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69" r:id="rId5"/>
    <p:sldId id="259" r:id="rId6"/>
    <p:sldId id="260" r:id="rId7"/>
    <p:sldId id="261" r:id="rId8"/>
    <p:sldId id="262" r:id="rId9"/>
    <p:sldId id="263" r:id="rId10"/>
    <p:sldId id="265" r:id="rId11"/>
    <p:sldId id="266" r:id="rId12"/>
    <p:sldId id="267" r:id="rId13"/>
    <p:sldId id="268" r:id="rId14"/>
    <p:sldId id="264" r:id="rId15"/>
    <p:sldId id="270" r:id="rId16"/>
    <p:sldId id="271" r:id="rId17"/>
  </p:sldIdLst>
  <p:sldSz cx="12192000" cy="6858000"/>
  <p:notesSz cx="6858000" cy="9144000"/>
  <p:embeddedFontLst>
    <p:embeddedFont>
      <p:font typeface="Cabin" panose="020B0604020202020204" charset="0"/>
      <p:regular r:id="rId19"/>
      <p:bold r:id="rId20"/>
      <p:italic r:id="rId21"/>
      <p:boldItalic r:id="rId22"/>
    </p:embeddedFont>
    <p:embeddedFont>
      <p:font typeface="Cabin SemiBold"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ato" panose="020B060402020202020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EPgvAzcp4HulYkLBexncVQHP4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customschemas.google.com/relationships/presentationmetadata" Target="meta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a94d9516a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7a94d9516a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7a94d9516a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a94d9516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7a94d9516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7a94d9516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16"/>
          <p:cNvSpPr/>
          <p:nvPr/>
        </p:nvSpPr>
        <p:spPr>
          <a:xfrm>
            <a:off x="0" y="0"/>
            <a:ext cx="12192000" cy="8403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 name="Google Shape;15;p16"/>
          <p:cNvGrpSpPr/>
          <p:nvPr/>
        </p:nvGrpSpPr>
        <p:grpSpPr>
          <a:xfrm>
            <a:off x="1107036" y="1588427"/>
            <a:ext cx="994316" cy="61102"/>
            <a:chOff x="4580561" y="2589004"/>
            <a:chExt cx="1064464" cy="25200"/>
          </a:xfrm>
        </p:grpSpPr>
        <p:sp>
          <p:nvSpPr>
            <p:cNvPr id="16" name="Google Shape;16;p16"/>
            <p:cNvSpPr/>
            <p:nvPr/>
          </p:nvSpPr>
          <p:spPr>
            <a:xfrm rot="-5400000">
              <a:off x="5366325" y="2335504"/>
              <a:ext cx="25200" cy="532200"/>
            </a:xfrm>
            <a:prstGeom prst="rect">
              <a:avLst/>
            </a:prstGeom>
            <a:solidFill>
              <a:srgbClr val="87C2E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6"/>
            <p:cNvSpPr/>
            <p:nvPr/>
          </p:nvSpPr>
          <p:spPr>
            <a:xfrm rot="-5400000">
              <a:off x="4836311" y="2333254"/>
              <a:ext cx="25200" cy="536700"/>
            </a:xfrm>
            <a:prstGeom prst="rect">
              <a:avLst/>
            </a:prstGeom>
            <a:solidFill>
              <a:srgbClr val="2B9CD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16"/>
          <p:cNvSpPr txBox="1">
            <a:spLocks noGrp="1"/>
          </p:cNvSpPr>
          <p:nvPr>
            <p:ph type="ctrTitle"/>
          </p:nvPr>
        </p:nvSpPr>
        <p:spPr>
          <a:xfrm>
            <a:off x="972600" y="1763267"/>
            <a:ext cx="10250700" cy="2219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5600"/>
              <a:buFont typeface="Cabin SemiBold"/>
              <a:buNone/>
              <a:defRPr sz="5600" b="0">
                <a:solidFill>
                  <a:schemeClr val="dk2"/>
                </a:solidFill>
                <a:latin typeface="Cabin SemiBold"/>
                <a:ea typeface="Cabin SemiBold"/>
                <a:cs typeface="Cabin SemiBold"/>
                <a:sym typeface="Cabin SemiBold"/>
              </a:defRPr>
            </a:lvl1pPr>
            <a:lvl2pPr lvl="1" algn="l">
              <a:lnSpc>
                <a:spcPct val="100000"/>
              </a:lnSpc>
              <a:spcBef>
                <a:spcPts val="0"/>
              </a:spcBef>
              <a:spcAft>
                <a:spcPts val="0"/>
              </a:spcAft>
              <a:buClr>
                <a:schemeClr val="dk2"/>
              </a:buClr>
              <a:buSzPts val="5600"/>
              <a:buNone/>
              <a:defRPr sz="5600">
                <a:solidFill>
                  <a:schemeClr val="dk2"/>
                </a:solidFill>
              </a:defRPr>
            </a:lvl2pPr>
            <a:lvl3pPr lvl="2" algn="l">
              <a:lnSpc>
                <a:spcPct val="100000"/>
              </a:lnSpc>
              <a:spcBef>
                <a:spcPts val="0"/>
              </a:spcBef>
              <a:spcAft>
                <a:spcPts val="0"/>
              </a:spcAft>
              <a:buClr>
                <a:schemeClr val="dk2"/>
              </a:buClr>
              <a:buSzPts val="5600"/>
              <a:buNone/>
              <a:defRPr sz="5600">
                <a:solidFill>
                  <a:schemeClr val="dk2"/>
                </a:solidFill>
              </a:defRPr>
            </a:lvl3pPr>
            <a:lvl4pPr lvl="3" algn="l">
              <a:lnSpc>
                <a:spcPct val="100000"/>
              </a:lnSpc>
              <a:spcBef>
                <a:spcPts val="0"/>
              </a:spcBef>
              <a:spcAft>
                <a:spcPts val="0"/>
              </a:spcAft>
              <a:buClr>
                <a:schemeClr val="dk2"/>
              </a:buClr>
              <a:buSzPts val="5600"/>
              <a:buNone/>
              <a:defRPr sz="5600">
                <a:solidFill>
                  <a:schemeClr val="dk2"/>
                </a:solidFill>
              </a:defRPr>
            </a:lvl4pPr>
            <a:lvl5pPr lvl="4" algn="l">
              <a:lnSpc>
                <a:spcPct val="100000"/>
              </a:lnSpc>
              <a:spcBef>
                <a:spcPts val="0"/>
              </a:spcBef>
              <a:spcAft>
                <a:spcPts val="0"/>
              </a:spcAft>
              <a:buClr>
                <a:schemeClr val="dk2"/>
              </a:buClr>
              <a:buSzPts val="5600"/>
              <a:buNone/>
              <a:defRPr sz="5600">
                <a:solidFill>
                  <a:schemeClr val="dk2"/>
                </a:solidFill>
              </a:defRPr>
            </a:lvl5pPr>
            <a:lvl6pPr lvl="5" algn="l">
              <a:lnSpc>
                <a:spcPct val="100000"/>
              </a:lnSpc>
              <a:spcBef>
                <a:spcPts val="0"/>
              </a:spcBef>
              <a:spcAft>
                <a:spcPts val="0"/>
              </a:spcAft>
              <a:buClr>
                <a:schemeClr val="dk2"/>
              </a:buClr>
              <a:buSzPts val="5600"/>
              <a:buNone/>
              <a:defRPr sz="5600">
                <a:solidFill>
                  <a:schemeClr val="dk2"/>
                </a:solidFill>
              </a:defRPr>
            </a:lvl6pPr>
            <a:lvl7pPr lvl="6" algn="l">
              <a:lnSpc>
                <a:spcPct val="100000"/>
              </a:lnSpc>
              <a:spcBef>
                <a:spcPts val="0"/>
              </a:spcBef>
              <a:spcAft>
                <a:spcPts val="0"/>
              </a:spcAft>
              <a:buClr>
                <a:schemeClr val="dk2"/>
              </a:buClr>
              <a:buSzPts val="5600"/>
              <a:buNone/>
              <a:defRPr sz="5600">
                <a:solidFill>
                  <a:schemeClr val="dk2"/>
                </a:solidFill>
              </a:defRPr>
            </a:lvl7pPr>
            <a:lvl8pPr lvl="7" algn="l">
              <a:lnSpc>
                <a:spcPct val="100000"/>
              </a:lnSpc>
              <a:spcBef>
                <a:spcPts val="0"/>
              </a:spcBef>
              <a:spcAft>
                <a:spcPts val="0"/>
              </a:spcAft>
              <a:buClr>
                <a:schemeClr val="dk2"/>
              </a:buClr>
              <a:buSzPts val="5600"/>
              <a:buNone/>
              <a:defRPr sz="5600">
                <a:solidFill>
                  <a:schemeClr val="dk2"/>
                </a:solidFill>
              </a:defRPr>
            </a:lvl8pPr>
            <a:lvl9pPr lvl="8" algn="l">
              <a:lnSpc>
                <a:spcPct val="100000"/>
              </a:lnSpc>
              <a:spcBef>
                <a:spcPts val="0"/>
              </a:spcBef>
              <a:spcAft>
                <a:spcPts val="0"/>
              </a:spcAft>
              <a:buClr>
                <a:schemeClr val="dk2"/>
              </a:buClr>
              <a:buSzPts val="5600"/>
              <a:buNone/>
              <a:defRPr sz="5600">
                <a:solidFill>
                  <a:schemeClr val="dk2"/>
                </a:solidFill>
              </a:defRPr>
            </a:lvl9pPr>
          </a:lstStyle>
          <a:p>
            <a:endParaRPr/>
          </a:p>
        </p:txBody>
      </p:sp>
      <p:sp>
        <p:nvSpPr>
          <p:cNvPr id="19" name="Google Shape;19;p16"/>
          <p:cNvSpPr txBox="1">
            <a:spLocks noGrp="1"/>
          </p:cNvSpPr>
          <p:nvPr>
            <p:ph type="subTitle" idx="1"/>
          </p:nvPr>
        </p:nvSpPr>
        <p:spPr>
          <a:xfrm>
            <a:off x="972837" y="4230533"/>
            <a:ext cx="10250700" cy="721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100"/>
              <a:buFont typeface="Raleway"/>
              <a:buNone/>
              <a:defRPr sz="2100">
                <a:latin typeface="Raleway"/>
                <a:ea typeface="Raleway"/>
                <a:cs typeface="Raleway"/>
                <a:sym typeface="Raleway"/>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20" name="Google Shape;20;p16"/>
          <p:cNvSpPr txBox="1">
            <a:spLocks noGrp="1"/>
          </p:cNvSpPr>
          <p:nvPr>
            <p:ph type="sldNum" idx="12"/>
          </p:nvPr>
        </p:nvSpPr>
        <p:spPr>
          <a:xfrm>
            <a:off x="112293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6"/>
          <p:cNvPicPr preferRelativeResize="0"/>
          <p:nvPr/>
        </p:nvPicPr>
        <p:blipFill rotWithShape="1">
          <a:blip r:embed="rId2">
            <a:alphaModFix/>
          </a:blip>
          <a:srcRect/>
          <a:stretch/>
        </p:blipFill>
        <p:spPr>
          <a:xfrm>
            <a:off x="10400963" y="152925"/>
            <a:ext cx="1593926" cy="520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8"/>
        <p:cNvGrpSpPr/>
        <p:nvPr/>
      </p:nvGrpSpPr>
      <p:grpSpPr>
        <a:xfrm>
          <a:off x="0" y="0"/>
          <a:ext cx="0" cy="0"/>
          <a:chOff x="0" y="0"/>
          <a:chExt cx="0" cy="0"/>
        </a:xfrm>
      </p:grpSpPr>
      <p:grpSp>
        <p:nvGrpSpPr>
          <p:cNvPr id="79" name="Google Shape;79;p25"/>
          <p:cNvGrpSpPr/>
          <p:nvPr/>
        </p:nvGrpSpPr>
        <p:grpSpPr>
          <a:xfrm>
            <a:off x="1107036" y="5558926"/>
            <a:ext cx="994316" cy="61102"/>
            <a:chOff x="4580561" y="2589004"/>
            <a:chExt cx="1064464" cy="25200"/>
          </a:xfrm>
        </p:grpSpPr>
        <p:sp>
          <p:nvSpPr>
            <p:cNvPr id="80" name="Google Shape;80;p25"/>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5"/>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 name="Google Shape;82;p25"/>
          <p:cNvSpPr txBox="1">
            <a:spLocks noGrp="1"/>
          </p:cNvSpPr>
          <p:nvPr>
            <p:ph type="title" hasCustomPrompt="1"/>
          </p:nvPr>
        </p:nvSpPr>
        <p:spPr>
          <a:xfrm>
            <a:off x="972600" y="978600"/>
            <a:ext cx="10251300" cy="1659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83" name="Google Shape;83;p25"/>
          <p:cNvSpPr txBox="1">
            <a:spLocks noGrp="1"/>
          </p:cNvSpPr>
          <p:nvPr>
            <p:ph type="body" idx="1"/>
          </p:nvPr>
        </p:nvSpPr>
        <p:spPr>
          <a:xfrm>
            <a:off x="972600" y="3030517"/>
            <a:ext cx="10251300" cy="2107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Clr>
                <a:schemeClr val="lt1"/>
              </a:buClr>
              <a:buSzPts val="1700"/>
              <a:buChar char="●"/>
              <a:defRPr>
                <a:solidFill>
                  <a:schemeClr val="lt1"/>
                </a:solidFill>
              </a:defRPr>
            </a:lvl1pPr>
            <a:lvl2pPr marL="914400" lvl="1" indent="-323850" algn="l">
              <a:lnSpc>
                <a:spcPct val="115000"/>
              </a:lnSpc>
              <a:spcBef>
                <a:spcPts val="2100"/>
              </a:spcBef>
              <a:spcAft>
                <a:spcPts val="0"/>
              </a:spcAft>
              <a:buClr>
                <a:schemeClr val="lt1"/>
              </a:buClr>
              <a:buSzPts val="1500"/>
              <a:buChar char="○"/>
              <a:defRPr>
                <a:solidFill>
                  <a:schemeClr val="lt1"/>
                </a:solidFill>
              </a:defRPr>
            </a:lvl2pPr>
            <a:lvl3pPr marL="1371600" lvl="2" indent="-323850" algn="l">
              <a:lnSpc>
                <a:spcPct val="115000"/>
              </a:lnSpc>
              <a:spcBef>
                <a:spcPts val="2100"/>
              </a:spcBef>
              <a:spcAft>
                <a:spcPts val="0"/>
              </a:spcAft>
              <a:buClr>
                <a:schemeClr val="lt1"/>
              </a:buClr>
              <a:buSzPts val="1500"/>
              <a:buChar char="■"/>
              <a:defRPr>
                <a:solidFill>
                  <a:schemeClr val="lt1"/>
                </a:solidFill>
              </a:defRPr>
            </a:lvl3pPr>
            <a:lvl4pPr marL="1828800" lvl="3" indent="-323850" algn="l">
              <a:lnSpc>
                <a:spcPct val="115000"/>
              </a:lnSpc>
              <a:spcBef>
                <a:spcPts val="2100"/>
              </a:spcBef>
              <a:spcAft>
                <a:spcPts val="0"/>
              </a:spcAft>
              <a:buClr>
                <a:schemeClr val="lt1"/>
              </a:buClr>
              <a:buSzPts val="1500"/>
              <a:buChar char="●"/>
              <a:defRPr>
                <a:solidFill>
                  <a:schemeClr val="lt1"/>
                </a:solidFill>
              </a:defRPr>
            </a:lvl4pPr>
            <a:lvl5pPr marL="2286000" lvl="4" indent="-323850" algn="l">
              <a:lnSpc>
                <a:spcPct val="115000"/>
              </a:lnSpc>
              <a:spcBef>
                <a:spcPts val="2100"/>
              </a:spcBef>
              <a:spcAft>
                <a:spcPts val="0"/>
              </a:spcAft>
              <a:buClr>
                <a:schemeClr val="lt1"/>
              </a:buClr>
              <a:buSzPts val="1500"/>
              <a:buChar char="○"/>
              <a:defRPr>
                <a:solidFill>
                  <a:schemeClr val="lt1"/>
                </a:solidFill>
              </a:defRPr>
            </a:lvl5pPr>
            <a:lvl6pPr marL="2743200" lvl="5" indent="-323850" algn="l">
              <a:lnSpc>
                <a:spcPct val="115000"/>
              </a:lnSpc>
              <a:spcBef>
                <a:spcPts val="2100"/>
              </a:spcBef>
              <a:spcAft>
                <a:spcPts val="0"/>
              </a:spcAft>
              <a:buClr>
                <a:schemeClr val="lt1"/>
              </a:buClr>
              <a:buSzPts val="1500"/>
              <a:buChar char="■"/>
              <a:defRPr>
                <a:solidFill>
                  <a:schemeClr val="lt1"/>
                </a:solidFill>
              </a:defRPr>
            </a:lvl6pPr>
            <a:lvl7pPr marL="3200400" lvl="6" indent="-323850" algn="l">
              <a:lnSpc>
                <a:spcPct val="115000"/>
              </a:lnSpc>
              <a:spcBef>
                <a:spcPts val="2100"/>
              </a:spcBef>
              <a:spcAft>
                <a:spcPts val="0"/>
              </a:spcAft>
              <a:buClr>
                <a:schemeClr val="lt1"/>
              </a:buClr>
              <a:buSzPts val="1500"/>
              <a:buChar char="●"/>
              <a:defRPr>
                <a:solidFill>
                  <a:schemeClr val="lt1"/>
                </a:solidFill>
              </a:defRPr>
            </a:lvl7pPr>
            <a:lvl8pPr marL="3657600" lvl="7" indent="-323850" algn="l">
              <a:lnSpc>
                <a:spcPct val="115000"/>
              </a:lnSpc>
              <a:spcBef>
                <a:spcPts val="2100"/>
              </a:spcBef>
              <a:spcAft>
                <a:spcPts val="0"/>
              </a:spcAft>
              <a:buClr>
                <a:schemeClr val="lt1"/>
              </a:buClr>
              <a:buSzPts val="1500"/>
              <a:buChar char="○"/>
              <a:defRPr>
                <a:solidFill>
                  <a:schemeClr val="lt1"/>
                </a:solidFill>
              </a:defRPr>
            </a:lvl8pPr>
            <a:lvl9pPr marL="4114800" lvl="8" indent="-323850" algn="l">
              <a:lnSpc>
                <a:spcPct val="115000"/>
              </a:lnSpc>
              <a:spcBef>
                <a:spcPts val="2100"/>
              </a:spcBef>
              <a:spcAft>
                <a:spcPts val="2100"/>
              </a:spcAft>
              <a:buClr>
                <a:schemeClr val="lt1"/>
              </a:buClr>
              <a:buSzPts val="1500"/>
              <a:buChar char="■"/>
              <a:defRPr>
                <a:solidFill>
                  <a:schemeClr val="lt1"/>
                </a:solidFill>
              </a:defRPr>
            </a:lvl9pPr>
          </a:lstStyle>
          <a:p>
            <a:endParaRPr/>
          </a:p>
        </p:txBody>
      </p:sp>
      <p:sp>
        <p:nvSpPr>
          <p:cNvPr id="84" name="Google Shape;84;p25"/>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2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9" name="Google Shape;89;p27"/>
          <p:cNvSpPr txBox="1">
            <a:spLocks noGrp="1"/>
          </p:cNvSpPr>
          <p:nvPr>
            <p:ph type="body" idx="1"/>
          </p:nvPr>
        </p:nvSpPr>
        <p:spPr>
          <a:xfrm>
            <a:off x="838080" y="1825560"/>
            <a:ext cx="10515300" cy="43509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90" name="Google Shape;90;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F386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of 30</a:t>
            </a:r>
            <a:endParaRPr sz="1300">
              <a:solidFill>
                <a:schemeClr val="accent1"/>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5" name="Google Shape;95;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96" name="Google Shape;96;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87C2EA"/>
        </a:solidFill>
        <a:effectLst/>
      </p:bgPr>
    </p:bg>
    <p:spTree>
      <p:nvGrpSpPr>
        <p:cNvPr id="1" name="Shape 22"/>
        <p:cNvGrpSpPr/>
        <p:nvPr/>
      </p:nvGrpSpPr>
      <p:grpSpPr>
        <a:xfrm>
          <a:off x="0" y="0"/>
          <a:ext cx="0" cy="0"/>
          <a:chOff x="0" y="0"/>
          <a:chExt cx="0" cy="0"/>
        </a:xfrm>
      </p:grpSpPr>
      <p:grpSp>
        <p:nvGrpSpPr>
          <p:cNvPr id="23" name="Google Shape;23;p17"/>
          <p:cNvGrpSpPr/>
          <p:nvPr/>
        </p:nvGrpSpPr>
        <p:grpSpPr>
          <a:xfrm>
            <a:off x="1107036" y="1588427"/>
            <a:ext cx="994316" cy="61102"/>
            <a:chOff x="4580561" y="2589004"/>
            <a:chExt cx="1064464" cy="25200"/>
          </a:xfrm>
        </p:grpSpPr>
        <p:sp>
          <p:nvSpPr>
            <p:cNvPr id="24" name="Google Shape;24;p17"/>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7"/>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17"/>
          <p:cNvSpPr txBox="1">
            <a:spLocks noGrp="1"/>
          </p:cNvSpPr>
          <p:nvPr>
            <p:ph type="title"/>
          </p:nvPr>
        </p:nvSpPr>
        <p:spPr>
          <a:xfrm>
            <a:off x="972600" y="1763267"/>
            <a:ext cx="10251300" cy="2024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7" name="Google Shape;27;p17"/>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18"/>
          <p:cNvSpPr/>
          <p:nvPr/>
        </p:nvSpPr>
        <p:spPr>
          <a:xfrm>
            <a:off x="0" y="0"/>
            <a:ext cx="12192000" cy="8553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18"/>
          <p:cNvGrpSpPr/>
          <p:nvPr/>
        </p:nvGrpSpPr>
        <p:grpSpPr>
          <a:xfrm>
            <a:off x="1107036" y="1588427"/>
            <a:ext cx="994316" cy="61102"/>
            <a:chOff x="4580561" y="2589004"/>
            <a:chExt cx="1064464" cy="25200"/>
          </a:xfrm>
        </p:grpSpPr>
        <p:sp>
          <p:nvSpPr>
            <p:cNvPr id="31" name="Google Shape;31;p18"/>
            <p:cNvSpPr/>
            <p:nvPr/>
          </p:nvSpPr>
          <p:spPr>
            <a:xfrm rot="-5400000">
              <a:off x="5366325" y="2335504"/>
              <a:ext cx="25200" cy="532200"/>
            </a:xfrm>
            <a:prstGeom prst="rect">
              <a:avLst/>
            </a:prstGeom>
            <a:solidFill>
              <a:srgbClr val="87C2E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8"/>
            <p:cNvSpPr/>
            <p:nvPr/>
          </p:nvSpPr>
          <p:spPr>
            <a:xfrm rot="-5400000">
              <a:off x="4836311" y="2333254"/>
              <a:ext cx="25200" cy="536700"/>
            </a:xfrm>
            <a:prstGeom prst="rect">
              <a:avLst/>
            </a:prstGeom>
            <a:solidFill>
              <a:srgbClr val="2B9CD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18"/>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3500"/>
              <a:buFont typeface="Cabin"/>
              <a:buNone/>
              <a:defRPr sz="3500">
                <a:solidFill>
                  <a:schemeClr val="dk2"/>
                </a:solidFill>
                <a:latin typeface="Cabin"/>
                <a:ea typeface="Cabin"/>
                <a:cs typeface="Cabin"/>
                <a:sym typeface="Cabin"/>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34" name="Google Shape;34;p18"/>
          <p:cNvSpPr txBox="1">
            <a:spLocks noGrp="1"/>
          </p:cNvSpPr>
          <p:nvPr>
            <p:ph type="body" idx="1"/>
          </p:nvPr>
        </p:nvSpPr>
        <p:spPr>
          <a:xfrm>
            <a:off x="972434" y="2771833"/>
            <a:ext cx="5032500" cy="30147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Font typeface="Raleway"/>
              <a:buChar char="●"/>
              <a:defRPr>
                <a:latin typeface="Raleway"/>
                <a:ea typeface="Raleway"/>
                <a:cs typeface="Raleway"/>
                <a:sym typeface="Raleway"/>
              </a:defRPr>
            </a:lvl1pPr>
            <a:lvl2pPr marL="914400" lvl="1" indent="-323850" algn="l">
              <a:lnSpc>
                <a:spcPct val="115000"/>
              </a:lnSpc>
              <a:spcBef>
                <a:spcPts val="2100"/>
              </a:spcBef>
              <a:spcAft>
                <a:spcPts val="0"/>
              </a:spcAft>
              <a:buSzPts val="1500"/>
              <a:buFont typeface="Raleway"/>
              <a:buChar char="○"/>
              <a:defRPr>
                <a:latin typeface="Raleway"/>
                <a:ea typeface="Raleway"/>
                <a:cs typeface="Raleway"/>
                <a:sym typeface="Raleway"/>
              </a:defRPr>
            </a:lvl2pPr>
            <a:lvl3pPr marL="1371600" lvl="2" indent="-323850" algn="l">
              <a:lnSpc>
                <a:spcPct val="115000"/>
              </a:lnSpc>
              <a:spcBef>
                <a:spcPts val="2100"/>
              </a:spcBef>
              <a:spcAft>
                <a:spcPts val="0"/>
              </a:spcAft>
              <a:buSzPts val="1500"/>
              <a:buFont typeface="Raleway"/>
              <a:buChar char="■"/>
              <a:defRPr>
                <a:latin typeface="Raleway"/>
                <a:ea typeface="Raleway"/>
                <a:cs typeface="Raleway"/>
                <a:sym typeface="Raleway"/>
              </a:defRPr>
            </a:lvl3pPr>
            <a:lvl4pPr marL="1828800" lvl="3" indent="-323850" algn="l">
              <a:lnSpc>
                <a:spcPct val="115000"/>
              </a:lnSpc>
              <a:spcBef>
                <a:spcPts val="2100"/>
              </a:spcBef>
              <a:spcAft>
                <a:spcPts val="0"/>
              </a:spcAft>
              <a:buSzPts val="1500"/>
              <a:buFont typeface="Raleway"/>
              <a:buChar char="●"/>
              <a:defRPr>
                <a:latin typeface="Raleway"/>
                <a:ea typeface="Raleway"/>
                <a:cs typeface="Raleway"/>
                <a:sym typeface="Raleway"/>
              </a:defRPr>
            </a:lvl4pPr>
            <a:lvl5pPr marL="2286000" lvl="4" indent="-323850" algn="l">
              <a:lnSpc>
                <a:spcPct val="115000"/>
              </a:lnSpc>
              <a:spcBef>
                <a:spcPts val="2100"/>
              </a:spcBef>
              <a:spcAft>
                <a:spcPts val="0"/>
              </a:spcAft>
              <a:buSzPts val="1500"/>
              <a:buFont typeface="Raleway"/>
              <a:buChar char="○"/>
              <a:defRPr>
                <a:latin typeface="Raleway"/>
                <a:ea typeface="Raleway"/>
                <a:cs typeface="Raleway"/>
                <a:sym typeface="Raleway"/>
              </a:defRPr>
            </a:lvl5pPr>
            <a:lvl6pPr marL="2743200" lvl="5" indent="-323850" algn="l">
              <a:lnSpc>
                <a:spcPct val="115000"/>
              </a:lnSpc>
              <a:spcBef>
                <a:spcPts val="2100"/>
              </a:spcBef>
              <a:spcAft>
                <a:spcPts val="0"/>
              </a:spcAft>
              <a:buSzPts val="1500"/>
              <a:buFont typeface="Raleway"/>
              <a:buChar char="■"/>
              <a:defRPr>
                <a:latin typeface="Raleway"/>
                <a:ea typeface="Raleway"/>
                <a:cs typeface="Raleway"/>
                <a:sym typeface="Raleway"/>
              </a:defRPr>
            </a:lvl6pPr>
            <a:lvl7pPr marL="3200400" lvl="6" indent="-323850" algn="l">
              <a:lnSpc>
                <a:spcPct val="115000"/>
              </a:lnSpc>
              <a:spcBef>
                <a:spcPts val="2100"/>
              </a:spcBef>
              <a:spcAft>
                <a:spcPts val="0"/>
              </a:spcAft>
              <a:buSzPts val="1500"/>
              <a:buFont typeface="Raleway"/>
              <a:buChar char="●"/>
              <a:defRPr>
                <a:latin typeface="Raleway"/>
                <a:ea typeface="Raleway"/>
                <a:cs typeface="Raleway"/>
                <a:sym typeface="Raleway"/>
              </a:defRPr>
            </a:lvl7pPr>
            <a:lvl8pPr marL="3657600" lvl="7" indent="-323850" algn="l">
              <a:lnSpc>
                <a:spcPct val="115000"/>
              </a:lnSpc>
              <a:spcBef>
                <a:spcPts val="2100"/>
              </a:spcBef>
              <a:spcAft>
                <a:spcPts val="0"/>
              </a:spcAft>
              <a:buSzPts val="1500"/>
              <a:buFont typeface="Raleway"/>
              <a:buChar char="○"/>
              <a:defRPr>
                <a:latin typeface="Raleway"/>
                <a:ea typeface="Raleway"/>
                <a:cs typeface="Raleway"/>
                <a:sym typeface="Raleway"/>
              </a:defRPr>
            </a:lvl8pPr>
            <a:lvl9pPr marL="4114800" lvl="8" indent="-323850" algn="l">
              <a:lnSpc>
                <a:spcPct val="115000"/>
              </a:lnSpc>
              <a:spcBef>
                <a:spcPts val="2100"/>
              </a:spcBef>
              <a:spcAft>
                <a:spcPts val="2100"/>
              </a:spcAft>
              <a:buSzPts val="1500"/>
              <a:buFont typeface="Raleway"/>
              <a:buChar char="■"/>
              <a:defRPr>
                <a:latin typeface="Raleway"/>
                <a:ea typeface="Raleway"/>
                <a:cs typeface="Raleway"/>
                <a:sym typeface="Raleway"/>
              </a:defRPr>
            </a:lvl9pPr>
          </a:lstStyle>
          <a:p>
            <a:endParaRPr/>
          </a:p>
        </p:txBody>
      </p:sp>
      <p:sp>
        <p:nvSpPr>
          <p:cNvPr id="35" name="Google Shape;35;p18"/>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18"/>
          <p:cNvPicPr preferRelativeResize="0"/>
          <p:nvPr/>
        </p:nvPicPr>
        <p:blipFill rotWithShape="1">
          <a:blip r:embed="rId2">
            <a:alphaModFix/>
          </a:blip>
          <a:srcRect/>
          <a:stretch/>
        </p:blipFill>
        <p:spPr>
          <a:xfrm>
            <a:off x="10400963" y="152925"/>
            <a:ext cx="1593926" cy="520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1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9"/>
          <p:cNvGrpSpPr/>
          <p:nvPr/>
        </p:nvGrpSpPr>
        <p:grpSpPr>
          <a:xfrm>
            <a:off x="1107036" y="1588427"/>
            <a:ext cx="994316" cy="61102"/>
            <a:chOff x="4580561" y="2589004"/>
            <a:chExt cx="1064464" cy="25200"/>
          </a:xfrm>
        </p:grpSpPr>
        <p:sp>
          <p:nvSpPr>
            <p:cNvPr id="40" name="Google Shape;40;p1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19"/>
          <p:cNvSpPr txBox="1">
            <a:spLocks noGrp="1"/>
          </p:cNvSpPr>
          <p:nvPr>
            <p:ph type="title"/>
          </p:nvPr>
        </p:nvSpPr>
        <p:spPr>
          <a:xfrm>
            <a:off x="972600" y="1758200"/>
            <a:ext cx="10251600" cy="713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43" name="Google Shape;43;p19"/>
          <p:cNvSpPr txBox="1">
            <a:spLocks noGrp="1"/>
          </p:cNvSpPr>
          <p:nvPr>
            <p:ph type="body" idx="1"/>
          </p:nvPr>
        </p:nvSpPr>
        <p:spPr>
          <a:xfrm>
            <a:off x="972600" y="2771833"/>
            <a:ext cx="10251600" cy="30147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44" name="Google Shape;44;p19"/>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oogle Shape;47;p20"/>
          <p:cNvGrpSpPr/>
          <p:nvPr/>
        </p:nvGrpSpPr>
        <p:grpSpPr>
          <a:xfrm>
            <a:off x="1107036" y="1588427"/>
            <a:ext cx="994316" cy="61102"/>
            <a:chOff x="4580561" y="2589004"/>
            <a:chExt cx="1064464" cy="25200"/>
          </a:xfrm>
        </p:grpSpPr>
        <p:sp>
          <p:nvSpPr>
            <p:cNvPr id="48" name="Google Shape;48;p20"/>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0"/>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20"/>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51" name="Google Shape;51;p20"/>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21"/>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21"/>
          <p:cNvGrpSpPr/>
          <p:nvPr/>
        </p:nvGrpSpPr>
        <p:grpSpPr>
          <a:xfrm>
            <a:off x="1107036" y="1588427"/>
            <a:ext cx="994316" cy="61102"/>
            <a:chOff x="4580561" y="2589004"/>
            <a:chExt cx="1064464" cy="25200"/>
          </a:xfrm>
        </p:grpSpPr>
        <p:sp>
          <p:nvSpPr>
            <p:cNvPr id="55" name="Google Shape;55;p2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1"/>
          <p:cNvSpPr txBox="1">
            <a:spLocks noGrp="1"/>
          </p:cNvSpPr>
          <p:nvPr>
            <p:ph type="title"/>
          </p:nvPr>
        </p:nvSpPr>
        <p:spPr>
          <a:xfrm>
            <a:off x="973333" y="1758200"/>
            <a:ext cx="4401300" cy="18420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58" name="Google Shape;58;p21"/>
          <p:cNvSpPr txBox="1">
            <a:spLocks noGrp="1"/>
          </p:cNvSpPr>
          <p:nvPr>
            <p:ph type="body" idx="1"/>
          </p:nvPr>
        </p:nvSpPr>
        <p:spPr>
          <a:xfrm>
            <a:off x="961633" y="3708967"/>
            <a:ext cx="4401300" cy="21300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59" name="Google Shape;59;p2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0"/>
        <p:cNvGrpSpPr/>
        <p:nvPr/>
      </p:nvGrpSpPr>
      <p:grpSpPr>
        <a:xfrm>
          <a:off x="0" y="0"/>
          <a:ext cx="0" cy="0"/>
          <a:chOff x="0" y="0"/>
          <a:chExt cx="0" cy="0"/>
        </a:xfrm>
      </p:grpSpPr>
      <p:grpSp>
        <p:nvGrpSpPr>
          <p:cNvPr id="61" name="Google Shape;61;p22"/>
          <p:cNvGrpSpPr/>
          <p:nvPr/>
        </p:nvGrpSpPr>
        <p:grpSpPr>
          <a:xfrm>
            <a:off x="1107036" y="5558926"/>
            <a:ext cx="994316" cy="61102"/>
            <a:chOff x="4580561" y="2589004"/>
            <a:chExt cx="1064464" cy="25200"/>
          </a:xfrm>
        </p:grpSpPr>
        <p:sp>
          <p:nvSpPr>
            <p:cNvPr id="62" name="Google Shape;62;p22"/>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2"/>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22"/>
          <p:cNvSpPr txBox="1">
            <a:spLocks noGrp="1"/>
          </p:cNvSpPr>
          <p:nvPr>
            <p:ph type="title"/>
          </p:nvPr>
        </p:nvSpPr>
        <p:spPr>
          <a:xfrm>
            <a:off x="972600" y="1152400"/>
            <a:ext cx="9361500" cy="3980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5" name="Google Shape;65;p22"/>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23"/>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 name="Google Shape;68;p23"/>
          <p:cNvGrpSpPr/>
          <p:nvPr/>
        </p:nvGrpSpPr>
        <p:grpSpPr>
          <a:xfrm>
            <a:off x="1107036" y="1588427"/>
            <a:ext cx="994316" cy="61102"/>
            <a:chOff x="4580561" y="2589004"/>
            <a:chExt cx="1064464" cy="25200"/>
          </a:xfrm>
        </p:grpSpPr>
        <p:sp>
          <p:nvSpPr>
            <p:cNvPr id="69" name="Google Shape;69;p23"/>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3"/>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23"/>
          <p:cNvSpPr txBox="1">
            <a:spLocks noGrp="1"/>
          </p:cNvSpPr>
          <p:nvPr>
            <p:ph type="title"/>
          </p:nvPr>
        </p:nvSpPr>
        <p:spPr>
          <a:xfrm>
            <a:off x="973333" y="1758200"/>
            <a:ext cx="4401300" cy="2249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72" name="Google Shape;72;p23"/>
          <p:cNvSpPr txBox="1">
            <a:spLocks noGrp="1"/>
          </p:cNvSpPr>
          <p:nvPr>
            <p:ph type="subTitle" idx="1"/>
          </p:nvPr>
        </p:nvSpPr>
        <p:spPr>
          <a:xfrm>
            <a:off x="966600" y="4215367"/>
            <a:ext cx="4401300" cy="1011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73" name="Google Shape;73;p23"/>
          <p:cNvSpPr txBox="1">
            <a:spLocks noGrp="1"/>
          </p:cNvSpPr>
          <p:nvPr>
            <p:ph type="body" idx="2"/>
          </p:nvPr>
        </p:nvSpPr>
        <p:spPr>
          <a:xfrm>
            <a:off x="6898967" y="1803500"/>
            <a:ext cx="4499100" cy="40341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74" name="Google Shape;74;p23"/>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24"/>
          <p:cNvSpPr txBox="1">
            <a:spLocks noGrp="1"/>
          </p:cNvSpPr>
          <p:nvPr>
            <p:ph type="body" idx="1"/>
          </p:nvPr>
        </p:nvSpPr>
        <p:spPr>
          <a:xfrm>
            <a:off x="966600" y="5830068"/>
            <a:ext cx="10263300" cy="6141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1700"/>
              <a:buNone/>
              <a:defRPr/>
            </a:lvl1pPr>
          </a:lstStyle>
          <a:p>
            <a:endParaRPr/>
          </a:p>
        </p:txBody>
      </p:sp>
      <p:sp>
        <p:nvSpPr>
          <p:cNvPr id="77" name="Google Shape;77;p24"/>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3700"/>
              <a:buFont typeface="Raleway"/>
              <a:buNone/>
              <a:defRPr sz="3700" b="1" i="0" u="none" strike="noStrike" cap="none">
                <a:solidFill>
                  <a:srgbClr val="000000"/>
                </a:solidFill>
                <a:latin typeface="Raleway"/>
                <a:ea typeface="Raleway"/>
                <a:cs typeface="Raleway"/>
                <a:sym typeface="Raleway"/>
              </a:defRPr>
            </a:lvl9pPr>
          </a:lstStyle>
          <a:p>
            <a:endParaRPr/>
          </a:p>
        </p:txBody>
      </p:sp>
      <p:sp>
        <p:nvSpPr>
          <p:cNvPr id="11" name="Google Shape;11;p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36550" algn="l" rtl="0">
              <a:lnSpc>
                <a:spcPct val="115000"/>
              </a:lnSpc>
              <a:spcBef>
                <a:spcPts val="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1pPr>
            <a:lvl2pPr marL="914400" marR="0" lvl="1"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2pPr>
            <a:lvl3pPr marL="1371600" marR="0" lvl="2"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3pPr>
            <a:lvl4pPr marL="1828800" marR="0" lvl="3"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4pPr>
            <a:lvl5pPr marL="2286000" marR="0" lvl="4"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5pPr>
            <a:lvl6pPr marL="2743200" marR="0" lvl="5"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6pPr>
            <a:lvl7pPr marL="3200400" marR="0" lvl="6"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7pPr>
            <a:lvl8pPr marL="3657600" marR="0" lvl="7" indent="-323850" algn="l" rtl="0">
              <a:lnSpc>
                <a:spcPct val="115000"/>
              </a:lnSpc>
              <a:spcBef>
                <a:spcPts val="210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8pPr>
            <a:lvl9pPr marL="4114800" marR="0" lvl="8" indent="-323850" algn="l" rtl="0">
              <a:lnSpc>
                <a:spcPct val="115000"/>
              </a:lnSpc>
              <a:spcBef>
                <a:spcPts val="2100"/>
              </a:spcBef>
              <a:spcAft>
                <a:spcPts val="2100"/>
              </a:spcAft>
              <a:buClr>
                <a:schemeClr val="accent1"/>
              </a:buClr>
              <a:buSzPts val="15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12" name="Google Shape;12;p15"/>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lobalhealthmetrics.github.io/index.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10.4278/0890-1171-22.1.4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journals.lww.com/joem/Abstract/2006/11000/The_Savings_Gained_From_Participation_in_Health.6.aspx" TargetMode="External"/><Relationship Id="rId4" Type="http://schemas.openxmlformats.org/officeDocument/2006/relationships/hyperlink" Target="https://journals.sagepub.com/doi/10.4278/0890-1171-14.1.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972600" y="1763267"/>
            <a:ext cx="10250700" cy="2219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5600"/>
              <a:buNone/>
            </a:pPr>
            <a:r>
              <a:rPr lang="en-US"/>
              <a:t>Global Health Metrics, LLC</a:t>
            </a:r>
            <a:endParaRPr/>
          </a:p>
          <a:p>
            <a:pPr marL="0" lvl="0" indent="0" algn="l" rtl="0">
              <a:lnSpc>
                <a:spcPct val="150000"/>
              </a:lnSpc>
              <a:spcBef>
                <a:spcPts val="0"/>
              </a:spcBef>
              <a:spcAft>
                <a:spcPts val="0"/>
              </a:spcAft>
              <a:buSzPts val="5600"/>
              <a:buNone/>
            </a:pPr>
            <a:r>
              <a:rPr lang="en-US" sz="4800"/>
              <a:t>Ohio Commission on Infant Mortality</a:t>
            </a:r>
            <a:endParaRPr sz="4800"/>
          </a:p>
        </p:txBody>
      </p:sp>
      <p:sp>
        <p:nvSpPr>
          <p:cNvPr id="105" name="Google Shape;105;p1"/>
          <p:cNvSpPr txBox="1">
            <a:spLocks noGrp="1"/>
          </p:cNvSpPr>
          <p:nvPr>
            <p:ph type="subTitle" idx="1"/>
          </p:nvPr>
        </p:nvSpPr>
        <p:spPr>
          <a:xfrm>
            <a:off x="972825" y="3779520"/>
            <a:ext cx="10250700" cy="2429181"/>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100"/>
              <a:buNone/>
            </a:pPr>
            <a:r>
              <a:rPr lang="en-US"/>
              <a:t>December 5th, 2019</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r>
              <a:rPr lang="en-US"/>
              <a:t>Greg Davis, VP Commercial Operations</a:t>
            </a:r>
            <a:endParaRPr/>
          </a:p>
          <a:p>
            <a:pPr marL="0" lvl="0" indent="0" algn="l" rtl="0">
              <a:lnSpc>
                <a:spcPct val="100000"/>
              </a:lnSpc>
              <a:spcBef>
                <a:spcPts val="0"/>
              </a:spcBef>
              <a:spcAft>
                <a:spcPts val="0"/>
              </a:spcAft>
              <a:buSzPts val="2100"/>
              <a:buNone/>
            </a:pPr>
            <a:r>
              <a:rPr lang="en-US"/>
              <a:t>Robert Gillio, MD,  Chief Medical Innovation Officer</a:t>
            </a:r>
            <a:endParaRPr/>
          </a:p>
          <a:p>
            <a:pPr marL="0" lvl="0" indent="0" algn="l" rtl="0">
              <a:lnSpc>
                <a:spcPct val="100000"/>
              </a:lnSpc>
              <a:spcBef>
                <a:spcPts val="0"/>
              </a:spcBef>
              <a:spcAft>
                <a:spcPts val="0"/>
              </a:spcAft>
              <a:buSzPts val="2100"/>
              <a:buNone/>
            </a:pPr>
            <a:r>
              <a:rPr lang="en-US"/>
              <a:t>Adam Perzynski,  PhD, Chief Science and Strategy Officer</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9"/>
          <p:cNvSpPr/>
          <p:nvPr/>
        </p:nvSpPr>
        <p:spPr>
          <a:xfrm>
            <a:off x="1411111" y="4606470"/>
            <a:ext cx="767700" cy="5751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
        <p:nvSpPr>
          <p:cNvPr id="175" name="Google Shape;175;p9"/>
          <p:cNvSpPr txBox="1">
            <a:spLocks noGrp="1"/>
          </p:cNvSpPr>
          <p:nvPr>
            <p:ph type="title"/>
          </p:nvPr>
        </p:nvSpPr>
        <p:spPr>
          <a:xfrm>
            <a:off x="972600" y="1758200"/>
            <a:ext cx="3029100" cy="14844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500"/>
              <a:buNone/>
            </a:pPr>
            <a:r>
              <a:rPr lang="en-US" sz="2400"/>
              <a:t>Healthy Mom HRA - Example Question</a:t>
            </a:r>
            <a:endParaRPr sz="2400"/>
          </a:p>
        </p:txBody>
      </p:sp>
      <p:pic>
        <p:nvPicPr>
          <p:cNvPr id="176" name="Google Shape;176;p9"/>
          <p:cNvPicPr preferRelativeResize="0"/>
          <p:nvPr/>
        </p:nvPicPr>
        <p:blipFill rotWithShape="1">
          <a:blip r:embed="rId3">
            <a:alphaModFix/>
          </a:blip>
          <a:srcRect/>
          <a:stretch/>
        </p:blipFill>
        <p:spPr>
          <a:xfrm>
            <a:off x="4112451" y="1134777"/>
            <a:ext cx="7531000" cy="5360150"/>
          </a:xfrm>
          <a:prstGeom prst="rect">
            <a:avLst/>
          </a:prstGeom>
          <a:noFill/>
          <a:ln w="9525" cap="flat" cmpd="sng">
            <a:solidFill>
              <a:srgbClr val="F3F3F3"/>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0"/>
          <p:cNvSpPr/>
          <p:nvPr/>
        </p:nvSpPr>
        <p:spPr>
          <a:xfrm>
            <a:off x="1411111" y="4606470"/>
            <a:ext cx="767700" cy="5751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0"/>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
        <p:nvSpPr>
          <p:cNvPr id="183" name="Google Shape;183;p10"/>
          <p:cNvSpPr txBox="1">
            <a:spLocks noGrp="1"/>
          </p:cNvSpPr>
          <p:nvPr>
            <p:ph type="title"/>
          </p:nvPr>
        </p:nvSpPr>
        <p:spPr>
          <a:xfrm>
            <a:off x="972600" y="1758200"/>
            <a:ext cx="3050400" cy="1131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500"/>
              <a:buNone/>
            </a:pPr>
            <a:r>
              <a:rPr lang="en-US" sz="2400"/>
              <a:t>Healthy Mom HRA - Example Question</a:t>
            </a:r>
            <a:endParaRPr sz="2400"/>
          </a:p>
        </p:txBody>
      </p:sp>
      <p:pic>
        <p:nvPicPr>
          <p:cNvPr id="184" name="Google Shape;184;p10"/>
          <p:cNvPicPr preferRelativeResize="0"/>
          <p:nvPr/>
        </p:nvPicPr>
        <p:blipFill rotWithShape="1">
          <a:blip r:embed="rId3">
            <a:alphaModFix/>
          </a:blip>
          <a:srcRect/>
          <a:stretch/>
        </p:blipFill>
        <p:spPr>
          <a:xfrm>
            <a:off x="4119225" y="1135900"/>
            <a:ext cx="7542823" cy="5368525"/>
          </a:xfrm>
          <a:prstGeom prst="rect">
            <a:avLst/>
          </a:prstGeom>
          <a:noFill/>
          <a:ln w="9525" cap="flat" cmpd="sng">
            <a:solidFill>
              <a:srgbClr val="F3F3F3"/>
            </a:solidFill>
            <a:prstDash val="solid"/>
            <a:round/>
            <a:headEnd type="none" w="sm" len="sm"/>
            <a:tailEnd type="none" w="sm" len="sm"/>
          </a:ln>
        </p:spPr>
      </p:pic>
      <p:sp>
        <p:nvSpPr>
          <p:cNvPr id="185" name="Google Shape;185;p10"/>
          <p:cNvSpPr txBox="1"/>
          <p:nvPr/>
        </p:nvSpPr>
        <p:spPr>
          <a:xfrm>
            <a:off x="898951" y="2889500"/>
            <a:ext cx="2696100" cy="34437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2"/>
              </a:buClr>
              <a:buSzPts val="1400"/>
              <a:buFont typeface="Raleway"/>
              <a:buChar char="●"/>
            </a:pPr>
            <a:r>
              <a:rPr lang="en-US" sz="1400" b="0" i="0" u="none" strike="noStrike" cap="none">
                <a:solidFill>
                  <a:schemeClr val="dk2"/>
                </a:solidFill>
                <a:latin typeface="Raleway"/>
                <a:ea typeface="Raleway"/>
                <a:cs typeface="Raleway"/>
                <a:sym typeface="Raleway"/>
              </a:rPr>
              <a:t>Different selections provide different immediate feedback</a:t>
            </a:r>
            <a:br>
              <a:rPr lang="en-US" sz="1400" b="0" i="0" u="none" strike="noStrike" cap="none">
                <a:solidFill>
                  <a:schemeClr val="dk2"/>
                </a:solidFill>
                <a:latin typeface="Raleway"/>
                <a:ea typeface="Raleway"/>
                <a:cs typeface="Raleway"/>
                <a:sym typeface="Raleway"/>
              </a:rPr>
            </a:br>
            <a:endParaRPr sz="1400" b="0" i="0" u="none" strike="noStrike" cap="none">
              <a:solidFill>
                <a:schemeClr val="dk2"/>
              </a:solidFill>
              <a:latin typeface="Raleway"/>
              <a:ea typeface="Raleway"/>
              <a:cs typeface="Raleway"/>
              <a:sym typeface="Raleway"/>
            </a:endParaRPr>
          </a:p>
          <a:p>
            <a:pPr marL="457200" marR="0" lvl="0" indent="-317500" algn="l" rtl="0">
              <a:lnSpc>
                <a:spcPct val="100000"/>
              </a:lnSpc>
              <a:spcBef>
                <a:spcPts val="0"/>
              </a:spcBef>
              <a:spcAft>
                <a:spcPts val="0"/>
              </a:spcAft>
              <a:buClr>
                <a:schemeClr val="dk2"/>
              </a:buClr>
              <a:buSzPts val="1400"/>
              <a:buFont typeface="Raleway"/>
              <a:buChar char="●"/>
            </a:pPr>
            <a:r>
              <a:rPr lang="en-US" sz="1400" b="0" i="0" u="none" strike="noStrike" cap="none">
                <a:solidFill>
                  <a:schemeClr val="dk2"/>
                </a:solidFill>
                <a:latin typeface="Raleway"/>
                <a:ea typeface="Raleway"/>
                <a:cs typeface="Raleway"/>
                <a:sym typeface="Raleway"/>
              </a:rPr>
              <a:t>User choices are all considered when generating the final report</a:t>
            </a:r>
            <a:endParaRPr sz="1400" b="0" i="0" u="none" strike="noStrike" cap="none">
              <a:solidFill>
                <a:schemeClr val="dk2"/>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1"/>
          <p:cNvSpPr/>
          <p:nvPr/>
        </p:nvSpPr>
        <p:spPr>
          <a:xfrm>
            <a:off x="1411111" y="4606470"/>
            <a:ext cx="767700" cy="5751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1"/>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
        <p:nvSpPr>
          <p:cNvPr id="192" name="Google Shape;192;p11"/>
          <p:cNvSpPr txBox="1">
            <a:spLocks noGrp="1"/>
          </p:cNvSpPr>
          <p:nvPr>
            <p:ph type="title"/>
          </p:nvPr>
        </p:nvSpPr>
        <p:spPr>
          <a:xfrm>
            <a:off x="972600" y="1758200"/>
            <a:ext cx="3531900" cy="938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500"/>
              <a:buNone/>
            </a:pPr>
            <a:r>
              <a:rPr lang="en-US" sz="2400"/>
              <a:t>Healthy Mom HRA - Report</a:t>
            </a:r>
            <a:endParaRPr sz="2400"/>
          </a:p>
        </p:txBody>
      </p:sp>
      <p:sp>
        <p:nvSpPr>
          <p:cNvPr id="193" name="Google Shape;193;p11"/>
          <p:cNvSpPr txBox="1">
            <a:spLocks noGrp="1"/>
          </p:cNvSpPr>
          <p:nvPr>
            <p:ph type="body" idx="1"/>
          </p:nvPr>
        </p:nvSpPr>
        <p:spPr>
          <a:xfrm>
            <a:off x="972425" y="2771825"/>
            <a:ext cx="5902200" cy="37395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Char char="●"/>
            </a:pPr>
            <a:r>
              <a:rPr lang="en-US" sz="1600"/>
              <a:t>Final report is undergoing revisions to better align with the mission of non-judgmental health feedback</a:t>
            </a:r>
            <a:br>
              <a:rPr lang="en-US" sz="1600"/>
            </a:br>
            <a:endParaRPr sz="1600"/>
          </a:p>
          <a:p>
            <a:pPr marL="457200" lvl="0" indent="-330200" algn="l" rtl="0">
              <a:lnSpc>
                <a:spcPct val="115000"/>
              </a:lnSpc>
              <a:spcBef>
                <a:spcPts val="0"/>
              </a:spcBef>
              <a:spcAft>
                <a:spcPts val="0"/>
              </a:spcAft>
              <a:buSzPts val="1600"/>
              <a:buChar char="●"/>
            </a:pPr>
            <a:r>
              <a:rPr lang="en-US" sz="1600"/>
              <a:t>Many of these behaviors exist on a continuum, and they’re currently being presented as binary choices.</a:t>
            </a:r>
            <a:br>
              <a:rPr lang="en-US" sz="1600"/>
            </a:br>
            <a:endParaRPr sz="1600"/>
          </a:p>
          <a:p>
            <a:pPr marL="457200" lvl="0" indent="-330200" algn="l" rtl="0">
              <a:lnSpc>
                <a:spcPct val="115000"/>
              </a:lnSpc>
              <a:spcBef>
                <a:spcPts val="0"/>
              </a:spcBef>
              <a:spcAft>
                <a:spcPts val="0"/>
              </a:spcAft>
              <a:buSzPts val="1600"/>
              <a:buChar char="●"/>
            </a:pPr>
            <a:r>
              <a:rPr lang="en-US" sz="1600"/>
              <a:t>GHM is consulting with Caitlin R. Williams, doctoral student in the Department of Maternal and Child Health at Gillings School of Public Health, University of North Carolina at Chapel Hill.  Her area of research is implementation strategies for evidence-based practices in underserved and marginalized communities.</a:t>
            </a:r>
            <a:endParaRPr sz="1600"/>
          </a:p>
        </p:txBody>
      </p:sp>
      <p:pic>
        <p:nvPicPr>
          <p:cNvPr id="194" name="Google Shape;194;p11"/>
          <p:cNvPicPr preferRelativeResize="0"/>
          <p:nvPr/>
        </p:nvPicPr>
        <p:blipFill rotWithShape="1">
          <a:blip r:embed="rId3">
            <a:alphaModFix/>
          </a:blip>
          <a:srcRect/>
          <a:stretch/>
        </p:blipFill>
        <p:spPr>
          <a:xfrm>
            <a:off x="6874501" y="1079500"/>
            <a:ext cx="4241849" cy="55700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19AD6"/>
              </a:buClr>
              <a:buSzPts val="4400"/>
              <a:buFont typeface="Cabin"/>
              <a:buNone/>
            </a:pPr>
            <a:r>
              <a:rPr lang="en-US">
                <a:latin typeface="Cabin"/>
                <a:ea typeface="Cabin"/>
                <a:cs typeface="Cabin"/>
                <a:sym typeface="Cabin"/>
              </a:rPr>
              <a:t>Health and Wellness Service Connections</a:t>
            </a:r>
            <a:endParaRPr sz="6400">
              <a:solidFill>
                <a:srgbClr val="119AD6"/>
              </a:solidFill>
              <a:latin typeface="Cabin"/>
              <a:ea typeface="Cabin"/>
              <a:cs typeface="Cabin"/>
              <a:sym typeface="Cabin"/>
            </a:endParaRPr>
          </a:p>
        </p:txBody>
      </p:sp>
      <p:sp>
        <p:nvSpPr>
          <p:cNvPr id="200" name="Google Shape;200;p12"/>
          <p:cNvSpPr txBox="1">
            <a:spLocks noGrp="1"/>
          </p:cNvSpPr>
          <p:nvPr>
            <p:ph type="body" idx="1"/>
          </p:nvPr>
        </p:nvSpPr>
        <p:spPr>
          <a:xfrm>
            <a:off x="972416" y="2771825"/>
            <a:ext cx="10401600" cy="3014700"/>
          </a:xfrm>
          <a:prstGeom prst="rect">
            <a:avLst/>
          </a:prstGeom>
          <a:noFill/>
          <a:ln>
            <a:noFill/>
          </a:ln>
        </p:spPr>
        <p:txBody>
          <a:bodyPr spcFirstLastPara="1" wrap="square" lIns="121900" tIns="121900" rIns="121900" bIns="121900" anchor="t" anchorCtr="0">
            <a:noAutofit/>
          </a:bodyPr>
          <a:lstStyle/>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Report content can be localized to connect women to service agencies. </a:t>
            </a:r>
            <a:br>
              <a:rPr lang="en-US" sz="2000">
                <a:latin typeface="Raleway"/>
                <a:ea typeface="Raleway"/>
                <a:cs typeface="Raleway"/>
                <a:sym typeface="Raleway"/>
              </a:rPr>
            </a:br>
            <a:endParaRPr sz="20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Health coaching and community health worker resources can be mobilized</a:t>
            </a:r>
            <a:br>
              <a:rPr lang="en-US" sz="1800">
                <a:latin typeface="Raleway"/>
                <a:ea typeface="Raleway"/>
                <a:cs typeface="Raleway"/>
                <a:sym typeface="Raleway"/>
              </a:rPr>
            </a:br>
            <a:endParaRPr sz="18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Supportive, low cost mHealth solutions can be include to provide “sticky” long term engagements and promote health behavior change. </a:t>
            </a:r>
            <a:endParaRPr/>
          </a:p>
          <a:p>
            <a:pPr marL="457200" lvl="0" indent="-228600" algn="l" rtl="0">
              <a:lnSpc>
                <a:spcPct val="115000"/>
              </a:lnSpc>
              <a:spcBef>
                <a:spcPts val="0"/>
              </a:spcBef>
              <a:spcAft>
                <a:spcPts val="0"/>
              </a:spcAft>
              <a:buSzPts val="2000"/>
              <a:buFont typeface="Raleway"/>
              <a:buNone/>
            </a:pPr>
            <a:endParaRPr sz="2000"/>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We are experienced in conducting Electronic Health Record integrations. </a:t>
            </a:r>
            <a:endParaRPr sz="18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7a94d9516a_0_9"/>
          <p:cNvSpPr txBox="1">
            <a:spLocks noGrp="1"/>
          </p:cNvSpPr>
          <p:nvPr>
            <p:ph type="title"/>
          </p:nvPr>
        </p:nvSpPr>
        <p:spPr>
          <a:xfrm>
            <a:off x="972600" y="1763284"/>
            <a:ext cx="10251300" cy="43560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4800"/>
              <a:buNone/>
            </a:pPr>
            <a:r>
              <a:rPr lang="en-US" sz="3600"/>
              <a:t>Our software can provide Ohio women with actionable information that can help to avoid some of the most disastrous outcomes that are far too common in nearly every Ohio community.</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972600" y="1763271"/>
            <a:ext cx="10251300" cy="10389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4800"/>
              <a:buNone/>
            </a:pPr>
            <a:r>
              <a:rPr lang="en-US"/>
              <a:t>Questions?</a:t>
            </a:r>
            <a:endParaRPr sz="4800"/>
          </a:p>
        </p:txBody>
      </p:sp>
      <p:sp>
        <p:nvSpPr>
          <p:cNvPr id="231" name="Google Shape;231;p14"/>
          <p:cNvSpPr txBox="1">
            <a:spLocks noGrp="1"/>
          </p:cNvSpPr>
          <p:nvPr>
            <p:ph type="subTitle" idx="4294967295"/>
          </p:nvPr>
        </p:nvSpPr>
        <p:spPr>
          <a:xfrm>
            <a:off x="972825" y="3289201"/>
            <a:ext cx="10250700" cy="1978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chemeClr val="accent1"/>
              </a:buClr>
              <a:buSzPts val="1700"/>
              <a:buFont typeface="Lato"/>
              <a:buNone/>
            </a:pPr>
            <a:r>
              <a:rPr lang="en-US" sz="2400" b="0" i="0" u="none" strike="noStrike" cap="none">
                <a:solidFill>
                  <a:schemeClr val="accent1"/>
                </a:solidFill>
                <a:latin typeface="Lato"/>
                <a:ea typeface="Lato"/>
                <a:cs typeface="Lato"/>
                <a:sym typeface="Lato"/>
              </a:rPr>
              <a:t>How can we collaborate with the Ohio Commission on Infant Mortality to help Ohio moms live healthier?</a:t>
            </a:r>
            <a:endParaRPr sz="2400" b="0" i="0" u="none" strike="noStrike" cap="none">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7a94d9516a_0_19"/>
          <p:cNvSpPr txBox="1">
            <a:spLocks noGrp="1"/>
          </p:cNvSpPr>
          <p:nvPr>
            <p:ph type="ctrTitle"/>
          </p:nvPr>
        </p:nvSpPr>
        <p:spPr>
          <a:xfrm>
            <a:off x="972600" y="1763267"/>
            <a:ext cx="10250700" cy="2219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5600"/>
              <a:buNone/>
            </a:pPr>
            <a:r>
              <a:rPr lang="en-US"/>
              <a:t>Global Health Metrics, LLC</a:t>
            </a:r>
            <a:endParaRPr/>
          </a:p>
          <a:p>
            <a:pPr marL="0" lvl="0" indent="0" algn="l" rtl="0">
              <a:lnSpc>
                <a:spcPct val="150000"/>
              </a:lnSpc>
              <a:spcBef>
                <a:spcPts val="0"/>
              </a:spcBef>
              <a:spcAft>
                <a:spcPts val="0"/>
              </a:spcAft>
              <a:buSzPts val="5600"/>
              <a:buNone/>
            </a:pPr>
            <a:r>
              <a:rPr lang="en-US" sz="4800"/>
              <a:t>Ohio Commission on Infant Mortality</a:t>
            </a:r>
            <a:endParaRPr sz="4800"/>
          </a:p>
        </p:txBody>
      </p:sp>
      <p:sp>
        <p:nvSpPr>
          <p:cNvPr id="238" name="Google Shape;238;g7a94d9516a_0_19"/>
          <p:cNvSpPr txBox="1">
            <a:spLocks noGrp="1"/>
          </p:cNvSpPr>
          <p:nvPr>
            <p:ph type="subTitle" idx="1"/>
          </p:nvPr>
        </p:nvSpPr>
        <p:spPr>
          <a:xfrm>
            <a:off x="972825" y="3779520"/>
            <a:ext cx="10250700" cy="2429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100"/>
              <a:buNone/>
            </a:pPr>
            <a:r>
              <a:rPr lang="en-US"/>
              <a:t>December 5th, 2019</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r>
              <a:rPr lang="en-US"/>
              <a:t>Greg Davis, VP Commercial Operations</a:t>
            </a:r>
            <a:endParaRPr/>
          </a:p>
          <a:p>
            <a:pPr marL="0" lvl="0" indent="0" algn="l" rtl="0">
              <a:lnSpc>
                <a:spcPct val="100000"/>
              </a:lnSpc>
              <a:spcBef>
                <a:spcPts val="0"/>
              </a:spcBef>
              <a:spcAft>
                <a:spcPts val="0"/>
              </a:spcAft>
              <a:buSzPts val="2100"/>
              <a:buNone/>
            </a:pPr>
            <a:r>
              <a:rPr lang="en-US"/>
              <a:t>Robert Gillio, MD,  Chief Medical Innovation Officer</a:t>
            </a:r>
            <a:endParaRPr/>
          </a:p>
          <a:p>
            <a:pPr marL="0" lvl="0" indent="0" algn="l" rtl="0">
              <a:lnSpc>
                <a:spcPct val="100000"/>
              </a:lnSpc>
              <a:spcBef>
                <a:spcPts val="0"/>
              </a:spcBef>
              <a:spcAft>
                <a:spcPts val="0"/>
              </a:spcAft>
              <a:buSzPts val="2100"/>
              <a:buNone/>
            </a:pPr>
            <a:r>
              <a:rPr lang="en-US"/>
              <a:t>Adam Perzynski,  PhD, Chief Science and Strategy Officer</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r>
              <a:rPr lang="en-US" u="sng">
                <a:solidFill>
                  <a:schemeClr val="hlink"/>
                </a:solidFill>
                <a:hlinkClick r:id="rId3"/>
              </a:rPr>
              <a:t>Demo</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972600" y="1763267"/>
            <a:ext cx="10251300" cy="20247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4800"/>
              <a:buNone/>
            </a:pPr>
            <a:r>
              <a:rPr lang="en-US"/>
              <a:t>Agenda</a:t>
            </a:r>
            <a:endParaRPr sz="4800"/>
          </a:p>
        </p:txBody>
      </p:sp>
      <p:sp>
        <p:nvSpPr>
          <p:cNvPr id="112" name="Google Shape;112;p2"/>
          <p:cNvSpPr txBox="1">
            <a:spLocks noGrp="1"/>
          </p:cNvSpPr>
          <p:nvPr>
            <p:ph type="subTitle" idx="4294967295"/>
          </p:nvPr>
        </p:nvSpPr>
        <p:spPr>
          <a:xfrm>
            <a:off x="972825" y="3289201"/>
            <a:ext cx="10250700" cy="19782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chemeClr val="accent1"/>
              </a:buClr>
              <a:buSzPts val="2400"/>
              <a:buFont typeface="Lato"/>
              <a:buChar char="●"/>
            </a:pPr>
            <a:r>
              <a:rPr lang="en-US" sz="2400" b="0" i="0" u="none" strike="noStrike" cap="none">
                <a:solidFill>
                  <a:schemeClr val="accent1"/>
                </a:solidFill>
                <a:latin typeface="Lato"/>
                <a:ea typeface="Lato"/>
                <a:cs typeface="Lato"/>
                <a:sym typeface="Lato"/>
              </a:rPr>
              <a:t>Global Health Metrics - Company Background</a:t>
            </a:r>
            <a:endParaRPr sz="2400" b="0" i="0" u="none" strike="noStrike" cap="none">
              <a:solidFill>
                <a:schemeClr val="accent1"/>
              </a:solidFill>
              <a:latin typeface="Lato"/>
              <a:ea typeface="Lato"/>
              <a:cs typeface="Lato"/>
              <a:sym typeface="Lato"/>
            </a:endParaRPr>
          </a:p>
          <a:p>
            <a:pPr marL="457200" marR="0" lvl="0" indent="-381000" algn="l" rtl="0">
              <a:lnSpc>
                <a:spcPct val="115000"/>
              </a:lnSpc>
              <a:spcBef>
                <a:spcPts val="0"/>
              </a:spcBef>
              <a:spcAft>
                <a:spcPts val="0"/>
              </a:spcAft>
              <a:buClr>
                <a:schemeClr val="accent1"/>
              </a:buClr>
              <a:buSzPts val="2400"/>
              <a:buFont typeface="Lato"/>
              <a:buChar char="●"/>
            </a:pPr>
            <a:r>
              <a:rPr lang="en-US" sz="2400" b="0" i="0" u="none" strike="noStrike" cap="none">
                <a:solidFill>
                  <a:schemeClr val="accent1"/>
                </a:solidFill>
                <a:latin typeface="Lato"/>
                <a:ea typeface="Lato"/>
                <a:cs typeface="Lato"/>
                <a:sym typeface="Lato"/>
              </a:rPr>
              <a:t>Healthy Mom Health Risk Assessment</a:t>
            </a:r>
            <a:endParaRPr sz="2400" b="0" i="0" u="none" strike="noStrike" cap="none">
              <a:solidFill>
                <a:schemeClr val="accent1"/>
              </a:solidFill>
              <a:latin typeface="Lato"/>
              <a:ea typeface="Lato"/>
              <a:cs typeface="Lato"/>
              <a:sym typeface="Lato"/>
            </a:endParaRPr>
          </a:p>
          <a:p>
            <a:pPr marL="457200" marR="0" lvl="0" indent="-381000" algn="l" rtl="0">
              <a:lnSpc>
                <a:spcPct val="115000"/>
              </a:lnSpc>
              <a:spcBef>
                <a:spcPts val="0"/>
              </a:spcBef>
              <a:spcAft>
                <a:spcPts val="0"/>
              </a:spcAft>
              <a:buClr>
                <a:schemeClr val="accent1"/>
              </a:buClr>
              <a:buSzPts val="2400"/>
              <a:buFont typeface="Lato"/>
              <a:buChar char="●"/>
            </a:pPr>
            <a:r>
              <a:rPr lang="en-US" sz="2400" b="0" i="0" u="none" strike="noStrike" cap="none">
                <a:solidFill>
                  <a:schemeClr val="accent1"/>
                </a:solidFill>
                <a:latin typeface="Lato"/>
                <a:ea typeface="Lato"/>
                <a:cs typeface="Lato"/>
                <a:sym typeface="Lato"/>
              </a:rPr>
              <a:t>Why choose Global Health Metrics?</a:t>
            </a:r>
            <a:endParaRPr sz="2400" b="0" i="0" u="none" strike="noStrike" cap="none">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972600" y="1758200"/>
            <a:ext cx="102513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19AD6"/>
              </a:buClr>
              <a:buSzPts val="4400"/>
              <a:buFont typeface="Cabin"/>
              <a:buNone/>
            </a:pPr>
            <a:r>
              <a:rPr lang="en-US" b="1">
                <a:latin typeface="Cabin"/>
                <a:ea typeface="Cabin"/>
                <a:cs typeface="Cabin"/>
                <a:sym typeface="Cabin"/>
              </a:rPr>
              <a:t>Global Health Metrics Company History</a:t>
            </a:r>
            <a:endParaRPr b="1"/>
          </a:p>
        </p:txBody>
      </p:sp>
      <p:sp>
        <p:nvSpPr>
          <p:cNvPr id="118" name="Google Shape;118;p3"/>
          <p:cNvSpPr txBox="1">
            <a:spLocks noGrp="1"/>
          </p:cNvSpPr>
          <p:nvPr>
            <p:ph type="body" idx="1"/>
          </p:nvPr>
        </p:nvSpPr>
        <p:spPr>
          <a:xfrm>
            <a:off x="972416" y="2364509"/>
            <a:ext cx="10536000" cy="3269616"/>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1000"/>
              </a:spcBef>
              <a:spcAft>
                <a:spcPts val="0"/>
              </a:spcAft>
              <a:buSzPts val="1700"/>
              <a:buChar char="●"/>
            </a:pPr>
            <a:r>
              <a:rPr lang="en-US"/>
              <a:t>2011 - Grant awarded to Dr. Joseph Sudano by the Agency for Healthcare Research and Quality to update a health risk assessment (HRA) for use in primary care.</a:t>
            </a:r>
            <a:br>
              <a:rPr lang="en-US"/>
            </a:br>
            <a:endParaRPr/>
          </a:p>
          <a:p>
            <a:pPr marL="457200" lvl="0" indent="-336550" algn="l" rtl="0">
              <a:lnSpc>
                <a:spcPct val="115000"/>
              </a:lnSpc>
              <a:spcBef>
                <a:spcPts val="0"/>
              </a:spcBef>
              <a:spcAft>
                <a:spcPts val="0"/>
              </a:spcAft>
              <a:buSzPts val="1700"/>
              <a:buChar char="●"/>
            </a:pPr>
            <a:r>
              <a:rPr lang="en-US"/>
              <a:t>2012 - Healthy Life Health Risk Assessment™ released, inspired by the Healthier People Network HRA and originally developed by the Centers for Disease Control.</a:t>
            </a:r>
            <a:br>
              <a:rPr lang="en-US"/>
            </a:br>
            <a:endParaRPr/>
          </a:p>
          <a:p>
            <a:pPr marL="457200" lvl="0" indent="-336550" algn="l" rtl="0">
              <a:lnSpc>
                <a:spcPct val="115000"/>
              </a:lnSpc>
              <a:spcBef>
                <a:spcPts val="0"/>
              </a:spcBef>
              <a:spcAft>
                <a:spcPts val="0"/>
              </a:spcAft>
              <a:buSzPts val="1700"/>
              <a:buChar char="●"/>
            </a:pPr>
            <a:r>
              <a:rPr lang="en-US"/>
              <a:t>2015 Granted exclusive license to the HealthyLife Health Risk Assessment from Case Western Reserve University and MetroHealth, where the team developed the software.</a:t>
            </a:r>
            <a:endParaRPr/>
          </a:p>
          <a:p>
            <a:pPr marL="457200" lvl="0" indent="-228600" algn="l" rtl="0">
              <a:lnSpc>
                <a:spcPct val="115000"/>
              </a:lnSpc>
              <a:spcBef>
                <a:spcPts val="0"/>
              </a:spcBef>
              <a:spcAft>
                <a:spcPts val="0"/>
              </a:spcAft>
              <a:buSzPts val="1700"/>
              <a:buNone/>
            </a:pPr>
            <a:endParaRPr/>
          </a:p>
          <a:p>
            <a:pPr marL="457200" lvl="0" indent="-336550" algn="l" rtl="0">
              <a:lnSpc>
                <a:spcPct val="115000"/>
              </a:lnSpc>
              <a:spcBef>
                <a:spcPts val="0"/>
              </a:spcBef>
              <a:spcAft>
                <a:spcPts val="0"/>
              </a:spcAft>
              <a:buSzPts val="1700"/>
              <a:buChar char="●"/>
            </a:pPr>
            <a:r>
              <a:rPr lang="en-US"/>
              <a:t>2019 Crossed the threshold of 25000 users and more than 30 corporate partnerships. </a:t>
            </a:r>
            <a:endParaRPr/>
          </a:p>
        </p:txBody>
      </p:sp>
      <p:pic>
        <p:nvPicPr>
          <p:cNvPr id="119" name="Google Shape;119;p3" descr="Image result for cwru"/>
          <p:cNvPicPr preferRelativeResize="0"/>
          <p:nvPr/>
        </p:nvPicPr>
        <p:blipFill rotWithShape="1">
          <a:blip r:embed="rId3">
            <a:alphaModFix/>
          </a:blip>
          <a:srcRect/>
          <a:stretch/>
        </p:blipFill>
        <p:spPr>
          <a:xfrm>
            <a:off x="1676446" y="5728838"/>
            <a:ext cx="3624463" cy="854826"/>
          </a:xfrm>
          <a:prstGeom prst="rect">
            <a:avLst/>
          </a:prstGeom>
          <a:noFill/>
          <a:ln>
            <a:noFill/>
          </a:ln>
        </p:spPr>
      </p:pic>
      <p:pic>
        <p:nvPicPr>
          <p:cNvPr id="120" name="Google Shape;120;p3" descr="Image result for metrohealth"/>
          <p:cNvPicPr preferRelativeResize="0"/>
          <p:nvPr/>
        </p:nvPicPr>
        <p:blipFill rotWithShape="1">
          <a:blip r:embed="rId4">
            <a:alphaModFix/>
          </a:blip>
          <a:srcRect/>
          <a:stretch/>
        </p:blipFill>
        <p:spPr>
          <a:xfrm>
            <a:off x="7022324" y="5728848"/>
            <a:ext cx="3370789" cy="7165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206" name="Google Shape;206;p13"/>
          <p:cNvSpPr txBox="1"/>
          <p:nvPr/>
        </p:nvSpPr>
        <p:spPr>
          <a:xfrm>
            <a:off x="223925" y="219350"/>
            <a:ext cx="9980700" cy="461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1" i="0" u="none" strike="noStrike" cap="none">
                <a:solidFill>
                  <a:schemeClr val="dk2"/>
                </a:solidFill>
                <a:latin typeface="Cabin"/>
                <a:ea typeface="Cabin"/>
                <a:cs typeface="Cabin"/>
                <a:sym typeface="Cabin"/>
              </a:rPr>
              <a:t>Regional, National, and International Customers &amp; Partners</a:t>
            </a:r>
            <a:endParaRPr sz="3000" b="0" i="0" u="none" strike="noStrike" cap="none">
              <a:solidFill>
                <a:schemeClr val="dk2"/>
              </a:solidFill>
              <a:latin typeface="Cabin"/>
              <a:ea typeface="Cabin"/>
              <a:cs typeface="Cabin"/>
              <a:sym typeface="Cabin"/>
            </a:endParaRPr>
          </a:p>
        </p:txBody>
      </p:sp>
      <p:pic>
        <p:nvPicPr>
          <p:cNvPr id="207" name="Google Shape;207;p13"/>
          <p:cNvPicPr preferRelativeResize="0"/>
          <p:nvPr/>
        </p:nvPicPr>
        <p:blipFill rotWithShape="1">
          <a:blip r:embed="rId3">
            <a:alphaModFix/>
          </a:blip>
          <a:srcRect/>
          <a:stretch/>
        </p:blipFill>
        <p:spPr>
          <a:xfrm>
            <a:off x="249983" y="2005083"/>
            <a:ext cx="2993395" cy="323116"/>
          </a:xfrm>
          <a:prstGeom prst="rect">
            <a:avLst/>
          </a:prstGeom>
          <a:noFill/>
          <a:ln>
            <a:noFill/>
          </a:ln>
        </p:spPr>
      </p:pic>
      <p:pic>
        <p:nvPicPr>
          <p:cNvPr id="208" name="Google Shape;208;p13"/>
          <p:cNvPicPr preferRelativeResize="0"/>
          <p:nvPr/>
        </p:nvPicPr>
        <p:blipFill rotWithShape="1">
          <a:blip r:embed="rId4">
            <a:alphaModFix/>
          </a:blip>
          <a:srcRect/>
          <a:stretch/>
        </p:blipFill>
        <p:spPr>
          <a:xfrm>
            <a:off x="327455" y="2993277"/>
            <a:ext cx="2838451" cy="533400"/>
          </a:xfrm>
          <a:prstGeom prst="rect">
            <a:avLst/>
          </a:prstGeom>
          <a:noFill/>
          <a:ln>
            <a:noFill/>
          </a:ln>
        </p:spPr>
      </p:pic>
      <p:pic>
        <p:nvPicPr>
          <p:cNvPr id="209" name="Google Shape;209;p13"/>
          <p:cNvPicPr preferRelativeResize="0"/>
          <p:nvPr/>
        </p:nvPicPr>
        <p:blipFill rotWithShape="1">
          <a:blip r:embed="rId5">
            <a:alphaModFix/>
          </a:blip>
          <a:srcRect/>
          <a:stretch/>
        </p:blipFill>
        <p:spPr>
          <a:xfrm>
            <a:off x="9650512" y="2972186"/>
            <a:ext cx="2226960" cy="575583"/>
          </a:xfrm>
          <a:prstGeom prst="rect">
            <a:avLst/>
          </a:prstGeom>
          <a:noFill/>
          <a:ln>
            <a:noFill/>
          </a:ln>
        </p:spPr>
      </p:pic>
      <p:pic>
        <p:nvPicPr>
          <p:cNvPr id="210" name="Google Shape;210;p13"/>
          <p:cNvPicPr preferRelativeResize="0"/>
          <p:nvPr/>
        </p:nvPicPr>
        <p:blipFill rotWithShape="1">
          <a:blip r:embed="rId6">
            <a:alphaModFix/>
          </a:blip>
          <a:srcRect/>
          <a:stretch/>
        </p:blipFill>
        <p:spPr>
          <a:xfrm>
            <a:off x="110201" y="4016536"/>
            <a:ext cx="3272959" cy="701348"/>
          </a:xfrm>
          <a:prstGeom prst="rect">
            <a:avLst/>
          </a:prstGeom>
          <a:noFill/>
          <a:ln>
            <a:noFill/>
          </a:ln>
        </p:spPr>
      </p:pic>
      <p:pic>
        <p:nvPicPr>
          <p:cNvPr id="211" name="Google Shape;211;p13"/>
          <p:cNvPicPr preferRelativeResize="0"/>
          <p:nvPr/>
        </p:nvPicPr>
        <p:blipFill rotWithShape="1">
          <a:blip r:embed="rId7">
            <a:alphaModFix/>
          </a:blip>
          <a:srcRect/>
          <a:stretch/>
        </p:blipFill>
        <p:spPr>
          <a:xfrm>
            <a:off x="388578" y="5320200"/>
            <a:ext cx="2716204" cy="461491"/>
          </a:xfrm>
          <a:prstGeom prst="rect">
            <a:avLst/>
          </a:prstGeom>
          <a:noFill/>
          <a:ln>
            <a:noFill/>
          </a:ln>
        </p:spPr>
      </p:pic>
      <p:pic>
        <p:nvPicPr>
          <p:cNvPr id="212" name="Google Shape;212;p13"/>
          <p:cNvPicPr preferRelativeResize="0"/>
          <p:nvPr/>
        </p:nvPicPr>
        <p:blipFill rotWithShape="1">
          <a:blip r:embed="rId8">
            <a:alphaModFix/>
          </a:blip>
          <a:srcRect/>
          <a:stretch/>
        </p:blipFill>
        <p:spPr>
          <a:xfrm>
            <a:off x="110198" y="6260150"/>
            <a:ext cx="3272594" cy="533400"/>
          </a:xfrm>
          <a:prstGeom prst="rect">
            <a:avLst/>
          </a:prstGeom>
          <a:noFill/>
          <a:ln>
            <a:noFill/>
          </a:ln>
        </p:spPr>
      </p:pic>
      <p:pic>
        <p:nvPicPr>
          <p:cNvPr id="213" name="Google Shape;213;p13"/>
          <p:cNvPicPr preferRelativeResize="0"/>
          <p:nvPr/>
        </p:nvPicPr>
        <p:blipFill rotWithShape="1">
          <a:blip r:embed="rId9">
            <a:alphaModFix/>
          </a:blip>
          <a:srcRect/>
          <a:stretch/>
        </p:blipFill>
        <p:spPr>
          <a:xfrm>
            <a:off x="3463859" y="1862741"/>
            <a:ext cx="3056368" cy="607800"/>
          </a:xfrm>
          <a:prstGeom prst="rect">
            <a:avLst/>
          </a:prstGeom>
          <a:noFill/>
          <a:ln>
            <a:noFill/>
          </a:ln>
        </p:spPr>
      </p:pic>
      <p:pic>
        <p:nvPicPr>
          <p:cNvPr id="214" name="Google Shape;214;p13"/>
          <p:cNvPicPr preferRelativeResize="0"/>
          <p:nvPr/>
        </p:nvPicPr>
        <p:blipFill rotWithShape="1">
          <a:blip r:embed="rId10">
            <a:alphaModFix/>
          </a:blip>
          <a:srcRect/>
          <a:stretch/>
        </p:blipFill>
        <p:spPr>
          <a:xfrm>
            <a:off x="3785693" y="2872676"/>
            <a:ext cx="2412699" cy="774603"/>
          </a:xfrm>
          <a:prstGeom prst="rect">
            <a:avLst/>
          </a:prstGeom>
          <a:noFill/>
          <a:ln>
            <a:noFill/>
          </a:ln>
        </p:spPr>
      </p:pic>
      <p:pic>
        <p:nvPicPr>
          <p:cNvPr id="215" name="Google Shape;215;p13"/>
          <p:cNvPicPr preferRelativeResize="0"/>
          <p:nvPr/>
        </p:nvPicPr>
        <p:blipFill rotWithShape="1">
          <a:blip r:embed="rId11">
            <a:alphaModFix/>
          </a:blip>
          <a:srcRect/>
          <a:stretch/>
        </p:blipFill>
        <p:spPr>
          <a:xfrm>
            <a:off x="3737834" y="4016383"/>
            <a:ext cx="2508418" cy="701655"/>
          </a:xfrm>
          <a:prstGeom prst="rect">
            <a:avLst/>
          </a:prstGeom>
          <a:noFill/>
          <a:ln>
            <a:noFill/>
          </a:ln>
        </p:spPr>
      </p:pic>
      <p:pic>
        <p:nvPicPr>
          <p:cNvPr id="216" name="Google Shape;216;p13"/>
          <p:cNvPicPr preferRelativeResize="0"/>
          <p:nvPr/>
        </p:nvPicPr>
        <p:blipFill rotWithShape="1">
          <a:blip r:embed="rId12">
            <a:alphaModFix/>
          </a:blip>
          <a:srcRect/>
          <a:stretch/>
        </p:blipFill>
        <p:spPr>
          <a:xfrm>
            <a:off x="4129235" y="5003473"/>
            <a:ext cx="1725615" cy="1025273"/>
          </a:xfrm>
          <a:prstGeom prst="rect">
            <a:avLst/>
          </a:prstGeom>
          <a:noFill/>
          <a:ln>
            <a:noFill/>
          </a:ln>
        </p:spPr>
      </p:pic>
      <p:pic>
        <p:nvPicPr>
          <p:cNvPr id="217" name="Google Shape;217;p13"/>
          <p:cNvPicPr preferRelativeResize="0"/>
          <p:nvPr/>
        </p:nvPicPr>
        <p:blipFill rotWithShape="1">
          <a:blip r:embed="rId13">
            <a:alphaModFix/>
          </a:blip>
          <a:srcRect/>
          <a:stretch/>
        </p:blipFill>
        <p:spPr>
          <a:xfrm>
            <a:off x="6743266" y="1733381"/>
            <a:ext cx="2756487" cy="866519"/>
          </a:xfrm>
          <a:prstGeom prst="rect">
            <a:avLst/>
          </a:prstGeom>
          <a:noFill/>
          <a:ln>
            <a:noFill/>
          </a:ln>
        </p:spPr>
      </p:pic>
      <p:pic>
        <p:nvPicPr>
          <p:cNvPr id="218" name="Google Shape;218;p13"/>
          <p:cNvPicPr preferRelativeResize="0"/>
          <p:nvPr/>
        </p:nvPicPr>
        <p:blipFill rotWithShape="1">
          <a:blip r:embed="rId14">
            <a:alphaModFix/>
          </a:blip>
          <a:srcRect/>
          <a:stretch/>
        </p:blipFill>
        <p:spPr>
          <a:xfrm>
            <a:off x="6634082" y="2833255"/>
            <a:ext cx="2974855" cy="853443"/>
          </a:xfrm>
          <a:prstGeom prst="rect">
            <a:avLst/>
          </a:prstGeom>
          <a:noFill/>
          <a:ln>
            <a:noFill/>
          </a:ln>
        </p:spPr>
      </p:pic>
      <p:pic>
        <p:nvPicPr>
          <p:cNvPr id="219" name="Google Shape;219;p13"/>
          <p:cNvPicPr preferRelativeResize="0"/>
          <p:nvPr/>
        </p:nvPicPr>
        <p:blipFill rotWithShape="1">
          <a:blip r:embed="rId15">
            <a:alphaModFix/>
          </a:blip>
          <a:srcRect/>
          <a:stretch/>
        </p:blipFill>
        <p:spPr>
          <a:xfrm>
            <a:off x="10093231" y="1633816"/>
            <a:ext cx="1341523" cy="1155296"/>
          </a:xfrm>
          <a:prstGeom prst="rect">
            <a:avLst/>
          </a:prstGeom>
          <a:noFill/>
          <a:ln>
            <a:noFill/>
          </a:ln>
        </p:spPr>
      </p:pic>
      <p:pic>
        <p:nvPicPr>
          <p:cNvPr id="220" name="Google Shape;220;p13"/>
          <p:cNvPicPr preferRelativeResize="0"/>
          <p:nvPr/>
        </p:nvPicPr>
        <p:blipFill rotWithShape="1">
          <a:blip r:embed="rId16">
            <a:alphaModFix/>
          </a:blip>
          <a:srcRect/>
          <a:stretch/>
        </p:blipFill>
        <p:spPr>
          <a:xfrm>
            <a:off x="7110075" y="3822075"/>
            <a:ext cx="1902319" cy="1025275"/>
          </a:xfrm>
          <a:prstGeom prst="rect">
            <a:avLst/>
          </a:prstGeom>
          <a:noFill/>
          <a:ln>
            <a:noFill/>
          </a:ln>
        </p:spPr>
      </p:pic>
      <p:pic>
        <p:nvPicPr>
          <p:cNvPr id="221" name="Google Shape;221;p13"/>
          <p:cNvPicPr preferRelativeResize="0"/>
          <p:nvPr/>
        </p:nvPicPr>
        <p:blipFill rotWithShape="1">
          <a:blip r:embed="rId17">
            <a:alphaModFix/>
          </a:blip>
          <a:srcRect/>
          <a:stretch/>
        </p:blipFill>
        <p:spPr>
          <a:xfrm>
            <a:off x="7488516" y="4917952"/>
            <a:ext cx="1265988" cy="1265988"/>
          </a:xfrm>
          <a:prstGeom prst="rect">
            <a:avLst/>
          </a:prstGeom>
          <a:noFill/>
          <a:ln>
            <a:noFill/>
          </a:ln>
        </p:spPr>
      </p:pic>
      <p:pic>
        <p:nvPicPr>
          <p:cNvPr id="222" name="Google Shape;222;p13"/>
          <p:cNvPicPr preferRelativeResize="0"/>
          <p:nvPr/>
        </p:nvPicPr>
        <p:blipFill rotWithShape="1">
          <a:blip r:embed="rId18">
            <a:alphaModFix/>
          </a:blip>
          <a:srcRect/>
          <a:stretch/>
        </p:blipFill>
        <p:spPr>
          <a:xfrm>
            <a:off x="9691014" y="4945975"/>
            <a:ext cx="2157984" cy="1266000"/>
          </a:xfrm>
          <a:prstGeom prst="rect">
            <a:avLst/>
          </a:prstGeom>
          <a:noFill/>
          <a:ln>
            <a:noFill/>
          </a:ln>
        </p:spPr>
      </p:pic>
      <p:pic>
        <p:nvPicPr>
          <p:cNvPr id="223" name="Google Shape;223;p13"/>
          <p:cNvPicPr preferRelativeResize="0"/>
          <p:nvPr/>
        </p:nvPicPr>
        <p:blipFill rotWithShape="1">
          <a:blip r:embed="rId19">
            <a:alphaModFix/>
          </a:blip>
          <a:srcRect/>
          <a:stretch/>
        </p:blipFill>
        <p:spPr>
          <a:xfrm>
            <a:off x="9218417" y="3939601"/>
            <a:ext cx="3091151" cy="855218"/>
          </a:xfrm>
          <a:prstGeom prst="rect">
            <a:avLst/>
          </a:prstGeom>
          <a:noFill/>
          <a:ln>
            <a:noFill/>
          </a:ln>
        </p:spPr>
      </p:pic>
      <p:pic>
        <p:nvPicPr>
          <p:cNvPr id="224" name="Google Shape;224;p13" descr="Wellvibe"/>
          <p:cNvPicPr preferRelativeResize="0"/>
          <p:nvPr/>
        </p:nvPicPr>
        <p:blipFill rotWithShape="1">
          <a:blip r:embed="rId20">
            <a:alphaModFix/>
          </a:blip>
          <a:srcRect/>
          <a:stretch/>
        </p:blipFill>
        <p:spPr>
          <a:xfrm>
            <a:off x="3753792" y="6164403"/>
            <a:ext cx="2476500" cy="619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19AD6"/>
              </a:buClr>
              <a:buSzPts val="4400"/>
              <a:buFont typeface="Cabin"/>
              <a:buNone/>
            </a:pPr>
            <a:r>
              <a:rPr lang="en-US">
                <a:latin typeface="Cabin"/>
                <a:ea typeface="Cabin"/>
                <a:cs typeface="Cabin"/>
                <a:sym typeface="Cabin"/>
              </a:rPr>
              <a:t>Global Health Metrics Company History</a:t>
            </a:r>
            <a:endParaRPr sz="6400">
              <a:solidFill>
                <a:srgbClr val="119AD6"/>
              </a:solidFill>
              <a:latin typeface="Cabin"/>
              <a:ea typeface="Cabin"/>
              <a:cs typeface="Cabin"/>
              <a:sym typeface="Cabin"/>
            </a:endParaRPr>
          </a:p>
        </p:txBody>
      </p:sp>
      <p:pic>
        <p:nvPicPr>
          <p:cNvPr id="126" name="Google Shape;126;p4"/>
          <p:cNvPicPr preferRelativeResize="0"/>
          <p:nvPr/>
        </p:nvPicPr>
        <p:blipFill rotWithShape="1">
          <a:blip r:embed="rId3">
            <a:alphaModFix/>
          </a:blip>
          <a:srcRect/>
          <a:stretch/>
        </p:blipFill>
        <p:spPr>
          <a:xfrm>
            <a:off x="8739375" y="2771829"/>
            <a:ext cx="1130504" cy="1507346"/>
          </a:xfrm>
          <a:prstGeom prst="rect">
            <a:avLst/>
          </a:prstGeom>
          <a:noFill/>
          <a:ln>
            <a:noFill/>
          </a:ln>
        </p:spPr>
      </p:pic>
      <p:pic>
        <p:nvPicPr>
          <p:cNvPr id="127" name="Google Shape;127;p4"/>
          <p:cNvPicPr preferRelativeResize="0"/>
          <p:nvPr/>
        </p:nvPicPr>
        <p:blipFill rotWithShape="1">
          <a:blip r:embed="rId4">
            <a:alphaModFix/>
          </a:blip>
          <a:srcRect/>
          <a:stretch/>
        </p:blipFill>
        <p:spPr>
          <a:xfrm>
            <a:off x="7608875" y="4279172"/>
            <a:ext cx="1130504" cy="1507346"/>
          </a:xfrm>
          <a:prstGeom prst="rect">
            <a:avLst/>
          </a:prstGeom>
          <a:noFill/>
          <a:ln>
            <a:noFill/>
          </a:ln>
        </p:spPr>
      </p:pic>
      <p:pic>
        <p:nvPicPr>
          <p:cNvPr id="128" name="Google Shape;128;p4"/>
          <p:cNvPicPr preferRelativeResize="0"/>
          <p:nvPr/>
        </p:nvPicPr>
        <p:blipFill rotWithShape="1">
          <a:blip r:embed="rId5">
            <a:alphaModFix/>
          </a:blip>
          <a:srcRect/>
          <a:stretch/>
        </p:blipFill>
        <p:spPr>
          <a:xfrm>
            <a:off x="7608877" y="2771829"/>
            <a:ext cx="1130504" cy="1507346"/>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9869887" y="4279172"/>
            <a:ext cx="1130504" cy="1507346"/>
          </a:xfrm>
          <a:prstGeom prst="rect">
            <a:avLst/>
          </a:prstGeom>
          <a:noFill/>
          <a:ln>
            <a:noFill/>
          </a:ln>
        </p:spPr>
      </p:pic>
      <p:pic>
        <p:nvPicPr>
          <p:cNvPr id="130" name="Google Shape;130;p4"/>
          <p:cNvPicPr preferRelativeResize="0"/>
          <p:nvPr/>
        </p:nvPicPr>
        <p:blipFill rotWithShape="1">
          <a:blip r:embed="rId7">
            <a:alphaModFix/>
          </a:blip>
          <a:srcRect/>
          <a:stretch/>
        </p:blipFill>
        <p:spPr>
          <a:xfrm>
            <a:off x="8739379" y="4279172"/>
            <a:ext cx="1130504" cy="1507346"/>
          </a:xfrm>
          <a:prstGeom prst="rect">
            <a:avLst/>
          </a:prstGeom>
          <a:noFill/>
          <a:ln>
            <a:noFill/>
          </a:ln>
        </p:spPr>
      </p:pic>
      <p:pic>
        <p:nvPicPr>
          <p:cNvPr id="131" name="Google Shape;131;p4"/>
          <p:cNvPicPr preferRelativeResize="0"/>
          <p:nvPr/>
        </p:nvPicPr>
        <p:blipFill rotWithShape="1">
          <a:blip r:embed="rId8">
            <a:alphaModFix/>
          </a:blip>
          <a:srcRect/>
          <a:stretch/>
        </p:blipFill>
        <p:spPr>
          <a:xfrm>
            <a:off x="9869883" y="2771825"/>
            <a:ext cx="1130504" cy="1507346"/>
          </a:xfrm>
          <a:prstGeom prst="rect">
            <a:avLst/>
          </a:prstGeom>
          <a:noFill/>
          <a:ln>
            <a:noFill/>
          </a:ln>
        </p:spPr>
      </p:pic>
      <p:pic>
        <p:nvPicPr>
          <p:cNvPr id="132" name="Google Shape;132;p4"/>
          <p:cNvPicPr preferRelativeResize="0"/>
          <p:nvPr/>
        </p:nvPicPr>
        <p:blipFill rotWithShape="1">
          <a:blip r:embed="rId9">
            <a:alphaModFix/>
          </a:blip>
          <a:srcRect/>
          <a:stretch/>
        </p:blipFill>
        <p:spPr>
          <a:xfrm>
            <a:off x="8739379" y="4279178"/>
            <a:ext cx="1130504" cy="1507346"/>
          </a:xfrm>
          <a:prstGeom prst="rect">
            <a:avLst/>
          </a:prstGeom>
          <a:noFill/>
          <a:ln>
            <a:noFill/>
          </a:ln>
        </p:spPr>
      </p:pic>
      <p:pic>
        <p:nvPicPr>
          <p:cNvPr id="133" name="Google Shape;133;p4"/>
          <p:cNvPicPr preferRelativeResize="0"/>
          <p:nvPr/>
        </p:nvPicPr>
        <p:blipFill rotWithShape="1">
          <a:blip r:embed="rId10">
            <a:alphaModFix/>
          </a:blip>
          <a:srcRect/>
          <a:stretch/>
        </p:blipFill>
        <p:spPr>
          <a:xfrm>
            <a:off x="8739379" y="4279178"/>
            <a:ext cx="1130504" cy="1507346"/>
          </a:xfrm>
          <a:prstGeom prst="rect">
            <a:avLst/>
          </a:prstGeom>
          <a:noFill/>
          <a:ln>
            <a:noFill/>
          </a:ln>
        </p:spPr>
      </p:pic>
      <p:pic>
        <p:nvPicPr>
          <p:cNvPr id="134" name="Google Shape;134;p4"/>
          <p:cNvPicPr preferRelativeResize="0"/>
          <p:nvPr/>
        </p:nvPicPr>
        <p:blipFill rotWithShape="1">
          <a:blip r:embed="rId11">
            <a:alphaModFix/>
          </a:blip>
          <a:srcRect/>
          <a:stretch/>
        </p:blipFill>
        <p:spPr>
          <a:xfrm>
            <a:off x="8739379" y="4279178"/>
            <a:ext cx="1130504" cy="1507346"/>
          </a:xfrm>
          <a:prstGeom prst="rect">
            <a:avLst/>
          </a:prstGeom>
          <a:noFill/>
          <a:ln>
            <a:noFill/>
          </a:ln>
        </p:spPr>
      </p:pic>
      <p:sp>
        <p:nvSpPr>
          <p:cNvPr id="135" name="Google Shape;135;p4"/>
          <p:cNvSpPr txBox="1">
            <a:spLocks noGrp="1"/>
          </p:cNvSpPr>
          <p:nvPr>
            <p:ph type="body" idx="1"/>
          </p:nvPr>
        </p:nvSpPr>
        <p:spPr>
          <a:xfrm>
            <a:off x="972434" y="2771833"/>
            <a:ext cx="5032500" cy="3014700"/>
          </a:xfrm>
          <a:prstGeom prst="rect">
            <a:avLst/>
          </a:prstGeom>
          <a:noFill/>
          <a:ln>
            <a:noFill/>
          </a:ln>
        </p:spPr>
        <p:txBody>
          <a:bodyPr spcFirstLastPara="1" wrap="square" lIns="121900" tIns="121900" rIns="121900" bIns="121900" anchor="t" anchorCtr="0">
            <a:noAutofit/>
          </a:bodyPr>
          <a:lstStyle/>
          <a:p>
            <a:pPr marL="457200" lvl="0" indent="-381000" algn="l" rtl="0">
              <a:lnSpc>
                <a:spcPct val="150000"/>
              </a:lnSpc>
              <a:spcBef>
                <a:spcPts val="0"/>
              </a:spcBef>
              <a:spcAft>
                <a:spcPts val="0"/>
              </a:spcAft>
              <a:buSzPts val="2400"/>
              <a:buFont typeface="Raleway"/>
              <a:buChar char="●"/>
            </a:pPr>
            <a:r>
              <a:rPr lang="en-US" sz="2400">
                <a:latin typeface="Raleway"/>
                <a:ea typeface="Raleway"/>
                <a:cs typeface="Raleway"/>
                <a:sym typeface="Raleway"/>
              </a:rPr>
              <a:t>MD, MBA, 3 PhDs</a:t>
            </a:r>
            <a:endParaRPr sz="2400">
              <a:latin typeface="Raleway"/>
              <a:ea typeface="Raleway"/>
              <a:cs typeface="Raleway"/>
              <a:sym typeface="Raleway"/>
            </a:endParaRPr>
          </a:p>
          <a:p>
            <a:pPr marL="457200" lvl="0" indent="-381000" algn="l" rtl="0">
              <a:lnSpc>
                <a:spcPct val="150000"/>
              </a:lnSpc>
              <a:spcBef>
                <a:spcPts val="0"/>
              </a:spcBef>
              <a:spcAft>
                <a:spcPts val="0"/>
              </a:spcAft>
              <a:buSzPts val="2400"/>
              <a:buFont typeface="Raleway"/>
              <a:buChar char="●"/>
            </a:pPr>
            <a:r>
              <a:rPr lang="en-US" sz="2400">
                <a:latin typeface="Raleway"/>
                <a:ea typeface="Raleway"/>
                <a:cs typeface="Raleway"/>
                <a:sym typeface="Raleway"/>
              </a:rPr>
              <a:t>90 scientific publications</a:t>
            </a:r>
            <a:endParaRPr sz="2400">
              <a:latin typeface="Raleway"/>
              <a:ea typeface="Raleway"/>
              <a:cs typeface="Raleway"/>
              <a:sym typeface="Raleway"/>
            </a:endParaRPr>
          </a:p>
          <a:p>
            <a:pPr marL="457200" lvl="0" indent="-381000" algn="l" rtl="0">
              <a:lnSpc>
                <a:spcPct val="150000"/>
              </a:lnSpc>
              <a:spcBef>
                <a:spcPts val="0"/>
              </a:spcBef>
              <a:spcAft>
                <a:spcPts val="0"/>
              </a:spcAft>
              <a:buSzPts val="2400"/>
              <a:buFont typeface="Raleway"/>
              <a:buChar char="●"/>
            </a:pPr>
            <a:r>
              <a:rPr lang="en-US" sz="2400">
                <a:latin typeface="Raleway"/>
                <a:ea typeface="Raleway"/>
                <a:cs typeface="Raleway"/>
                <a:sym typeface="Raleway"/>
              </a:rPr>
              <a:t>$50 million in grant funding</a:t>
            </a:r>
            <a:endParaRPr sz="2400">
              <a:latin typeface="Raleway"/>
              <a:ea typeface="Raleway"/>
              <a:cs typeface="Raleway"/>
              <a:sym typeface="Raleway"/>
            </a:endParaRPr>
          </a:p>
          <a:p>
            <a:pPr marL="457200" lvl="0" indent="-381000" algn="l" rtl="0">
              <a:lnSpc>
                <a:spcPct val="150000"/>
              </a:lnSpc>
              <a:spcBef>
                <a:spcPts val="0"/>
              </a:spcBef>
              <a:spcAft>
                <a:spcPts val="0"/>
              </a:spcAft>
              <a:buSzPts val="2400"/>
              <a:buFont typeface="Raleway"/>
              <a:buChar char="●"/>
            </a:pPr>
            <a:r>
              <a:rPr lang="en-US" sz="2400">
                <a:latin typeface="Raleway"/>
                <a:ea typeface="Raleway"/>
                <a:cs typeface="Raleway"/>
                <a:sym typeface="Raleway"/>
              </a:rPr>
              <a:t>4 exits to Fortune 500</a:t>
            </a:r>
            <a:endParaRPr sz="240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1852612" y="4762"/>
            <a:ext cx="8486775" cy="684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19AD6"/>
              </a:buClr>
              <a:buSzPts val="4400"/>
              <a:buFont typeface="Cabin"/>
              <a:buNone/>
            </a:pPr>
            <a:r>
              <a:rPr lang="en-US">
                <a:latin typeface="Cabin"/>
                <a:ea typeface="Cabin"/>
                <a:cs typeface="Cabin"/>
                <a:sym typeface="Cabin"/>
              </a:rPr>
              <a:t>Our Technology</a:t>
            </a:r>
            <a:endParaRPr sz="6400">
              <a:solidFill>
                <a:srgbClr val="119AD6"/>
              </a:solidFill>
              <a:latin typeface="Cabin"/>
              <a:ea typeface="Cabin"/>
              <a:cs typeface="Cabin"/>
              <a:sym typeface="Cabin"/>
            </a:endParaRPr>
          </a:p>
        </p:txBody>
      </p:sp>
      <p:sp>
        <p:nvSpPr>
          <p:cNvPr id="146" name="Google Shape;146;p6"/>
          <p:cNvSpPr txBox="1">
            <a:spLocks noGrp="1"/>
          </p:cNvSpPr>
          <p:nvPr>
            <p:ph type="body" idx="1"/>
          </p:nvPr>
        </p:nvSpPr>
        <p:spPr>
          <a:xfrm>
            <a:off x="972416" y="2771825"/>
            <a:ext cx="10401600" cy="3014700"/>
          </a:xfrm>
          <a:prstGeom prst="rect">
            <a:avLst/>
          </a:prstGeom>
          <a:noFill/>
          <a:ln>
            <a:noFill/>
          </a:ln>
        </p:spPr>
        <p:txBody>
          <a:bodyPr spcFirstLastPara="1" wrap="square" lIns="121900" tIns="121900" rIns="121900" bIns="121900" anchor="t" anchorCtr="0">
            <a:noAutofit/>
          </a:bodyPr>
          <a:lstStyle/>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DSaaS: GHM provides data science as a service, hosted on the Google Cloud Platform (with a BAA for meeting HIPAA requirements).</a:t>
            </a:r>
            <a:br>
              <a:rPr lang="en-US" sz="2000">
                <a:latin typeface="Raleway"/>
                <a:ea typeface="Raleway"/>
                <a:cs typeface="Raleway"/>
                <a:sym typeface="Raleway"/>
              </a:rPr>
            </a:br>
            <a:endParaRPr sz="20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APIs: GHM develops APIs for data collection, risk assessment, and analytics.  </a:t>
            </a:r>
            <a:endParaRPr sz="2000">
              <a:latin typeface="Raleway"/>
              <a:ea typeface="Raleway"/>
              <a:cs typeface="Raleway"/>
              <a:sym typeface="Raleway"/>
            </a:endParaRPr>
          </a:p>
          <a:p>
            <a:pPr marL="914400" lvl="1" indent="-355600" algn="l" rtl="0">
              <a:lnSpc>
                <a:spcPct val="115000"/>
              </a:lnSpc>
              <a:spcBef>
                <a:spcPts val="0"/>
              </a:spcBef>
              <a:spcAft>
                <a:spcPts val="0"/>
              </a:spcAft>
              <a:buSzPts val="2000"/>
              <a:buFont typeface="Raleway"/>
              <a:buChar char="●"/>
            </a:pPr>
            <a:r>
              <a:rPr lang="en-US" sz="1800">
                <a:latin typeface="Raleway"/>
                <a:ea typeface="Raleway"/>
                <a:cs typeface="Raleway"/>
                <a:sym typeface="Raleway"/>
              </a:rPr>
              <a:t>We also develop customized portals that consume these APIs.</a:t>
            </a:r>
            <a:br>
              <a:rPr lang="en-US" sz="1800">
                <a:latin typeface="Raleway"/>
                <a:ea typeface="Raleway"/>
                <a:cs typeface="Raleway"/>
                <a:sym typeface="Raleway"/>
              </a:rPr>
            </a:br>
            <a:endParaRPr sz="18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GHM software services are designed to keep pace with rapid prototyping and release of new scientific advancements.</a:t>
            </a:r>
            <a:endParaRPr/>
          </a:p>
          <a:p>
            <a:pPr marL="914400" lvl="1" indent="-355600" algn="l" rtl="0">
              <a:lnSpc>
                <a:spcPct val="115000"/>
              </a:lnSpc>
              <a:spcBef>
                <a:spcPts val="0"/>
              </a:spcBef>
              <a:spcAft>
                <a:spcPts val="0"/>
              </a:spcAft>
              <a:buSzPts val="2000"/>
              <a:buFont typeface="Raleway"/>
              <a:buChar char="●"/>
            </a:pPr>
            <a:r>
              <a:rPr lang="en-US" sz="1800"/>
              <a:t>In 2019 we pushed more than a dozen scientific updates to the HRA software.</a:t>
            </a:r>
            <a:endParaRPr sz="18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19AD6"/>
              </a:buClr>
              <a:buSzPts val="4400"/>
              <a:buFont typeface="Cabin"/>
              <a:buNone/>
            </a:pPr>
            <a:r>
              <a:rPr lang="en-US">
                <a:latin typeface="Cabin"/>
                <a:ea typeface="Cabin"/>
                <a:cs typeface="Cabin"/>
                <a:sym typeface="Cabin"/>
              </a:rPr>
              <a:t>Benefits of Health Risk Assessments</a:t>
            </a:r>
            <a:endParaRPr sz="6400">
              <a:solidFill>
                <a:srgbClr val="119AD6"/>
              </a:solidFill>
              <a:latin typeface="Cabin"/>
              <a:ea typeface="Cabin"/>
              <a:cs typeface="Cabin"/>
              <a:sym typeface="Cabin"/>
            </a:endParaRPr>
          </a:p>
        </p:txBody>
      </p:sp>
      <p:sp>
        <p:nvSpPr>
          <p:cNvPr id="152" name="Google Shape;152;p7"/>
          <p:cNvSpPr txBox="1">
            <a:spLocks noGrp="1"/>
          </p:cNvSpPr>
          <p:nvPr>
            <p:ph type="body" idx="1"/>
          </p:nvPr>
        </p:nvSpPr>
        <p:spPr>
          <a:xfrm>
            <a:off x="972425" y="2695625"/>
            <a:ext cx="10581000" cy="2346900"/>
          </a:xfrm>
          <a:prstGeom prst="rect">
            <a:avLst/>
          </a:prstGeom>
          <a:noFill/>
          <a:ln>
            <a:noFill/>
          </a:ln>
        </p:spPr>
        <p:txBody>
          <a:bodyPr spcFirstLastPara="1" wrap="square" lIns="121900" tIns="121900" rIns="121900" bIns="121900" anchor="t" anchorCtr="0">
            <a:noAutofit/>
          </a:bodyPr>
          <a:lstStyle/>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Identify </a:t>
            </a:r>
            <a:r>
              <a:rPr lang="en-US" sz="2000"/>
              <a:t>primary </a:t>
            </a:r>
            <a:r>
              <a:rPr lang="en-US" sz="2000">
                <a:latin typeface="Raleway"/>
                <a:ea typeface="Raleway"/>
                <a:cs typeface="Raleway"/>
                <a:sym typeface="Raleway"/>
              </a:rPr>
              <a:t>health risk factors (benefits fo</a:t>
            </a:r>
            <a:r>
              <a:rPr lang="en-US" sz="2000"/>
              <a:t>r individuals and policy makers)</a:t>
            </a:r>
            <a:br>
              <a:rPr lang="en-US" sz="2000">
                <a:latin typeface="Raleway"/>
                <a:ea typeface="Raleway"/>
                <a:cs typeface="Raleway"/>
                <a:sym typeface="Raleway"/>
              </a:rPr>
            </a:br>
            <a:endParaRPr sz="20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Evaluate efficacy and return on investment of health promotion policies [1]</a:t>
            </a:r>
            <a:br>
              <a:rPr lang="en-US" sz="2000">
                <a:latin typeface="Raleway"/>
                <a:ea typeface="Raleway"/>
                <a:cs typeface="Raleway"/>
                <a:sym typeface="Raleway"/>
              </a:rPr>
            </a:br>
            <a:endParaRPr sz="2000">
              <a:latin typeface="Raleway"/>
              <a:ea typeface="Raleway"/>
              <a:cs typeface="Raleway"/>
              <a:sym typeface="Raleway"/>
            </a:endParaRPr>
          </a:p>
          <a:p>
            <a:pPr marL="457200" lvl="0" indent="-355600" algn="l" rtl="0">
              <a:lnSpc>
                <a:spcPct val="115000"/>
              </a:lnSpc>
              <a:spcBef>
                <a:spcPts val="0"/>
              </a:spcBef>
              <a:spcAft>
                <a:spcPts val="0"/>
              </a:spcAft>
              <a:buSzPts val="2000"/>
              <a:buFont typeface="Raleway"/>
              <a:buChar char="●"/>
            </a:pPr>
            <a:r>
              <a:rPr lang="en-US" sz="2000">
                <a:latin typeface="Raleway"/>
                <a:ea typeface="Raleway"/>
                <a:cs typeface="Raleway"/>
                <a:sym typeface="Raleway"/>
              </a:rPr>
              <a:t>Evidence suggests that simply taking an HRA can have a positive effect on health behavior change and health status. [2][3]</a:t>
            </a:r>
            <a:endParaRPr sz="2000">
              <a:latin typeface="Raleway"/>
              <a:ea typeface="Raleway"/>
              <a:cs typeface="Raleway"/>
              <a:sym typeface="Raleway"/>
            </a:endParaRPr>
          </a:p>
        </p:txBody>
      </p:sp>
      <p:sp>
        <p:nvSpPr>
          <p:cNvPr id="153" name="Google Shape;153;p7"/>
          <p:cNvSpPr txBox="1">
            <a:spLocks noGrp="1"/>
          </p:cNvSpPr>
          <p:nvPr>
            <p:ph type="body" idx="1"/>
          </p:nvPr>
        </p:nvSpPr>
        <p:spPr>
          <a:xfrm>
            <a:off x="938975" y="5118750"/>
            <a:ext cx="10919100" cy="1467000"/>
          </a:xfrm>
          <a:prstGeom prst="rect">
            <a:avLst/>
          </a:prstGeom>
          <a:noFill/>
          <a:ln>
            <a:noFill/>
          </a:ln>
        </p:spPr>
        <p:txBody>
          <a:bodyPr spcFirstLastPara="1" wrap="square" lIns="121900" tIns="121900" rIns="121900" bIns="121900" anchor="t" anchorCtr="0">
            <a:noAutofit/>
          </a:bodyPr>
          <a:lstStyle/>
          <a:p>
            <a:pPr marL="457200" lvl="0" indent="-304800" algn="l" rtl="0">
              <a:lnSpc>
                <a:spcPct val="115000"/>
              </a:lnSpc>
              <a:spcBef>
                <a:spcPts val="0"/>
              </a:spcBef>
              <a:spcAft>
                <a:spcPts val="0"/>
              </a:spcAft>
              <a:buSzPts val="1200"/>
              <a:buFont typeface="Raleway"/>
              <a:buAutoNum type="arabicPeriod"/>
            </a:pPr>
            <a:r>
              <a:rPr lang="en-US" sz="1200" b="1">
                <a:latin typeface="Raleway"/>
                <a:ea typeface="Raleway"/>
                <a:cs typeface="Raleway"/>
                <a:sym typeface="Raleway"/>
              </a:rPr>
              <a:t>Impact of a Health Promotion Program on Employee Health Risks and Work Productivity</a:t>
            </a:r>
            <a:r>
              <a:rPr lang="en-US" sz="1200">
                <a:latin typeface="Raleway"/>
                <a:ea typeface="Raleway"/>
                <a:cs typeface="Raleway"/>
                <a:sym typeface="Raleway"/>
              </a:rPr>
              <a:t> </a:t>
            </a:r>
            <a:r>
              <a:rPr lang="en-US" sz="1200" u="sng">
                <a:solidFill>
                  <a:schemeClr val="hlink"/>
                </a:solidFill>
                <a:latin typeface="Raleway"/>
                <a:ea typeface="Raleway"/>
                <a:cs typeface="Raleway"/>
                <a:sym typeface="Raleway"/>
                <a:hlinkClick r:id="rId3"/>
              </a:rPr>
              <a:t>https://journals.sagepub.com/doi/10.4278/0890-1171-22.1.45</a:t>
            </a:r>
            <a:endParaRPr sz="1200">
              <a:latin typeface="Raleway"/>
              <a:ea typeface="Raleway"/>
              <a:cs typeface="Raleway"/>
              <a:sym typeface="Raleway"/>
            </a:endParaRPr>
          </a:p>
          <a:p>
            <a:pPr marL="457200" lvl="0" indent="-304800" algn="l" rtl="0">
              <a:lnSpc>
                <a:spcPct val="115000"/>
              </a:lnSpc>
              <a:spcBef>
                <a:spcPts val="0"/>
              </a:spcBef>
              <a:spcAft>
                <a:spcPts val="0"/>
              </a:spcAft>
              <a:buSzPts val="1200"/>
              <a:buFont typeface="Raleway"/>
              <a:buAutoNum type="arabicPeriod"/>
            </a:pPr>
            <a:r>
              <a:rPr lang="en-US" sz="1200" b="1">
                <a:latin typeface="Raleway"/>
                <a:ea typeface="Raleway"/>
                <a:cs typeface="Raleway"/>
                <a:sym typeface="Raleway"/>
              </a:rPr>
              <a:t>A Return on Investment Evaluation of the Citibank, N.A., Health Management Program</a:t>
            </a:r>
            <a:r>
              <a:rPr lang="en-US" sz="1200">
                <a:latin typeface="Raleway"/>
                <a:ea typeface="Raleway"/>
                <a:cs typeface="Raleway"/>
                <a:sym typeface="Raleway"/>
              </a:rPr>
              <a:t> </a:t>
            </a:r>
            <a:r>
              <a:rPr lang="en-US" sz="1200" u="sng">
                <a:solidFill>
                  <a:schemeClr val="hlink"/>
                </a:solidFill>
                <a:latin typeface="Raleway"/>
                <a:ea typeface="Raleway"/>
                <a:cs typeface="Raleway"/>
                <a:sym typeface="Raleway"/>
                <a:hlinkClick r:id="rId4"/>
              </a:rPr>
              <a:t>https://journals.sagepub.com/doi/10.4278/0890-1171-14.1.31</a:t>
            </a:r>
            <a:endParaRPr sz="1200">
              <a:latin typeface="Raleway"/>
              <a:ea typeface="Raleway"/>
              <a:cs typeface="Raleway"/>
              <a:sym typeface="Raleway"/>
            </a:endParaRPr>
          </a:p>
          <a:p>
            <a:pPr marL="457200" lvl="0" indent="-304800" algn="l" rtl="0">
              <a:lnSpc>
                <a:spcPct val="115000"/>
              </a:lnSpc>
              <a:spcBef>
                <a:spcPts val="0"/>
              </a:spcBef>
              <a:spcAft>
                <a:spcPts val="0"/>
              </a:spcAft>
              <a:buSzPts val="1200"/>
              <a:buFont typeface="Raleway"/>
              <a:buAutoNum type="arabicPeriod"/>
            </a:pPr>
            <a:r>
              <a:rPr lang="en-US" sz="1200" b="1">
                <a:latin typeface="Raleway"/>
                <a:ea typeface="Raleway"/>
                <a:cs typeface="Raleway"/>
                <a:sym typeface="Raleway"/>
              </a:rPr>
              <a:t>The Savings Gained From Participation in Health Promotion Programs for Medicare Beneficiaries </a:t>
            </a:r>
            <a:r>
              <a:rPr lang="en-US" sz="1200" u="sng">
                <a:solidFill>
                  <a:schemeClr val="hlink"/>
                </a:solidFill>
                <a:latin typeface="Raleway"/>
                <a:ea typeface="Raleway"/>
                <a:cs typeface="Raleway"/>
                <a:sym typeface="Raleway"/>
                <a:hlinkClick r:id="rId5"/>
              </a:rPr>
              <a:t>https://journals.lww.com/joem/Abstract/2006/11000/The_Savings_Gained_From_Participation_in_Health.6.aspx</a:t>
            </a:r>
            <a:endParaRPr sz="12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8"/>
          <p:cNvSpPr/>
          <p:nvPr/>
        </p:nvSpPr>
        <p:spPr>
          <a:xfrm>
            <a:off x="1411111" y="4606470"/>
            <a:ext cx="767645" cy="57513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8"/>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160" name="Google Shape;160;p8"/>
          <p:cNvSpPr txBox="1">
            <a:spLocks noGrp="1"/>
          </p:cNvSpPr>
          <p:nvPr>
            <p:ph type="title"/>
          </p:nvPr>
        </p:nvSpPr>
        <p:spPr>
          <a:xfrm>
            <a:off x="972600" y="1758200"/>
            <a:ext cx="4494600" cy="810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500"/>
              <a:buNone/>
            </a:pPr>
            <a:r>
              <a:rPr lang="en-US" sz="2400"/>
              <a:t>Healthy Mom HRA - Homepage</a:t>
            </a:r>
            <a:endParaRPr sz="2400"/>
          </a:p>
        </p:txBody>
      </p:sp>
      <p:sp>
        <p:nvSpPr>
          <p:cNvPr id="161" name="Google Shape;161;p8"/>
          <p:cNvSpPr txBox="1">
            <a:spLocks noGrp="1"/>
          </p:cNvSpPr>
          <p:nvPr>
            <p:ph type="body" idx="1"/>
          </p:nvPr>
        </p:nvSpPr>
        <p:spPr>
          <a:xfrm>
            <a:off x="972434" y="2771833"/>
            <a:ext cx="5032500" cy="3014700"/>
          </a:xfrm>
          <a:prstGeom prst="rect">
            <a:avLst/>
          </a:prstGeom>
          <a:noFill/>
          <a:ln>
            <a:noFill/>
          </a:ln>
        </p:spPr>
        <p:txBody>
          <a:bodyPr spcFirstLastPara="1" wrap="square" lIns="121900" tIns="121900" rIns="121900" bIns="121900" anchor="t" anchorCtr="0">
            <a:noAutofit/>
          </a:bodyPr>
          <a:lstStyle/>
          <a:p>
            <a:pPr marL="457200" lvl="0" indent="-336550" algn="l" rtl="0">
              <a:lnSpc>
                <a:spcPct val="115000"/>
              </a:lnSpc>
              <a:spcBef>
                <a:spcPts val="0"/>
              </a:spcBef>
              <a:spcAft>
                <a:spcPts val="0"/>
              </a:spcAft>
              <a:buSzPts val="1700"/>
              <a:buChar char="●"/>
            </a:pPr>
            <a:r>
              <a:rPr lang="en-US"/>
              <a:t>Addresses problems associated with infant mortality</a:t>
            </a:r>
            <a:br>
              <a:rPr lang="en-US"/>
            </a:br>
            <a:endParaRPr/>
          </a:p>
          <a:p>
            <a:pPr marL="457200" lvl="0" indent="-336550" algn="l" rtl="0">
              <a:lnSpc>
                <a:spcPct val="115000"/>
              </a:lnSpc>
              <a:spcBef>
                <a:spcPts val="0"/>
              </a:spcBef>
              <a:spcAft>
                <a:spcPts val="0"/>
              </a:spcAft>
              <a:buSzPts val="1700"/>
              <a:buChar char="●"/>
            </a:pPr>
            <a:r>
              <a:rPr lang="en-US"/>
              <a:t>Supports maternal and child health with brief screening and positive feedback</a:t>
            </a:r>
            <a:br>
              <a:rPr lang="en-US"/>
            </a:br>
            <a:endParaRPr/>
          </a:p>
          <a:p>
            <a:pPr marL="457200" lvl="0" indent="-336550" algn="l" rtl="0">
              <a:lnSpc>
                <a:spcPct val="115000"/>
              </a:lnSpc>
              <a:spcBef>
                <a:spcPts val="0"/>
              </a:spcBef>
              <a:spcAft>
                <a:spcPts val="0"/>
              </a:spcAft>
              <a:buSzPts val="1700"/>
              <a:buChar char="●"/>
            </a:pPr>
            <a:r>
              <a:rPr lang="en-US"/>
              <a:t>Clinically validated screening tools and messaging</a:t>
            </a:r>
            <a:endParaRPr/>
          </a:p>
        </p:txBody>
      </p:sp>
      <p:pic>
        <p:nvPicPr>
          <p:cNvPr id="162" name="Google Shape;162;p8"/>
          <p:cNvPicPr preferRelativeResize="0"/>
          <p:nvPr/>
        </p:nvPicPr>
        <p:blipFill rotWithShape="1">
          <a:blip r:embed="rId3">
            <a:alphaModFix/>
          </a:blip>
          <a:srcRect/>
          <a:stretch/>
        </p:blipFill>
        <p:spPr>
          <a:xfrm>
            <a:off x="6256017" y="1136701"/>
            <a:ext cx="5211300" cy="5322884"/>
          </a:xfrm>
          <a:prstGeom prst="rect">
            <a:avLst/>
          </a:prstGeom>
          <a:noFill/>
          <a:ln w="9525" cap="flat" cmpd="sng">
            <a:solidFill>
              <a:srgbClr val="EFEFE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Words>
  <Application>Microsoft Office PowerPoint</Application>
  <PresentationFormat>Widescreen</PresentationFormat>
  <Paragraphs>76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Cabin SemiBold</vt:lpstr>
      <vt:lpstr>Arial</vt:lpstr>
      <vt:lpstr>Cabin</vt:lpstr>
      <vt:lpstr>Calibri</vt:lpstr>
      <vt:lpstr>Lato</vt:lpstr>
      <vt:lpstr>Raleway</vt:lpstr>
      <vt:lpstr>Streamline</vt:lpstr>
      <vt:lpstr>Global Health Metrics, LLC Ohio Commission on Infant Mortality</vt:lpstr>
      <vt:lpstr>Agenda</vt:lpstr>
      <vt:lpstr>Global Health Metrics Company History</vt:lpstr>
      <vt:lpstr>PowerPoint Presentation</vt:lpstr>
      <vt:lpstr>Global Health Metrics Company History</vt:lpstr>
      <vt:lpstr>PowerPoint Presentation</vt:lpstr>
      <vt:lpstr>Our Technology</vt:lpstr>
      <vt:lpstr>Benefits of Health Risk Assessments</vt:lpstr>
      <vt:lpstr>Healthy Mom HRA - Homepage</vt:lpstr>
      <vt:lpstr>Healthy Mom HRA - Example Question</vt:lpstr>
      <vt:lpstr>Healthy Mom HRA - Example Question</vt:lpstr>
      <vt:lpstr>Healthy Mom HRA - Report</vt:lpstr>
      <vt:lpstr>Health and Wellness Service Connections</vt:lpstr>
      <vt:lpstr>Our software can provide Ohio women with actionable information that can help to avoid some of the most disastrous outcomes that are far too common in nearly every Ohio community.</vt:lpstr>
      <vt:lpstr>Questions?</vt:lpstr>
      <vt:lpstr>Global Health Metrics, LLC Ohio Commission on Infant Mortality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Metrics, LLC Ohio Commission on Infant Mortality</dc:title>
  <dc:creator>Greg Davis</dc:creator>
  <cp:lastModifiedBy>Greg Davis</cp:lastModifiedBy>
  <cp:revision>1</cp:revision>
  <dcterms:modified xsi:type="dcterms:W3CDTF">2019-12-04T16:42:15Z</dcterms:modified>
</cp:coreProperties>
</file>