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 id="2147483762" r:id="rId3"/>
    <p:sldMasterId id="2147483775" r:id="rId4"/>
  </p:sldMasterIdLst>
  <p:notesMasterIdLst>
    <p:notesMasterId r:id="rId30"/>
  </p:notesMasterIdLst>
  <p:handoutMasterIdLst>
    <p:handoutMasterId r:id="rId31"/>
  </p:handoutMasterIdLst>
  <p:sldIdLst>
    <p:sldId id="264" r:id="rId5"/>
    <p:sldId id="274" r:id="rId6"/>
    <p:sldId id="302" r:id="rId7"/>
    <p:sldId id="294" r:id="rId8"/>
    <p:sldId id="275" r:id="rId9"/>
    <p:sldId id="304" r:id="rId10"/>
    <p:sldId id="301" r:id="rId11"/>
    <p:sldId id="297" r:id="rId12"/>
    <p:sldId id="296" r:id="rId13"/>
    <p:sldId id="265" r:id="rId14"/>
    <p:sldId id="281" r:id="rId15"/>
    <p:sldId id="303" r:id="rId16"/>
    <p:sldId id="266" r:id="rId17"/>
    <p:sldId id="260" r:id="rId18"/>
    <p:sldId id="279" r:id="rId19"/>
    <p:sldId id="300" r:id="rId20"/>
    <p:sldId id="268" r:id="rId21"/>
    <p:sldId id="286" r:id="rId22"/>
    <p:sldId id="277" r:id="rId23"/>
    <p:sldId id="285" r:id="rId24"/>
    <p:sldId id="257" r:id="rId25"/>
    <p:sldId id="269" r:id="rId26"/>
    <p:sldId id="271" r:id="rId27"/>
    <p:sldId id="259" r:id="rId28"/>
    <p:sldId id="270"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p:scale>
          <a:sx n="106" d="100"/>
          <a:sy n="106" d="100"/>
        </p:scale>
        <p:origin x="-10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merican%20Community%20Survey\SDOH%20REQUEST\SES%20TABL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2832700942923303E-2"/>
          <c:y val="1.5827379372313499E-2"/>
          <c:w val="0.84149527939510904"/>
          <c:h val="0.89884559830609601"/>
        </c:manualLayout>
      </c:layout>
      <c:lineChart>
        <c:grouping val="standard"/>
        <c:varyColors val="0"/>
        <c:ser>
          <c:idx val="0"/>
          <c:order val="0"/>
          <c:tx>
            <c:strRef>
              <c:f>Sheet1!$B$70</c:f>
              <c:strCache>
                <c:ptCount val="1"/>
                <c:pt idx="0">
                  <c:v>Ohio</c:v>
                </c:pt>
              </c:strCache>
            </c:strRef>
          </c:tx>
          <c:spPr>
            <a:ln>
              <a:solidFill>
                <a:srgbClr val="5282DB"/>
              </a:solidFill>
            </a:ln>
          </c:spPr>
          <c:marker>
            <c:spPr>
              <a:solidFill>
                <a:srgbClr val="5282DB"/>
              </a:solidFill>
              <a:ln>
                <a:solidFill>
                  <a:srgbClr val="5282DB"/>
                </a:solidFill>
              </a:ln>
            </c:spPr>
          </c:marker>
          <c:cat>
            <c:numRef>
              <c:f>Sheet1!$A$71:$A$81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Sheet1!$B$71:$B$81</c:f>
              <c:numCache>
                <c:formatCode>General</c:formatCode>
                <c:ptCount val="11"/>
                <c:pt idx="0">
                  <c:v>7.5</c:v>
                </c:pt>
                <c:pt idx="1">
                  <c:v>7.6</c:v>
                </c:pt>
                <c:pt idx="2">
                  <c:v>7.9</c:v>
                </c:pt>
                <c:pt idx="3">
                  <c:v>7.8</c:v>
                </c:pt>
                <c:pt idx="4">
                  <c:v>7.7</c:v>
                </c:pt>
                <c:pt idx="5">
                  <c:v>8.3000000000000007</c:v>
                </c:pt>
                <c:pt idx="6">
                  <c:v>7.8</c:v>
                </c:pt>
                <c:pt idx="7">
                  <c:v>7.7</c:v>
                </c:pt>
                <c:pt idx="8">
                  <c:v>7.7</c:v>
                </c:pt>
                <c:pt idx="9">
                  <c:v>7.7</c:v>
                </c:pt>
                <c:pt idx="10">
                  <c:v>7.7</c:v>
                </c:pt>
              </c:numCache>
            </c:numRef>
          </c:val>
          <c:smooth val="0"/>
        </c:ser>
        <c:ser>
          <c:idx val="4"/>
          <c:order val="1"/>
          <c:tx>
            <c:strRef>
              <c:f>Sheet1!$F$70</c:f>
              <c:strCache>
                <c:ptCount val="1"/>
                <c:pt idx="0">
                  <c:v>USA</c:v>
                </c:pt>
              </c:strCache>
            </c:strRef>
          </c:tx>
          <c:spPr>
            <a:ln>
              <a:solidFill>
                <a:srgbClr val="FF0000"/>
              </a:solidFill>
            </a:ln>
          </c:spPr>
          <c:marker>
            <c:spPr>
              <a:solidFill>
                <a:srgbClr val="FF0000"/>
              </a:solidFill>
              <a:ln>
                <a:solidFill>
                  <a:srgbClr val="FF0000"/>
                </a:solidFill>
              </a:ln>
            </c:spPr>
          </c:marker>
          <c:cat>
            <c:numRef>
              <c:f>Sheet1!$A$71:$A$81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Sheet1!$F$71:$F$81</c:f>
              <c:numCache>
                <c:formatCode>General</c:formatCode>
                <c:ptCount val="11"/>
                <c:pt idx="0">
                  <c:v>6.9</c:v>
                </c:pt>
                <c:pt idx="1">
                  <c:v>6.9</c:v>
                </c:pt>
                <c:pt idx="2">
                  <c:v>7</c:v>
                </c:pt>
                <c:pt idx="3">
                  <c:v>6.9</c:v>
                </c:pt>
                <c:pt idx="4">
                  <c:v>6.8</c:v>
                </c:pt>
                <c:pt idx="5">
                  <c:v>6.8</c:v>
                </c:pt>
                <c:pt idx="6">
                  <c:v>6.7</c:v>
                </c:pt>
                <c:pt idx="7">
                  <c:v>6.8</c:v>
                </c:pt>
                <c:pt idx="8">
                  <c:v>6.6</c:v>
                </c:pt>
                <c:pt idx="9">
                  <c:v>6.39</c:v>
                </c:pt>
                <c:pt idx="10">
                  <c:v>6.14</c:v>
                </c:pt>
              </c:numCache>
            </c:numRef>
          </c:val>
          <c:smooth val="0"/>
        </c:ser>
        <c:dLbls>
          <c:showLegendKey val="0"/>
          <c:showVal val="0"/>
          <c:showCatName val="0"/>
          <c:showSerName val="0"/>
          <c:showPercent val="0"/>
          <c:showBubbleSize val="0"/>
        </c:dLbls>
        <c:marker val="1"/>
        <c:smooth val="0"/>
        <c:axId val="78170112"/>
        <c:axId val="3963072"/>
      </c:lineChart>
      <c:catAx>
        <c:axId val="78170112"/>
        <c:scaling>
          <c:orientation val="minMax"/>
        </c:scaling>
        <c:delete val="0"/>
        <c:axPos val="b"/>
        <c:numFmt formatCode="General" sourceLinked="1"/>
        <c:majorTickMark val="out"/>
        <c:minorTickMark val="none"/>
        <c:tickLblPos val="nextTo"/>
        <c:crossAx val="3963072"/>
        <c:crosses val="autoZero"/>
        <c:auto val="1"/>
        <c:lblAlgn val="ctr"/>
        <c:lblOffset val="100"/>
        <c:noMultiLvlLbl val="0"/>
      </c:catAx>
      <c:valAx>
        <c:axId val="3963072"/>
        <c:scaling>
          <c:orientation val="minMax"/>
        </c:scaling>
        <c:delete val="0"/>
        <c:axPos val="l"/>
        <c:majorGridlines/>
        <c:numFmt formatCode="General" sourceLinked="1"/>
        <c:majorTickMark val="out"/>
        <c:minorTickMark val="none"/>
        <c:tickLblPos val="nextTo"/>
        <c:crossAx val="7817011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477862837002"/>
          <c:y val="4.2857354799898398E-2"/>
          <c:w val="0.86907586037923201"/>
          <c:h val="0.85303704738855402"/>
        </c:manualLayout>
      </c:layout>
      <c:barChart>
        <c:barDir val="col"/>
        <c:grouping val="clustered"/>
        <c:varyColors val="0"/>
        <c:ser>
          <c:idx val="0"/>
          <c:order val="0"/>
          <c:tx>
            <c:strRef>
              <c:f>LBW!$J$6</c:f>
              <c:strCache>
                <c:ptCount val="1"/>
                <c:pt idx="0">
                  <c:v>Lower </c:v>
                </c:pt>
              </c:strCache>
            </c:strRef>
          </c:tx>
          <c:spPr>
            <a:solidFill>
              <a:srgbClr val="FF0000"/>
            </a:solidFill>
            <a:ln>
              <a:solidFill>
                <a:schemeClr val="tx1"/>
              </a:solidFill>
            </a:ln>
          </c:spPr>
          <c:invertIfNegative val="0"/>
          <c:dPt>
            <c:idx val="3"/>
            <c:invertIfNegative val="0"/>
            <c:bubble3D val="0"/>
            <c:spPr>
              <a:solidFill>
                <a:srgbClr val="7030A0"/>
              </a:solidFill>
              <a:ln>
                <a:solidFill>
                  <a:schemeClr val="tx1"/>
                </a:solidFill>
              </a:ln>
            </c:spPr>
          </c:dPt>
          <c:dPt>
            <c:idx val="4"/>
            <c:invertIfNegative val="0"/>
            <c:bubble3D val="0"/>
            <c:spPr>
              <a:solidFill>
                <a:srgbClr val="7030A0"/>
              </a:solidFill>
              <a:ln>
                <a:solidFill>
                  <a:schemeClr val="tx1"/>
                </a:solidFill>
              </a:ln>
            </c:spPr>
          </c:dPt>
          <c:errBars>
            <c:errBarType val="both"/>
            <c:errValType val="cust"/>
            <c:noEndCap val="0"/>
            <c:plus>
              <c:numRef>
                <c:f>('EARLY PNC'!$O$6,'EARLY PNC'!$O$9,'EARLY PNC'!$O$12,'EARLY PNC'!$O$16:$O$17)</c:f>
                <c:numCache>
                  <c:formatCode>General</c:formatCode>
                  <c:ptCount val="5"/>
                  <c:pt idx="0">
                    <c:v>3.1363315351817458</c:v>
                  </c:pt>
                  <c:pt idx="1">
                    <c:v>3.245379668290461</c:v>
                  </c:pt>
                  <c:pt idx="2">
                    <c:v>3.6522724249502252</c:v>
                  </c:pt>
                  <c:pt idx="3">
                    <c:v>0.54044175484965296</c:v>
                  </c:pt>
                  <c:pt idx="4">
                    <c:v>0.15512717941257401</c:v>
                  </c:pt>
                </c:numCache>
              </c:numRef>
            </c:plus>
            <c:minus>
              <c:numRef>
                <c:f>('EARLY PNC'!$P$6,'EARLY PNC'!$P$9,'EARLY PNC'!$P$12,'EARLY PNC'!$P$16:$P$17)</c:f>
                <c:numCache>
                  <c:formatCode>General</c:formatCode>
                  <c:ptCount val="5"/>
                  <c:pt idx="0">
                    <c:v>3.1363315351817458</c:v>
                  </c:pt>
                  <c:pt idx="1">
                    <c:v>3.245379668290461</c:v>
                  </c:pt>
                  <c:pt idx="2">
                    <c:v>3.6522724249502252</c:v>
                  </c:pt>
                  <c:pt idx="3">
                    <c:v>0.54044175484965296</c:v>
                  </c:pt>
                  <c:pt idx="4">
                    <c:v>0.15512717941257401</c:v>
                  </c:pt>
                </c:numCache>
              </c:numRef>
            </c:minus>
            <c:spPr>
              <a:ln w="25400"/>
            </c:spPr>
          </c:errBars>
          <c:cat>
            <c:strLit>
              <c:ptCount val="5"/>
              <c:pt idx="0">
                <c:v>Cuyahoga County</c:v>
              </c:pt>
              <c:pt idx="1">
                <c:v> Franklin County</c:v>
              </c:pt>
              <c:pt idx="2">
                <c:v> Hamilton County</c:v>
              </c:pt>
              <c:pt idx="3">
                <c:v>Ohio</c:v>
              </c:pt>
              <c:pt idx="4">
                <c:v>United States</c:v>
              </c:pt>
            </c:strLit>
          </c:cat>
          <c:val>
            <c:numRef>
              <c:f>('EARLY PNC'!$L$6,'EARLY PNC'!$L$9,'EARLY PNC'!$L$12,'EARLY PNC'!$L$16,'EARLY PNC'!$L$17)</c:f>
              <c:numCache>
                <c:formatCode>0</c:formatCode>
                <c:ptCount val="5"/>
                <c:pt idx="0">
                  <c:v>57.52</c:v>
                </c:pt>
                <c:pt idx="1">
                  <c:v>54.79</c:v>
                </c:pt>
                <c:pt idx="2">
                  <c:v>54.23</c:v>
                </c:pt>
                <c:pt idx="3">
                  <c:v>54.817941118136773</c:v>
                </c:pt>
                <c:pt idx="4">
                  <c:v>67.851947482913886</c:v>
                </c:pt>
              </c:numCache>
            </c:numRef>
          </c:val>
        </c:ser>
        <c:ser>
          <c:idx val="1"/>
          <c:order val="1"/>
          <c:tx>
            <c:strRef>
              <c:f>LBW!$J$7</c:f>
              <c:strCache>
                <c:ptCount val="1"/>
                <c:pt idx="0">
                  <c:v>Middle</c:v>
                </c:pt>
              </c:strCache>
            </c:strRef>
          </c:tx>
          <c:spPr>
            <a:solidFill>
              <a:srgbClr val="92D050"/>
            </a:solidFill>
            <a:ln>
              <a:solidFill>
                <a:schemeClr val="tx1"/>
              </a:solidFill>
            </a:ln>
          </c:spPr>
          <c:invertIfNegative val="0"/>
          <c:errBars>
            <c:errBarType val="both"/>
            <c:errValType val="cust"/>
            <c:noEndCap val="0"/>
            <c:plus>
              <c:numRef>
                <c:f>('EARLY PNC'!$O$7,'EARLY PNC'!$O$10,'EARLY PNC'!$O$13)</c:f>
                <c:numCache>
                  <c:formatCode>General</c:formatCode>
                  <c:ptCount val="3"/>
                  <c:pt idx="0">
                    <c:v>3.3130046785357901</c:v>
                  </c:pt>
                  <c:pt idx="1">
                    <c:v>3.454568883239558</c:v>
                  </c:pt>
                  <c:pt idx="2">
                    <c:v>4.6999231371757757</c:v>
                  </c:pt>
                </c:numCache>
              </c:numRef>
            </c:plus>
            <c:minus>
              <c:numRef>
                <c:f>('EARLY PNC'!$P$7,'EARLY PNC'!$P$10,'EARLY PNC'!$P$13)</c:f>
                <c:numCache>
                  <c:formatCode>General</c:formatCode>
                  <c:ptCount val="3"/>
                  <c:pt idx="0">
                    <c:v>3.3130046785357901</c:v>
                  </c:pt>
                  <c:pt idx="1">
                    <c:v>3.454568883239558</c:v>
                  </c:pt>
                  <c:pt idx="2">
                    <c:v>4.6999231371757757</c:v>
                  </c:pt>
                </c:numCache>
              </c:numRef>
            </c:minus>
            <c:spPr>
              <a:ln w="25400"/>
            </c:spPr>
          </c:errBars>
          <c:cat>
            <c:strLit>
              <c:ptCount val="5"/>
              <c:pt idx="0">
                <c:v>Cuyahoga County</c:v>
              </c:pt>
              <c:pt idx="1">
                <c:v> Franklin County</c:v>
              </c:pt>
              <c:pt idx="2">
                <c:v> Hamilton County</c:v>
              </c:pt>
              <c:pt idx="3">
                <c:v>Ohio</c:v>
              </c:pt>
              <c:pt idx="4">
                <c:v>United States</c:v>
              </c:pt>
            </c:strLit>
          </c:cat>
          <c:val>
            <c:numRef>
              <c:f>('EARLY PNC'!$L$7,'EARLY PNC'!$L$10,'EARLY PNC'!$L$13)</c:f>
              <c:numCache>
                <c:formatCode>0</c:formatCode>
                <c:ptCount val="3"/>
                <c:pt idx="0">
                  <c:v>69.52</c:v>
                </c:pt>
                <c:pt idx="1">
                  <c:v>69.169999999999973</c:v>
                </c:pt>
                <c:pt idx="2">
                  <c:v>71.260000000000005</c:v>
                </c:pt>
              </c:numCache>
            </c:numRef>
          </c:val>
        </c:ser>
        <c:ser>
          <c:idx val="2"/>
          <c:order val="2"/>
          <c:tx>
            <c:strRef>
              <c:f>LBW!$J$8</c:f>
              <c:strCache>
                <c:ptCount val="1"/>
                <c:pt idx="0">
                  <c:v>Higher</c:v>
                </c:pt>
              </c:strCache>
            </c:strRef>
          </c:tx>
          <c:spPr>
            <a:solidFill>
              <a:srgbClr val="00B0F0"/>
            </a:solidFill>
            <a:ln>
              <a:solidFill>
                <a:schemeClr val="tx1"/>
              </a:solidFill>
            </a:ln>
          </c:spPr>
          <c:invertIfNegative val="0"/>
          <c:errBars>
            <c:errBarType val="both"/>
            <c:errValType val="cust"/>
            <c:noEndCap val="0"/>
            <c:plus>
              <c:numRef>
                <c:f>('EARLY PNC'!$O$8,'EARLY PNC'!$O$11,'EARLY PNC'!$O$14)</c:f>
                <c:numCache>
                  <c:formatCode>General</c:formatCode>
                  <c:ptCount val="3"/>
                  <c:pt idx="0">
                    <c:v>2.1195657897821998</c:v>
                  </c:pt>
                  <c:pt idx="1">
                    <c:v>4.1891453475666056</c:v>
                  </c:pt>
                  <c:pt idx="2">
                    <c:v>5.641466511381239</c:v>
                  </c:pt>
                </c:numCache>
              </c:numRef>
            </c:plus>
            <c:minus>
              <c:numRef>
                <c:f>('EARLY PNC'!$P$8,'EARLY PNC'!$P$11,'EARLY PNC'!$P$14)</c:f>
                <c:numCache>
                  <c:formatCode>General</c:formatCode>
                  <c:ptCount val="3"/>
                  <c:pt idx="0">
                    <c:v>3.863417944437217</c:v>
                  </c:pt>
                  <c:pt idx="1">
                    <c:v>4.1891453475666056</c:v>
                  </c:pt>
                  <c:pt idx="2">
                    <c:v>5.641466511381239</c:v>
                  </c:pt>
                </c:numCache>
              </c:numRef>
            </c:minus>
            <c:spPr>
              <a:ln w="25400"/>
            </c:spPr>
          </c:errBars>
          <c:cat>
            <c:strLit>
              <c:ptCount val="5"/>
              <c:pt idx="0">
                <c:v>Cuyahoga County</c:v>
              </c:pt>
              <c:pt idx="1">
                <c:v> Franklin County</c:v>
              </c:pt>
              <c:pt idx="2">
                <c:v> Hamilton County</c:v>
              </c:pt>
              <c:pt idx="3">
                <c:v>Ohio</c:v>
              </c:pt>
              <c:pt idx="4">
                <c:v>United States</c:v>
              </c:pt>
            </c:strLit>
          </c:cat>
          <c:val>
            <c:numRef>
              <c:f>('EARLY PNC'!$L$8,'EARLY PNC'!$L$11,'EARLY PNC'!$L$14)</c:f>
              <c:numCache>
                <c:formatCode>0</c:formatCode>
                <c:ptCount val="3"/>
                <c:pt idx="0">
                  <c:v>78.290000000000006</c:v>
                </c:pt>
                <c:pt idx="1">
                  <c:v>80.39</c:v>
                </c:pt>
                <c:pt idx="2">
                  <c:v>79.06</c:v>
                </c:pt>
              </c:numCache>
            </c:numRef>
          </c:val>
        </c:ser>
        <c:dLbls>
          <c:showLegendKey val="0"/>
          <c:showVal val="0"/>
          <c:showCatName val="0"/>
          <c:showSerName val="0"/>
          <c:showPercent val="0"/>
          <c:showBubbleSize val="0"/>
        </c:dLbls>
        <c:gapWidth val="25"/>
        <c:axId val="84332544"/>
        <c:axId val="37976256"/>
      </c:barChart>
      <c:catAx>
        <c:axId val="84332544"/>
        <c:scaling>
          <c:orientation val="minMax"/>
        </c:scaling>
        <c:delete val="0"/>
        <c:axPos val="b"/>
        <c:majorTickMark val="out"/>
        <c:minorTickMark val="none"/>
        <c:tickLblPos val="nextTo"/>
        <c:txPr>
          <a:bodyPr/>
          <a:lstStyle/>
          <a:p>
            <a:pPr>
              <a:defRPr sz="1400" b="1"/>
            </a:pPr>
            <a:endParaRPr lang="en-US"/>
          </a:p>
        </c:txPr>
        <c:crossAx val="37976256"/>
        <c:crosses val="autoZero"/>
        <c:auto val="1"/>
        <c:lblAlgn val="ctr"/>
        <c:lblOffset val="100"/>
        <c:noMultiLvlLbl val="0"/>
      </c:catAx>
      <c:valAx>
        <c:axId val="37976256"/>
        <c:scaling>
          <c:orientation val="minMax"/>
        </c:scaling>
        <c:delete val="0"/>
        <c:axPos val="l"/>
        <c:majorGridlines/>
        <c:title>
          <c:tx>
            <c:rich>
              <a:bodyPr rot="-5400000" vert="horz"/>
              <a:lstStyle/>
              <a:p>
                <a:pPr>
                  <a:defRPr sz="1200"/>
                </a:pPr>
                <a:r>
                  <a:rPr lang="en-US" sz="1200" dirty="0" smtClean="0"/>
                  <a:t>Percent of Live Births</a:t>
                </a:r>
                <a:endParaRPr lang="en-US" sz="1200" dirty="0"/>
              </a:p>
            </c:rich>
          </c:tx>
          <c:layout>
            <c:manualLayout>
              <c:xMode val="edge"/>
              <c:yMode val="edge"/>
              <c:x val="0"/>
              <c:y val="0.29126834817490999"/>
            </c:manualLayout>
          </c:layout>
          <c:overlay val="0"/>
        </c:title>
        <c:numFmt formatCode="0" sourceLinked="1"/>
        <c:majorTickMark val="out"/>
        <c:minorTickMark val="none"/>
        <c:tickLblPos val="nextTo"/>
        <c:txPr>
          <a:bodyPr/>
          <a:lstStyle/>
          <a:p>
            <a:pPr>
              <a:defRPr sz="1200"/>
            </a:pPr>
            <a:endParaRPr lang="en-US"/>
          </a:p>
        </c:txPr>
        <c:crossAx val="84332544"/>
        <c:crosses val="autoZero"/>
        <c:crossBetween val="between"/>
      </c:valAx>
    </c:plotArea>
    <c:legend>
      <c:legendPos val="r"/>
      <c:layout>
        <c:manualLayout>
          <c:xMode val="edge"/>
          <c:yMode val="edge"/>
          <c:x val="0.64700108338392204"/>
          <c:y val="2.85791473898463E-2"/>
          <c:w val="0.21312822986493299"/>
          <c:h val="0.18917302739920699"/>
        </c:manualLayout>
      </c:layout>
      <c:overlay val="0"/>
      <c:spPr>
        <a:solidFill>
          <a:schemeClr val="bg1"/>
        </a:solidFill>
      </c:spPr>
      <c:txPr>
        <a:bodyPr/>
        <a:lstStyle/>
        <a:p>
          <a:pPr>
            <a:defRPr sz="14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3368159989083794"/>
          <c:y val="3.1226919003545611E-2"/>
          <c:w val="0.7869056045031434"/>
          <c:h val="0.66246581019477824"/>
        </c:manualLayout>
      </c:layout>
      <c:barChart>
        <c:barDir val="col"/>
        <c:grouping val="clustered"/>
        <c:varyColors val="0"/>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Lbls>
            <c:showLegendKey val="0"/>
            <c:showVal val="1"/>
            <c:showCatName val="0"/>
            <c:showSerName val="0"/>
            <c:showPercent val="0"/>
            <c:showBubbleSize val="0"/>
            <c:showLeaderLines val="0"/>
          </c:dLbls>
          <c:cat>
            <c:strRef>
              <c:f>Sheet1!$A$2:$A$5</c:f>
              <c:strCache>
                <c:ptCount val="4"/>
                <c:pt idx="0">
                  <c:v>African-American </c:v>
                </c:pt>
                <c:pt idx="1">
                  <c:v>Have ≥ 2 Children</c:v>
                </c:pt>
                <c:pt idx="2">
                  <c:v>Have not completed HS or GED</c:v>
                </c:pt>
                <c:pt idx="3">
                  <c:v>At Risk for Depression </c:v>
                </c:pt>
              </c:strCache>
            </c:strRef>
          </c:cat>
          <c:val>
            <c:numRef>
              <c:f>Sheet1!$B$2:$B$5</c:f>
              <c:numCache>
                <c:formatCode>General</c:formatCode>
                <c:ptCount val="4"/>
                <c:pt idx="0">
                  <c:v>69</c:v>
                </c:pt>
                <c:pt idx="1">
                  <c:v>41</c:v>
                </c:pt>
                <c:pt idx="2">
                  <c:v>40</c:v>
                </c:pt>
                <c:pt idx="3">
                  <c:v>48</c:v>
                </c:pt>
              </c:numCache>
            </c:numRef>
          </c:val>
        </c:ser>
        <c:dLbls>
          <c:showLegendKey val="0"/>
          <c:showVal val="0"/>
          <c:showCatName val="0"/>
          <c:showSerName val="0"/>
          <c:showPercent val="0"/>
          <c:showBubbleSize val="0"/>
        </c:dLbls>
        <c:gapWidth val="150"/>
        <c:axId val="84922880"/>
        <c:axId val="37949376"/>
      </c:barChart>
      <c:catAx>
        <c:axId val="84922880"/>
        <c:scaling>
          <c:orientation val="minMax"/>
        </c:scaling>
        <c:delete val="0"/>
        <c:axPos val="b"/>
        <c:majorTickMark val="none"/>
        <c:minorTickMark val="none"/>
        <c:tickLblPos val="nextTo"/>
        <c:crossAx val="37949376"/>
        <c:crosses val="autoZero"/>
        <c:auto val="1"/>
        <c:lblAlgn val="ctr"/>
        <c:lblOffset val="100"/>
        <c:noMultiLvlLbl val="0"/>
      </c:catAx>
      <c:valAx>
        <c:axId val="37949376"/>
        <c:scaling>
          <c:orientation val="minMax"/>
          <c:max val="100"/>
        </c:scaling>
        <c:delete val="0"/>
        <c:axPos val="l"/>
        <c:majorGridlines/>
        <c:numFmt formatCode="General" sourceLinked="1"/>
        <c:majorTickMark val="none"/>
        <c:minorTickMark val="none"/>
        <c:tickLblPos val="nextTo"/>
        <c:crossAx val="849228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Percent</c:v>
                </c:pt>
              </c:strCache>
            </c:strRef>
          </c:tx>
          <c:dLbls>
            <c:dLbl>
              <c:idx val="0"/>
              <c:layout>
                <c:manualLayout>
                  <c:x val="-3.6688623554902065E-2"/>
                  <c:y val="0.14287677856057465"/>
                </c:manualLayout>
              </c:layout>
              <c:tx>
                <c:rich>
                  <a:bodyPr/>
                  <a:lstStyle/>
                  <a:p>
                    <a:r>
                      <a:rPr lang="en-US" b="1" dirty="0">
                        <a:solidFill>
                          <a:schemeClr val="accent6">
                            <a:lumMod val="20000"/>
                            <a:lumOff val="80000"/>
                          </a:schemeClr>
                        </a:solidFill>
                      </a:rPr>
                      <a:t>41%</a:t>
                    </a:r>
                    <a:endParaRPr lang="en-US" dirty="0">
                      <a:solidFill>
                        <a:schemeClr val="accent6">
                          <a:lumMod val="20000"/>
                          <a:lumOff val="80000"/>
                        </a:schemeClr>
                      </a:solidFill>
                    </a:endParaRPr>
                  </a:p>
                </c:rich>
              </c:tx>
              <c:showLegendKey val="0"/>
              <c:showVal val="1"/>
              <c:showCatName val="0"/>
              <c:showSerName val="0"/>
              <c:showPercent val="0"/>
              <c:showBubbleSize val="0"/>
            </c:dLbl>
            <c:dLbl>
              <c:idx val="1"/>
              <c:layout>
                <c:manualLayout>
                  <c:x val="-0.10221995641780467"/>
                  <c:y val="3.4256573191508953E-2"/>
                </c:manualLayout>
              </c:layout>
              <c:tx>
                <c:rich>
                  <a:bodyPr/>
                  <a:lstStyle/>
                  <a:p>
                    <a:r>
                      <a:rPr lang="en-US" b="1" dirty="0">
                        <a:solidFill>
                          <a:schemeClr val="accent6">
                            <a:lumMod val="20000"/>
                            <a:lumOff val="80000"/>
                          </a:schemeClr>
                        </a:solidFill>
                      </a:rPr>
                      <a:t>34%</a:t>
                    </a:r>
                    <a:endParaRPr lang="en-US" dirty="0">
                      <a:solidFill>
                        <a:schemeClr val="accent6">
                          <a:lumMod val="20000"/>
                          <a:lumOff val="80000"/>
                        </a:schemeClr>
                      </a:solidFill>
                    </a:endParaRPr>
                  </a:p>
                </c:rich>
              </c:tx>
              <c:showLegendKey val="0"/>
              <c:showVal val="1"/>
              <c:showCatName val="0"/>
              <c:showSerName val="0"/>
              <c:showPercent val="0"/>
              <c:showBubbleSize val="0"/>
            </c:dLbl>
            <c:dLbl>
              <c:idx val="6"/>
              <c:layout>
                <c:manualLayout>
                  <c:x val="7.8338840688735464E-2"/>
                  <c:y val="-3.920292858129576E-2"/>
                </c:manualLayout>
              </c:layout>
              <c:showLegendKey val="0"/>
              <c:showVal val="1"/>
              <c:showCatName val="0"/>
              <c:showSerName val="0"/>
              <c:showPercent val="0"/>
              <c:showBubbleSize val="0"/>
            </c:dLbl>
            <c:txPr>
              <a:bodyPr/>
              <a:lstStyle/>
              <a:p>
                <a:pPr>
                  <a:defRPr b="1">
                    <a:solidFill>
                      <a:schemeClr val="accent6">
                        <a:lumMod val="20000"/>
                        <a:lumOff val="80000"/>
                      </a:schemeClr>
                    </a:solidFill>
                  </a:defRPr>
                </a:pPr>
                <a:endParaRPr lang="en-US"/>
              </a:p>
            </c:txPr>
            <c:showLegendKey val="0"/>
            <c:showVal val="1"/>
            <c:showCatName val="0"/>
            <c:showSerName val="0"/>
            <c:showPercent val="0"/>
            <c:showBubbleSize val="0"/>
            <c:showLeaderLines val="1"/>
          </c:dLbls>
          <c:cat>
            <c:strRef>
              <c:f>Sheet1!$A$3:$A$10</c:f>
              <c:strCache>
                <c:ptCount val="8"/>
                <c:pt idx="0">
                  <c:v>Emotional Health</c:v>
                </c:pt>
                <c:pt idx="1">
                  <c:v>Emergency Food</c:v>
                </c:pt>
                <c:pt idx="2">
                  <c:v>WIC</c:v>
                </c:pt>
                <c:pt idx="3">
                  <c:v>Housing</c:v>
                </c:pt>
                <c:pt idx="4">
                  <c:v>Income</c:v>
                </c:pt>
                <c:pt idx="5">
                  <c:v>Insurance</c:v>
                </c:pt>
                <c:pt idx="6">
                  <c:v>Support at Delivery</c:v>
                </c:pt>
                <c:pt idx="7">
                  <c:v>Education</c:v>
                </c:pt>
              </c:strCache>
            </c:strRef>
          </c:cat>
          <c:val>
            <c:numRef>
              <c:f>Sheet1!$B$3:$B$10</c:f>
              <c:numCache>
                <c:formatCode>0%</c:formatCode>
                <c:ptCount val="8"/>
                <c:pt idx="0">
                  <c:v>0.41</c:v>
                </c:pt>
                <c:pt idx="1">
                  <c:v>0.34</c:v>
                </c:pt>
                <c:pt idx="2">
                  <c:v>0.32</c:v>
                </c:pt>
                <c:pt idx="3">
                  <c:v>0.27</c:v>
                </c:pt>
                <c:pt idx="4">
                  <c:v>0.27</c:v>
                </c:pt>
                <c:pt idx="5">
                  <c:v>0.12</c:v>
                </c:pt>
                <c:pt idx="6">
                  <c:v>7.0000000000000007E-2</c:v>
                </c:pt>
                <c:pt idx="7">
                  <c:v>0.67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17619703379953"/>
          <c:y val="0.15909333701708339"/>
          <c:w val="0.27595665611891973"/>
          <c:h val="0.5663147024654705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2006-2010</c:v>
                </c:pt>
              </c:strCache>
            </c:strRef>
          </c:tx>
          <c:invertIfNegative val="0"/>
          <c:cat>
            <c:strRef>
              <c:f>Sheet1!$A$2:$A$3</c:f>
              <c:strCache>
                <c:ptCount val="2"/>
                <c:pt idx="0">
                  <c:v>Infant Deaths</c:v>
                </c:pt>
                <c:pt idx="1">
                  <c:v>IMR</c:v>
                </c:pt>
              </c:strCache>
            </c:strRef>
          </c:cat>
          <c:val>
            <c:numRef>
              <c:f>Sheet1!$B$2:$B$3</c:f>
              <c:numCache>
                <c:formatCode>General</c:formatCode>
                <c:ptCount val="2"/>
                <c:pt idx="0">
                  <c:v>8</c:v>
                </c:pt>
                <c:pt idx="1">
                  <c:v>15</c:v>
                </c:pt>
              </c:numCache>
            </c:numRef>
          </c:val>
        </c:ser>
        <c:ser>
          <c:idx val="1"/>
          <c:order val="1"/>
          <c:tx>
            <c:strRef>
              <c:f>Sheet1!$C$1</c:f>
              <c:strCache>
                <c:ptCount val="1"/>
                <c:pt idx="0">
                  <c:v>2011-2014</c:v>
                </c:pt>
              </c:strCache>
            </c:strRef>
          </c:tx>
          <c:invertIfNegative val="0"/>
          <c:cat>
            <c:strRef>
              <c:f>Sheet1!$A$2:$A$3</c:f>
              <c:strCache>
                <c:ptCount val="2"/>
                <c:pt idx="0">
                  <c:v>Infant Deaths</c:v>
                </c:pt>
                <c:pt idx="1">
                  <c:v>IMR</c:v>
                </c:pt>
              </c:strCache>
            </c:strRef>
          </c:cat>
          <c:val>
            <c:numRef>
              <c:f>Sheet1!$C$2:$C$3</c:f>
              <c:numCache>
                <c:formatCode>General</c:formatCode>
                <c:ptCount val="2"/>
                <c:pt idx="0">
                  <c:v>1</c:v>
                </c:pt>
                <c:pt idx="1">
                  <c:v>3</c:v>
                </c:pt>
              </c:numCache>
            </c:numRef>
          </c:val>
        </c:ser>
        <c:dLbls>
          <c:showLegendKey val="0"/>
          <c:showVal val="0"/>
          <c:showCatName val="0"/>
          <c:showSerName val="0"/>
          <c:showPercent val="0"/>
          <c:showBubbleSize val="0"/>
        </c:dLbls>
        <c:gapWidth val="150"/>
        <c:shape val="cylinder"/>
        <c:axId val="86991872"/>
        <c:axId val="86622784"/>
        <c:axId val="0"/>
      </c:bar3DChart>
      <c:catAx>
        <c:axId val="86991872"/>
        <c:scaling>
          <c:orientation val="minMax"/>
        </c:scaling>
        <c:delete val="0"/>
        <c:axPos val="b"/>
        <c:majorTickMark val="out"/>
        <c:minorTickMark val="none"/>
        <c:tickLblPos val="nextTo"/>
        <c:crossAx val="86622784"/>
        <c:crosses val="autoZero"/>
        <c:auto val="1"/>
        <c:lblAlgn val="ctr"/>
        <c:lblOffset val="100"/>
        <c:noMultiLvlLbl val="0"/>
      </c:catAx>
      <c:valAx>
        <c:axId val="86622784"/>
        <c:scaling>
          <c:orientation val="minMax"/>
        </c:scaling>
        <c:delete val="0"/>
        <c:axPos val="l"/>
        <c:majorGridlines/>
        <c:numFmt formatCode="General" sourceLinked="1"/>
        <c:majorTickMark val="out"/>
        <c:minorTickMark val="none"/>
        <c:tickLblPos val="nextTo"/>
        <c:crossAx val="86991872"/>
        <c:crosses val="autoZero"/>
        <c:crossBetween val="between"/>
      </c:valAx>
    </c:plotArea>
    <c:legend>
      <c:legendPos val="r"/>
      <c:layout/>
      <c:overlay val="0"/>
      <c:spPr>
        <a:effectLst>
          <a:outerShdw blurRad="50800" dist="50800" dir="5400000" algn="ctr" rotWithShape="0">
            <a:schemeClr val="accent3">
              <a:alpha val="99000"/>
            </a:schemeClr>
          </a:outerShdw>
        </a:effectLst>
      </c:sp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dirty="0" smtClean="0">
                <a:solidFill>
                  <a:schemeClr val="accent2"/>
                </a:solidFill>
              </a:rPr>
              <a:t>Moms</a:t>
            </a:r>
            <a:r>
              <a:rPr lang="en-US" b="1" dirty="0" smtClean="0">
                <a:solidFill>
                  <a:srgbClr val="FFC000"/>
                </a:solidFill>
              </a:rPr>
              <a:t>2</a:t>
            </a:r>
            <a:r>
              <a:rPr lang="en-US" b="1" dirty="0" smtClean="0">
                <a:solidFill>
                  <a:schemeClr val="accent5">
                    <a:lumMod val="60000"/>
                    <a:lumOff val="40000"/>
                  </a:schemeClr>
                </a:solidFill>
              </a:rPr>
              <a:t>B</a:t>
            </a:r>
            <a:r>
              <a:rPr lang="en-US" b="0" dirty="0" smtClean="0"/>
              <a:t> </a:t>
            </a:r>
            <a:r>
              <a:rPr lang="en-US" dirty="0" smtClean="0"/>
              <a:t>Premature</a:t>
            </a:r>
            <a:r>
              <a:rPr lang="en-US" baseline="0" dirty="0" smtClean="0"/>
              <a:t> Births and Low Birth Weight babies compared with Expected for Franklin County  N=197</a:t>
            </a:r>
            <a:endParaRPr lang="en-US" dirty="0"/>
          </a:p>
        </c:rich>
      </c:tx>
      <c:layout>
        <c:manualLayout>
          <c:xMode val="edge"/>
          <c:yMode val="edge"/>
          <c:x val="0.15019960740201593"/>
          <c:y val="0"/>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Moms2B</c:v>
                </c:pt>
              </c:strCache>
            </c:strRef>
          </c:tx>
          <c:invertIfNegative val="0"/>
          <c:dLbls>
            <c:showLegendKey val="0"/>
            <c:showVal val="1"/>
            <c:showCatName val="0"/>
            <c:showSerName val="0"/>
            <c:showPercent val="0"/>
            <c:showBubbleSize val="0"/>
            <c:showLeaderLines val="0"/>
          </c:dLbls>
          <c:cat>
            <c:strRef>
              <c:f>Sheet1!$A$2:$A$5</c:f>
              <c:strCache>
                <c:ptCount val="3"/>
                <c:pt idx="0">
                  <c:v>Premature &lt;37 wks</c:v>
                </c:pt>
                <c:pt idx="2">
                  <c:v>Low Birthweight</c:v>
                </c:pt>
              </c:strCache>
            </c:strRef>
          </c:cat>
          <c:val>
            <c:numRef>
              <c:f>Sheet1!$B$2:$B$5</c:f>
              <c:numCache>
                <c:formatCode>General</c:formatCode>
                <c:ptCount val="4"/>
                <c:pt idx="0" formatCode="0%">
                  <c:v>0.113</c:v>
                </c:pt>
                <c:pt idx="2" formatCode="0%">
                  <c:v>0.1</c:v>
                </c:pt>
              </c:numCache>
            </c:numRef>
          </c:val>
        </c:ser>
        <c:ser>
          <c:idx val="1"/>
          <c:order val="1"/>
          <c:tx>
            <c:strRef>
              <c:f>Sheet1!$C$1</c:f>
              <c:strCache>
                <c:ptCount val="1"/>
                <c:pt idx="0">
                  <c:v>Franklin Co Low Income</c:v>
                </c:pt>
              </c:strCache>
            </c:strRef>
          </c:tx>
          <c:invertIfNegative val="0"/>
          <c:cat>
            <c:strRef>
              <c:f>Sheet1!$A$2:$A$5</c:f>
              <c:strCache>
                <c:ptCount val="3"/>
                <c:pt idx="0">
                  <c:v>Premature &lt;37 wks</c:v>
                </c:pt>
                <c:pt idx="2">
                  <c:v>Low Birthweight</c:v>
                </c:pt>
              </c:strCache>
            </c:strRef>
          </c:cat>
          <c:val>
            <c:numRef>
              <c:f>Sheet1!$C$2:$C$5</c:f>
              <c:numCache>
                <c:formatCode>General</c:formatCode>
                <c:ptCount val="4"/>
                <c:pt idx="0" formatCode="0%">
                  <c:v>0.15</c:v>
                </c:pt>
                <c:pt idx="2" formatCode="0%">
                  <c:v>0.12</c:v>
                </c:pt>
              </c:numCache>
            </c:numRef>
          </c:val>
        </c:ser>
        <c:dLbls>
          <c:showLegendKey val="0"/>
          <c:showVal val="0"/>
          <c:showCatName val="0"/>
          <c:showSerName val="0"/>
          <c:showPercent val="0"/>
          <c:showBubbleSize val="0"/>
        </c:dLbls>
        <c:gapWidth val="150"/>
        <c:shape val="cylinder"/>
        <c:axId val="87066112"/>
        <c:axId val="86625088"/>
        <c:axId val="0"/>
      </c:bar3DChart>
      <c:catAx>
        <c:axId val="87066112"/>
        <c:scaling>
          <c:orientation val="minMax"/>
        </c:scaling>
        <c:delete val="0"/>
        <c:axPos val="b"/>
        <c:majorTickMark val="out"/>
        <c:minorTickMark val="none"/>
        <c:tickLblPos val="nextTo"/>
        <c:crossAx val="86625088"/>
        <c:crosses val="autoZero"/>
        <c:auto val="1"/>
        <c:lblAlgn val="ctr"/>
        <c:lblOffset val="100"/>
        <c:noMultiLvlLbl val="0"/>
      </c:catAx>
      <c:valAx>
        <c:axId val="86625088"/>
        <c:scaling>
          <c:orientation val="minMax"/>
        </c:scaling>
        <c:delete val="0"/>
        <c:axPos val="l"/>
        <c:majorGridlines/>
        <c:numFmt formatCode="0%" sourceLinked="1"/>
        <c:majorTickMark val="out"/>
        <c:minorTickMark val="none"/>
        <c:tickLblPos val="nextTo"/>
        <c:crossAx val="87066112"/>
        <c:crosses val="autoZero"/>
        <c:crossBetween val="between"/>
      </c:valAx>
    </c:plotArea>
    <c:legend>
      <c:legendPos val="r"/>
      <c:layout>
        <c:manualLayout>
          <c:xMode val="edge"/>
          <c:yMode val="edge"/>
          <c:x val="0.68860268491028775"/>
          <c:y val="0.50022867454068243"/>
          <c:w val="0.27314594896949357"/>
          <c:h val="0.115646653543307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chemeClr val="bg1"/>
                </a:solidFill>
              </a:rPr>
              <a:t>Breastfeeding</a:t>
            </a:r>
            <a:r>
              <a:rPr lang="en-US" baseline="0" dirty="0" smtClean="0">
                <a:solidFill>
                  <a:schemeClr val="bg1"/>
                </a:solidFill>
              </a:rPr>
              <a:t> rates increased from 33% to 80% </a:t>
            </a:r>
            <a:endParaRPr lang="en-US" dirty="0">
              <a:solidFill>
                <a:schemeClr val="bg1"/>
              </a:solidFill>
            </a:endParaRPr>
          </a:p>
        </c:rich>
      </c:tx>
      <c:layout/>
      <c:overlay val="0"/>
      <c:spPr>
        <a:solidFill>
          <a:srgbClr val="00B050"/>
        </a:solidFill>
      </c:spPr>
    </c:title>
    <c:autoTitleDeleted val="0"/>
    <c:plotArea>
      <c:layout/>
      <c:lineChart>
        <c:grouping val="standard"/>
        <c:varyColors val="0"/>
        <c:ser>
          <c:idx val="0"/>
          <c:order val="0"/>
          <c:tx>
            <c:strRef>
              <c:f>Sheet1!$B$1</c:f>
              <c:strCache>
                <c:ptCount val="1"/>
                <c:pt idx="0">
                  <c:v>Breastfeeding %</c:v>
                </c:pt>
              </c:strCache>
            </c:strRef>
          </c:tx>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33</c:v>
                </c:pt>
                <c:pt idx="1">
                  <c:v>21</c:v>
                </c:pt>
                <c:pt idx="2">
                  <c:v>40</c:v>
                </c:pt>
                <c:pt idx="3">
                  <c:v>77</c:v>
                </c:pt>
                <c:pt idx="4">
                  <c:v>72</c:v>
                </c:pt>
                <c:pt idx="5">
                  <c:v>80</c:v>
                </c:pt>
              </c:numCache>
            </c:numRef>
          </c:val>
          <c:smooth val="0"/>
        </c:ser>
        <c:dLbls>
          <c:showLegendKey val="0"/>
          <c:showVal val="0"/>
          <c:showCatName val="0"/>
          <c:showSerName val="0"/>
          <c:showPercent val="0"/>
          <c:showBubbleSize val="0"/>
        </c:dLbls>
        <c:marker val="1"/>
        <c:smooth val="0"/>
        <c:axId val="91963392"/>
        <c:axId val="86627392"/>
      </c:lineChart>
      <c:catAx>
        <c:axId val="91963392"/>
        <c:scaling>
          <c:orientation val="minMax"/>
        </c:scaling>
        <c:delete val="0"/>
        <c:axPos val="b"/>
        <c:numFmt formatCode="General" sourceLinked="1"/>
        <c:majorTickMark val="out"/>
        <c:minorTickMark val="none"/>
        <c:tickLblPos val="nextTo"/>
        <c:crossAx val="86627392"/>
        <c:crosses val="autoZero"/>
        <c:auto val="1"/>
        <c:lblAlgn val="ctr"/>
        <c:lblOffset val="100"/>
        <c:noMultiLvlLbl val="0"/>
      </c:catAx>
      <c:valAx>
        <c:axId val="86627392"/>
        <c:scaling>
          <c:orientation val="minMax"/>
        </c:scaling>
        <c:delete val="0"/>
        <c:axPos val="l"/>
        <c:majorGridlines/>
        <c:numFmt formatCode="General" sourceLinked="1"/>
        <c:majorTickMark val="out"/>
        <c:minorTickMark val="none"/>
        <c:tickLblPos val="nextTo"/>
        <c:crossAx val="91963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'1st Trimester Smoking'!$A$2:$A$5</c:f>
              <c:strCache>
                <c:ptCount val="4"/>
                <c:pt idx="0">
                  <c:v>2010</c:v>
                </c:pt>
                <c:pt idx="1">
                  <c:v>2011</c:v>
                </c:pt>
                <c:pt idx="2">
                  <c:v>2012</c:v>
                </c:pt>
                <c:pt idx="3">
                  <c:v>2013*</c:v>
                </c:pt>
              </c:strCache>
            </c:strRef>
          </c:cat>
          <c:val>
            <c:numRef>
              <c:f>'1st Trimester Smoking'!$E$2:$E$5</c:f>
              <c:numCache>
                <c:formatCode>0.0</c:formatCode>
                <c:ptCount val="4"/>
                <c:pt idx="0">
                  <c:v>29.629629629629626</c:v>
                </c:pt>
                <c:pt idx="1">
                  <c:v>23.170731707317074</c:v>
                </c:pt>
                <c:pt idx="2">
                  <c:v>16.981132075471699</c:v>
                </c:pt>
                <c:pt idx="3">
                  <c:v>6.7796610169491522</c:v>
                </c:pt>
              </c:numCache>
            </c:numRef>
          </c:val>
          <c:smooth val="0"/>
        </c:ser>
        <c:dLbls>
          <c:showLegendKey val="0"/>
          <c:showVal val="0"/>
          <c:showCatName val="0"/>
          <c:showSerName val="0"/>
          <c:showPercent val="0"/>
          <c:showBubbleSize val="0"/>
        </c:dLbls>
        <c:marker val="1"/>
        <c:smooth val="0"/>
        <c:axId val="91965440"/>
        <c:axId val="86852160"/>
      </c:lineChart>
      <c:catAx>
        <c:axId val="91965440"/>
        <c:scaling>
          <c:orientation val="minMax"/>
        </c:scaling>
        <c:delete val="0"/>
        <c:axPos val="b"/>
        <c:majorTickMark val="out"/>
        <c:minorTickMark val="none"/>
        <c:tickLblPos val="nextTo"/>
        <c:crossAx val="86852160"/>
        <c:crosses val="autoZero"/>
        <c:auto val="1"/>
        <c:lblAlgn val="ctr"/>
        <c:lblOffset val="100"/>
        <c:noMultiLvlLbl val="0"/>
      </c:catAx>
      <c:valAx>
        <c:axId val="86852160"/>
        <c:scaling>
          <c:orientation val="minMax"/>
        </c:scaling>
        <c:delete val="0"/>
        <c:axPos val="l"/>
        <c:majorGridlines/>
        <c:numFmt formatCode="0.0" sourceLinked="1"/>
        <c:majorTickMark val="out"/>
        <c:minorTickMark val="none"/>
        <c:tickLblPos val="nextTo"/>
        <c:crossAx val="91965440"/>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7755B-F252-42BB-BC81-189129CFA58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531D287-8903-49F9-80A8-0B5893A400FD}">
      <dgm:prSet phldrT="[Text]" custT="1"/>
      <dgm:spPr>
        <a:solidFill>
          <a:schemeClr val="accent1">
            <a:lumMod val="20000"/>
            <a:lumOff val="80000"/>
          </a:schemeClr>
        </a:solidFill>
      </dgm:spPr>
      <dgm:t>
        <a:bodyPr/>
        <a:lstStyle/>
        <a:p>
          <a:r>
            <a:rPr lang="en-US" sz="1800" b="1" dirty="0" smtClean="0">
              <a:solidFill>
                <a:schemeClr val="tx1"/>
              </a:solidFill>
              <a:latin typeface="Arial" pitchFamily="34" charset="0"/>
              <a:cs typeface="Arial" pitchFamily="34" charset="0"/>
            </a:rPr>
            <a:t>Weinland Park</a:t>
          </a:r>
          <a:endParaRPr lang="en-US" sz="1800" b="1" dirty="0">
            <a:solidFill>
              <a:schemeClr val="tx1"/>
            </a:solidFill>
            <a:latin typeface="Arial" pitchFamily="34" charset="0"/>
            <a:cs typeface="Arial" pitchFamily="34" charset="0"/>
          </a:endParaRPr>
        </a:p>
      </dgm:t>
    </dgm:pt>
    <dgm:pt modelId="{38C90EC2-630D-4CE1-9946-2BF109FB7712}" type="parTrans" cxnId="{F29940E9-8FED-4A57-B00C-D050DDD0CC2C}">
      <dgm:prSet/>
      <dgm:spPr>
        <a:ln>
          <a:solidFill>
            <a:schemeClr val="accent1"/>
          </a:solidFill>
        </a:ln>
      </dgm:spPr>
      <dgm:t>
        <a:bodyPr/>
        <a:lstStyle/>
        <a:p>
          <a:endParaRPr lang="en-US">
            <a:latin typeface="Arial" pitchFamily="34" charset="0"/>
            <a:cs typeface="Arial" pitchFamily="34" charset="0"/>
          </a:endParaRPr>
        </a:p>
      </dgm:t>
    </dgm:pt>
    <dgm:pt modelId="{50154D81-7F79-40AF-B873-A1FF737A6627}" type="sibTrans" cxnId="{F29940E9-8FED-4A57-B00C-D050DDD0CC2C}">
      <dgm:prSet/>
      <dgm:spPr/>
      <dgm:t>
        <a:bodyPr/>
        <a:lstStyle/>
        <a:p>
          <a:endParaRPr lang="en-US">
            <a:latin typeface="Arial" pitchFamily="34" charset="0"/>
            <a:cs typeface="Arial" pitchFamily="34" charset="0"/>
          </a:endParaRPr>
        </a:p>
      </dgm:t>
    </dgm:pt>
    <dgm:pt modelId="{00CC69B0-5AD5-4D04-9BCA-AF2F0C97095E}">
      <dgm:prSet phldrT="[Text]" custT="1"/>
      <dgm:spPr>
        <a:solidFill>
          <a:schemeClr val="accent1">
            <a:lumMod val="40000"/>
            <a:lumOff val="60000"/>
          </a:schemeClr>
        </a:solidFill>
      </dgm:spPr>
      <dgm:t>
        <a:bodyPr/>
        <a:lstStyle/>
        <a:p>
          <a:r>
            <a:rPr lang="en-US" sz="1800" b="1" dirty="0" smtClean="0">
              <a:solidFill>
                <a:schemeClr val="tx1"/>
              </a:solidFill>
              <a:latin typeface="Arial" pitchFamily="34" charset="0"/>
              <a:cs typeface="Arial" pitchFamily="34" charset="0"/>
            </a:rPr>
            <a:t>OSU East</a:t>
          </a:r>
          <a:endParaRPr lang="en-US" sz="1800" b="1" dirty="0">
            <a:solidFill>
              <a:schemeClr val="tx1"/>
            </a:solidFill>
            <a:latin typeface="Arial" pitchFamily="34" charset="0"/>
            <a:cs typeface="Arial" pitchFamily="34" charset="0"/>
          </a:endParaRPr>
        </a:p>
      </dgm:t>
    </dgm:pt>
    <dgm:pt modelId="{43BFF686-C1AC-41C7-95B8-234053DD968C}" type="parTrans" cxnId="{250BF9C3-1E34-4F02-AAF1-D0CC9CC0CD10}">
      <dgm:prSet/>
      <dgm:spPr/>
      <dgm:t>
        <a:bodyPr/>
        <a:lstStyle/>
        <a:p>
          <a:endParaRPr lang="en-US">
            <a:latin typeface="Arial" pitchFamily="34" charset="0"/>
            <a:cs typeface="Arial" pitchFamily="34" charset="0"/>
          </a:endParaRPr>
        </a:p>
      </dgm:t>
    </dgm:pt>
    <dgm:pt modelId="{64CA3CB8-400B-4491-964C-86817C0BBCC0}" type="sibTrans" cxnId="{250BF9C3-1E34-4F02-AAF1-D0CC9CC0CD10}">
      <dgm:prSet/>
      <dgm:spPr/>
      <dgm:t>
        <a:bodyPr/>
        <a:lstStyle/>
        <a:p>
          <a:endParaRPr lang="en-US">
            <a:latin typeface="Arial" pitchFamily="34" charset="0"/>
            <a:cs typeface="Arial" pitchFamily="34" charset="0"/>
          </a:endParaRPr>
        </a:p>
      </dgm:t>
    </dgm:pt>
    <dgm:pt modelId="{D646F233-2499-40C1-B269-1CF9469B0AC1}">
      <dgm:prSet phldrT="[Text]" custT="1"/>
      <dgm:spPr>
        <a:solidFill>
          <a:schemeClr val="accent1">
            <a:lumMod val="60000"/>
            <a:lumOff val="40000"/>
          </a:schemeClr>
        </a:solidFill>
      </dgm:spPr>
      <dgm:t>
        <a:bodyPr/>
        <a:lstStyle/>
        <a:p>
          <a:r>
            <a:rPr lang="en-US" sz="1800" b="1" dirty="0" smtClean="0">
              <a:solidFill>
                <a:schemeClr val="tx1"/>
              </a:solidFill>
              <a:latin typeface="Arial" pitchFamily="34" charset="0"/>
              <a:cs typeface="Arial" pitchFamily="34" charset="0"/>
            </a:rPr>
            <a:t>Mt. Carmel West</a:t>
          </a:r>
          <a:endParaRPr lang="en-US" sz="1800" b="1" dirty="0">
            <a:solidFill>
              <a:schemeClr val="tx1"/>
            </a:solidFill>
            <a:latin typeface="Arial" pitchFamily="34" charset="0"/>
            <a:cs typeface="Arial" pitchFamily="34" charset="0"/>
          </a:endParaRPr>
        </a:p>
      </dgm:t>
    </dgm:pt>
    <dgm:pt modelId="{F5162919-B6DF-40B9-931A-341CFAE91540}" type="parTrans" cxnId="{AB468E30-D3B5-4DCD-881B-5E5110AC9DEF}">
      <dgm:prSet/>
      <dgm:spPr/>
      <dgm:t>
        <a:bodyPr/>
        <a:lstStyle/>
        <a:p>
          <a:endParaRPr lang="en-US">
            <a:latin typeface="Arial" pitchFamily="34" charset="0"/>
            <a:cs typeface="Arial" pitchFamily="34" charset="0"/>
          </a:endParaRPr>
        </a:p>
      </dgm:t>
    </dgm:pt>
    <dgm:pt modelId="{84B568F0-6F24-4AFD-BA72-274D434477F1}" type="sibTrans" cxnId="{AB468E30-D3B5-4DCD-881B-5E5110AC9DEF}">
      <dgm:prSet/>
      <dgm:spPr/>
      <dgm:t>
        <a:bodyPr/>
        <a:lstStyle/>
        <a:p>
          <a:endParaRPr lang="en-US">
            <a:latin typeface="Arial" pitchFamily="34" charset="0"/>
            <a:cs typeface="Arial" pitchFamily="34" charset="0"/>
          </a:endParaRPr>
        </a:p>
      </dgm:t>
    </dgm:pt>
    <dgm:pt modelId="{73379E4B-7393-4697-86A3-92214FAF8DB2}">
      <dgm:prSet phldrT="[Text]" custT="1"/>
      <dgm:spPr>
        <a:solidFill>
          <a:schemeClr val="accent1">
            <a:lumMod val="60000"/>
            <a:lumOff val="40000"/>
          </a:schemeClr>
        </a:solidFill>
      </dgm:spPr>
      <dgm:t>
        <a:bodyPr/>
        <a:lstStyle/>
        <a:p>
          <a:r>
            <a:rPr lang="en-US" sz="1600" b="1" dirty="0" smtClean="0">
              <a:solidFill>
                <a:schemeClr val="tx1"/>
              </a:solidFill>
              <a:latin typeface="Arial" pitchFamily="34" charset="0"/>
              <a:cs typeface="Arial" pitchFamily="34" charset="0"/>
            </a:rPr>
            <a:t>Primary One South </a:t>
          </a:r>
          <a:endParaRPr lang="en-US" sz="1600" b="1" dirty="0">
            <a:solidFill>
              <a:schemeClr val="tx1"/>
            </a:solidFill>
            <a:latin typeface="Arial" pitchFamily="34" charset="0"/>
            <a:cs typeface="Arial" pitchFamily="34" charset="0"/>
          </a:endParaRPr>
        </a:p>
      </dgm:t>
    </dgm:pt>
    <dgm:pt modelId="{79688E1A-3D55-4EA1-9FEC-FA016B3C81D3}" type="parTrans" cxnId="{C8F7C071-DCA5-4591-98C5-421600DB99E2}">
      <dgm:prSet/>
      <dgm:spPr/>
      <dgm:t>
        <a:bodyPr/>
        <a:lstStyle/>
        <a:p>
          <a:endParaRPr lang="en-US"/>
        </a:p>
      </dgm:t>
    </dgm:pt>
    <dgm:pt modelId="{56ABD45F-1013-4DC6-94DB-2B83A9B0AFD0}" type="sibTrans" cxnId="{C8F7C071-DCA5-4591-98C5-421600DB99E2}">
      <dgm:prSet/>
      <dgm:spPr/>
      <dgm:t>
        <a:bodyPr/>
        <a:lstStyle/>
        <a:p>
          <a:endParaRPr lang="en-US"/>
        </a:p>
      </dgm:t>
    </dgm:pt>
    <dgm:pt modelId="{4AE31C91-E60B-4474-A322-1B06364275DD}" type="pres">
      <dgm:prSet presAssocID="{5097755B-F252-42BB-BC81-189129CFA584}" presName="composite" presStyleCnt="0">
        <dgm:presLayoutVars>
          <dgm:chMax val="5"/>
          <dgm:dir/>
          <dgm:animLvl val="ctr"/>
          <dgm:resizeHandles val="exact"/>
        </dgm:presLayoutVars>
      </dgm:prSet>
      <dgm:spPr/>
      <dgm:t>
        <a:bodyPr/>
        <a:lstStyle/>
        <a:p>
          <a:endParaRPr lang="en-US"/>
        </a:p>
      </dgm:t>
    </dgm:pt>
    <dgm:pt modelId="{6D41BCF9-D1B0-4AF6-9DE3-7767BBEF4895}" type="pres">
      <dgm:prSet presAssocID="{5097755B-F252-42BB-BC81-189129CFA584}" presName="cycle" presStyleCnt="0"/>
      <dgm:spPr/>
    </dgm:pt>
    <dgm:pt modelId="{C7092B60-BBEB-4032-9242-A6464964C797}" type="pres">
      <dgm:prSet presAssocID="{5097755B-F252-42BB-BC81-189129CFA584}" presName="centerShape" presStyleCnt="0"/>
      <dgm:spPr/>
    </dgm:pt>
    <dgm:pt modelId="{F543131D-913A-4CF8-8838-6DF0E6BA5245}" type="pres">
      <dgm:prSet presAssocID="{5097755B-F252-42BB-BC81-189129CFA584}" presName="connSite" presStyleLbl="node1" presStyleIdx="0" presStyleCnt="5"/>
      <dgm:spPr/>
    </dgm:pt>
    <dgm:pt modelId="{33DAD9E5-A30D-451E-A2B2-A3979EE5546F}" type="pres">
      <dgm:prSet presAssocID="{5097755B-F252-42BB-BC81-189129CFA584}" presName="visible" presStyleLbl="node1" presStyleIdx="0" presStyleCnt="5" custScaleX="72259" custScaleY="73915" custLinFactNeighborX="-11826" custLinFactNeighborY="2"/>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a:solidFill>
            <a:schemeClr val="accent1"/>
          </a:solidFill>
        </a:ln>
        <a:scene3d>
          <a:camera prst="orthographicFront"/>
          <a:lightRig rig="threePt" dir="t"/>
        </a:scene3d>
        <a:sp3d>
          <a:bevelT/>
        </a:sp3d>
      </dgm:spPr>
      <dgm:t>
        <a:bodyPr/>
        <a:lstStyle/>
        <a:p>
          <a:endParaRPr lang="en-US"/>
        </a:p>
      </dgm:t>
    </dgm:pt>
    <dgm:pt modelId="{5228867C-D687-4CE2-91DE-B364A6D180BB}" type="pres">
      <dgm:prSet presAssocID="{38C90EC2-630D-4CE1-9946-2BF109FB7712}" presName="Name25" presStyleLbl="parChTrans1D1" presStyleIdx="0" presStyleCnt="4"/>
      <dgm:spPr/>
      <dgm:t>
        <a:bodyPr/>
        <a:lstStyle/>
        <a:p>
          <a:endParaRPr lang="en-US"/>
        </a:p>
      </dgm:t>
    </dgm:pt>
    <dgm:pt modelId="{01FBCC29-EFA7-46B1-B7EE-9CCC6325A59E}" type="pres">
      <dgm:prSet presAssocID="{C531D287-8903-49F9-80A8-0B5893A400FD}" presName="node" presStyleCnt="0"/>
      <dgm:spPr/>
    </dgm:pt>
    <dgm:pt modelId="{E32D6D9E-EE68-4FBF-8F8C-E44C04A6DA75}" type="pres">
      <dgm:prSet presAssocID="{C531D287-8903-49F9-80A8-0B5893A400FD}" presName="parentNode" presStyleLbl="node1" presStyleIdx="1" presStyleCnt="5" custScaleX="125864" custScaleY="98718" custLinFactNeighborX="-43" custLinFactNeighborY="-641">
        <dgm:presLayoutVars>
          <dgm:chMax val="1"/>
          <dgm:bulletEnabled val="1"/>
        </dgm:presLayoutVars>
      </dgm:prSet>
      <dgm:spPr/>
      <dgm:t>
        <a:bodyPr/>
        <a:lstStyle/>
        <a:p>
          <a:endParaRPr lang="en-US"/>
        </a:p>
      </dgm:t>
    </dgm:pt>
    <dgm:pt modelId="{62021A2E-D84C-4622-9CBB-CDFF2BA3F8B6}" type="pres">
      <dgm:prSet presAssocID="{C531D287-8903-49F9-80A8-0B5893A400FD}" presName="childNode" presStyleLbl="revTx" presStyleIdx="0" presStyleCnt="0">
        <dgm:presLayoutVars>
          <dgm:bulletEnabled val="1"/>
        </dgm:presLayoutVars>
      </dgm:prSet>
      <dgm:spPr/>
      <dgm:t>
        <a:bodyPr/>
        <a:lstStyle/>
        <a:p>
          <a:endParaRPr lang="en-US"/>
        </a:p>
      </dgm:t>
    </dgm:pt>
    <dgm:pt modelId="{25A2680D-607B-448D-8896-64745D95521B}" type="pres">
      <dgm:prSet presAssocID="{43BFF686-C1AC-41C7-95B8-234053DD968C}" presName="Name25" presStyleLbl="parChTrans1D1" presStyleIdx="1" presStyleCnt="4"/>
      <dgm:spPr/>
      <dgm:t>
        <a:bodyPr/>
        <a:lstStyle/>
        <a:p>
          <a:endParaRPr lang="en-US"/>
        </a:p>
      </dgm:t>
    </dgm:pt>
    <dgm:pt modelId="{B560027A-933F-462B-AA51-0E9779C47B87}" type="pres">
      <dgm:prSet presAssocID="{00CC69B0-5AD5-4D04-9BCA-AF2F0C97095E}" presName="node" presStyleCnt="0"/>
      <dgm:spPr/>
    </dgm:pt>
    <dgm:pt modelId="{81C07FFA-891C-4EAF-89D6-4E1AE57A2539}" type="pres">
      <dgm:prSet presAssocID="{00CC69B0-5AD5-4D04-9BCA-AF2F0C97095E}" presName="parentNode" presStyleLbl="node1" presStyleIdx="2" presStyleCnt="5" custScaleX="116567" custScaleY="111207" custLinFactNeighborY="-4623">
        <dgm:presLayoutVars>
          <dgm:chMax val="1"/>
          <dgm:bulletEnabled val="1"/>
        </dgm:presLayoutVars>
      </dgm:prSet>
      <dgm:spPr/>
      <dgm:t>
        <a:bodyPr/>
        <a:lstStyle/>
        <a:p>
          <a:endParaRPr lang="en-US"/>
        </a:p>
      </dgm:t>
    </dgm:pt>
    <dgm:pt modelId="{E570FD51-E0D6-4258-AB2F-73C1CB300D14}" type="pres">
      <dgm:prSet presAssocID="{00CC69B0-5AD5-4D04-9BCA-AF2F0C97095E}" presName="childNode" presStyleLbl="revTx" presStyleIdx="0" presStyleCnt="0">
        <dgm:presLayoutVars>
          <dgm:bulletEnabled val="1"/>
        </dgm:presLayoutVars>
      </dgm:prSet>
      <dgm:spPr/>
      <dgm:t>
        <a:bodyPr/>
        <a:lstStyle/>
        <a:p>
          <a:endParaRPr lang="en-US"/>
        </a:p>
      </dgm:t>
    </dgm:pt>
    <dgm:pt modelId="{FA08E637-6D07-4AC6-9587-E5DFD5D9EE80}" type="pres">
      <dgm:prSet presAssocID="{F5162919-B6DF-40B9-931A-341CFAE91540}" presName="Name25" presStyleLbl="parChTrans1D1" presStyleIdx="2" presStyleCnt="4"/>
      <dgm:spPr/>
      <dgm:t>
        <a:bodyPr/>
        <a:lstStyle/>
        <a:p>
          <a:endParaRPr lang="en-US"/>
        </a:p>
      </dgm:t>
    </dgm:pt>
    <dgm:pt modelId="{6B766959-01E1-4CD9-BAE8-B6EE6CBA6F6B}" type="pres">
      <dgm:prSet presAssocID="{D646F233-2499-40C1-B269-1CF9469B0AC1}" presName="node" presStyleCnt="0"/>
      <dgm:spPr/>
    </dgm:pt>
    <dgm:pt modelId="{1BB17ECA-D047-46A2-B541-32E14087822C}" type="pres">
      <dgm:prSet presAssocID="{D646F233-2499-40C1-B269-1CF9469B0AC1}" presName="parentNode" presStyleLbl="node1" presStyleIdx="3" presStyleCnt="5" custScaleX="113257" custScaleY="112527" custLinFactNeighborY="-4623">
        <dgm:presLayoutVars>
          <dgm:chMax val="1"/>
          <dgm:bulletEnabled val="1"/>
        </dgm:presLayoutVars>
      </dgm:prSet>
      <dgm:spPr/>
      <dgm:t>
        <a:bodyPr/>
        <a:lstStyle/>
        <a:p>
          <a:endParaRPr lang="en-US"/>
        </a:p>
      </dgm:t>
    </dgm:pt>
    <dgm:pt modelId="{D878176C-6296-4DD3-AB37-8A88070184A9}" type="pres">
      <dgm:prSet presAssocID="{D646F233-2499-40C1-B269-1CF9469B0AC1}" presName="childNode" presStyleLbl="revTx" presStyleIdx="0" presStyleCnt="0">
        <dgm:presLayoutVars>
          <dgm:bulletEnabled val="1"/>
        </dgm:presLayoutVars>
      </dgm:prSet>
      <dgm:spPr/>
      <dgm:t>
        <a:bodyPr/>
        <a:lstStyle/>
        <a:p>
          <a:endParaRPr lang="en-US"/>
        </a:p>
      </dgm:t>
    </dgm:pt>
    <dgm:pt modelId="{3D1F1B0C-74C7-444F-878A-54E95E6F7D48}" type="pres">
      <dgm:prSet presAssocID="{79688E1A-3D55-4EA1-9FEC-FA016B3C81D3}" presName="Name25" presStyleLbl="parChTrans1D1" presStyleIdx="3" presStyleCnt="4"/>
      <dgm:spPr/>
      <dgm:t>
        <a:bodyPr/>
        <a:lstStyle/>
        <a:p>
          <a:endParaRPr lang="en-US"/>
        </a:p>
      </dgm:t>
    </dgm:pt>
    <dgm:pt modelId="{938E9B76-844A-44B3-990D-BFDB610B25E6}" type="pres">
      <dgm:prSet presAssocID="{73379E4B-7393-4697-86A3-92214FAF8DB2}" presName="node" presStyleCnt="0"/>
      <dgm:spPr/>
    </dgm:pt>
    <dgm:pt modelId="{8956153E-EA58-4E50-86E9-EF611E7C3984}" type="pres">
      <dgm:prSet presAssocID="{73379E4B-7393-4697-86A3-92214FAF8DB2}" presName="parentNode" presStyleLbl="node1" presStyleIdx="4" presStyleCnt="5" custScaleX="114626" custScaleY="115645" custLinFactNeighborX="700" custLinFactNeighborY="-5251">
        <dgm:presLayoutVars>
          <dgm:chMax val="1"/>
          <dgm:bulletEnabled val="1"/>
        </dgm:presLayoutVars>
      </dgm:prSet>
      <dgm:spPr/>
      <dgm:t>
        <a:bodyPr/>
        <a:lstStyle/>
        <a:p>
          <a:endParaRPr lang="en-US"/>
        </a:p>
      </dgm:t>
    </dgm:pt>
    <dgm:pt modelId="{C680463A-1EB7-43B5-A107-06AEBDC0F60C}" type="pres">
      <dgm:prSet presAssocID="{73379E4B-7393-4697-86A3-92214FAF8DB2}" presName="childNode" presStyleLbl="revTx" presStyleIdx="0" presStyleCnt="0">
        <dgm:presLayoutVars>
          <dgm:bulletEnabled val="1"/>
        </dgm:presLayoutVars>
      </dgm:prSet>
      <dgm:spPr/>
    </dgm:pt>
  </dgm:ptLst>
  <dgm:cxnLst>
    <dgm:cxn modelId="{250BF9C3-1E34-4F02-AAF1-D0CC9CC0CD10}" srcId="{5097755B-F252-42BB-BC81-189129CFA584}" destId="{00CC69B0-5AD5-4D04-9BCA-AF2F0C97095E}" srcOrd="1" destOrd="0" parTransId="{43BFF686-C1AC-41C7-95B8-234053DD968C}" sibTransId="{64CA3CB8-400B-4491-964C-86817C0BBCC0}"/>
    <dgm:cxn modelId="{AB468E30-D3B5-4DCD-881B-5E5110AC9DEF}" srcId="{5097755B-F252-42BB-BC81-189129CFA584}" destId="{D646F233-2499-40C1-B269-1CF9469B0AC1}" srcOrd="2" destOrd="0" parTransId="{F5162919-B6DF-40B9-931A-341CFAE91540}" sibTransId="{84B568F0-6F24-4AFD-BA72-274D434477F1}"/>
    <dgm:cxn modelId="{281B0D27-3BE4-4B9A-8A48-D481898AFEA5}" type="presOf" srcId="{C531D287-8903-49F9-80A8-0B5893A400FD}" destId="{E32D6D9E-EE68-4FBF-8F8C-E44C04A6DA75}" srcOrd="0" destOrd="0" presId="urn:microsoft.com/office/officeart/2005/8/layout/radial2"/>
    <dgm:cxn modelId="{96C39BBC-B130-4317-823B-5A0F6FD91B51}" type="presOf" srcId="{5097755B-F252-42BB-BC81-189129CFA584}" destId="{4AE31C91-E60B-4474-A322-1B06364275DD}" srcOrd="0" destOrd="0" presId="urn:microsoft.com/office/officeart/2005/8/layout/radial2"/>
    <dgm:cxn modelId="{C8F7C071-DCA5-4591-98C5-421600DB99E2}" srcId="{5097755B-F252-42BB-BC81-189129CFA584}" destId="{73379E4B-7393-4697-86A3-92214FAF8DB2}" srcOrd="3" destOrd="0" parTransId="{79688E1A-3D55-4EA1-9FEC-FA016B3C81D3}" sibTransId="{56ABD45F-1013-4DC6-94DB-2B83A9B0AFD0}"/>
    <dgm:cxn modelId="{5223AD16-545E-48DC-9EC2-D882927A20B9}" type="presOf" srcId="{43BFF686-C1AC-41C7-95B8-234053DD968C}" destId="{25A2680D-607B-448D-8896-64745D95521B}" srcOrd="0" destOrd="0" presId="urn:microsoft.com/office/officeart/2005/8/layout/radial2"/>
    <dgm:cxn modelId="{6A4DF3BC-CAAE-4FAB-980F-3292BCC45F44}" type="presOf" srcId="{73379E4B-7393-4697-86A3-92214FAF8DB2}" destId="{8956153E-EA58-4E50-86E9-EF611E7C3984}" srcOrd="0" destOrd="0" presId="urn:microsoft.com/office/officeart/2005/8/layout/radial2"/>
    <dgm:cxn modelId="{F29940E9-8FED-4A57-B00C-D050DDD0CC2C}" srcId="{5097755B-F252-42BB-BC81-189129CFA584}" destId="{C531D287-8903-49F9-80A8-0B5893A400FD}" srcOrd="0" destOrd="0" parTransId="{38C90EC2-630D-4CE1-9946-2BF109FB7712}" sibTransId="{50154D81-7F79-40AF-B873-A1FF737A6627}"/>
    <dgm:cxn modelId="{87DD4617-0601-4F0F-A52A-B2B92BBAF004}" type="presOf" srcId="{00CC69B0-5AD5-4D04-9BCA-AF2F0C97095E}" destId="{81C07FFA-891C-4EAF-89D6-4E1AE57A2539}" srcOrd="0" destOrd="0" presId="urn:microsoft.com/office/officeart/2005/8/layout/radial2"/>
    <dgm:cxn modelId="{5A5BFCF6-2893-4593-9407-7FD9E675DDA0}" type="presOf" srcId="{F5162919-B6DF-40B9-931A-341CFAE91540}" destId="{FA08E637-6D07-4AC6-9587-E5DFD5D9EE80}" srcOrd="0" destOrd="0" presId="urn:microsoft.com/office/officeart/2005/8/layout/radial2"/>
    <dgm:cxn modelId="{3E1100CA-2151-41D9-B774-ECE41748562D}" type="presOf" srcId="{D646F233-2499-40C1-B269-1CF9469B0AC1}" destId="{1BB17ECA-D047-46A2-B541-32E14087822C}" srcOrd="0" destOrd="0" presId="urn:microsoft.com/office/officeart/2005/8/layout/radial2"/>
    <dgm:cxn modelId="{626A3BD2-393B-4EF7-BD63-5A0400390C3F}" type="presOf" srcId="{38C90EC2-630D-4CE1-9946-2BF109FB7712}" destId="{5228867C-D687-4CE2-91DE-B364A6D180BB}" srcOrd="0" destOrd="0" presId="urn:microsoft.com/office/officeart/2005/8/layout/radial2"/>
    <dgm:cxn modelId="{A812665D-1254-4422-8F68-4004E79E0F2D}" type="presOf" srcId="{79688E1A-3D55-4EA1-9FEC-FA016B3C81D3}" destId="{3D1F1B0C-74C7-444F-878A-54E95E6F7D48}" srcOrd="0" destOrd="0" presId="urn:microsoft.com/office/officeart/2005/8/layout/radial2"/>
    <dgm:cxn modelId="{0BCB03E2-4ACB-4523-800A-6180A17C34A1}" type="presParOf" srcId="{4AE31C91-E60B-4474-A322-1B06364275DD}" destId="{6D41BCF9-D1B0-4AF6-9DE3-7767BBEF4895}" srcOrd="0" destOrd="0" presId="urn:microsoft.com/office/officeart/2005/8/layout/radial2"/>
    <dgm:cxn modelId="{ABF4CF00-5882-4A3D-9CB6-05A624E8E396}" type="presParOf" srcId="{6D41BCF9-D1B0-4AF6-9DE3-7767BBEF4895}" destId="{C7092B60-BBEB-4032-9242-A6464964C797}" srcOrd="0" destOrd="0" presId="urn:microsoft.com/office/officeart/2005/8/layout/radial2"/>
    <dgm:cxn modelId="{F07DFBC7-DE96-4AA5-A1EC-D0FE9331F8E6}" type="presParOf" srcId="{C7092B60-BBEB-4032-9242-A6464964C797}" destId="{F543131D-913A-4CF8-8838-6DF0E6BA5245}" srcOrd="0" destOrd="0" presId="urn:microsoft.com/office/officeart/2005/8/layout/radial2"/>
    <dgm:cxn modelId="{991799FD-D70E-4D1C-970F-F9C7EF4E370C}" type="presParOf" srcId="{C7092B60-BBEB-4032-9242-A6464964C797}" destId="{33DAD9E5-A30D-451E-A2B2-A3979EE5546F}" srcOrd="1" destOrd="0" presId="urn:microsoft.com/office/officeart/2005/8/layout/radial2"/>
    <dgm:cxn modelId="{5DC151CF-6858-4E5A-8CAE-DE575DC54235}" type="presParOf" srcId="{6D41BCF9-D1B0-4AF6-9DE3-7767BBEF4895}" destId="{5228867C-D687-4CE2-91DE-B364A6D180BB}" srcOrd="1" destOrd="0" presId="urn:microsoft.com/office/officeart/2005/8/layout/radial2"/>
    <dgm:cxn modelId="{94054896-3B0C-4C56-AF8F-DDE349F3DD24}" type="presParOf" srcId="{6D41BCF9-D1B0-4AF6-9DE3-7767BBEF4895}" destId="{01FBCC29-EFA7-46B1-B7EE-9CCC6325A59E}" srcOrd="2" destOrd="0" presId="urn:microsoft.com/office/officeart/2005/8/layout/radial2"/>
    <dgm:cxn modelId="{F2215865-87D6-4211-A4A1-485478D56E28}" type="presParOf" srcId="{01FBCC29-EFA7-46B1-B7EE-9CCC6325A59E}" destId="{E32D6D9E-EE68-4FBF-8F8C-E44C04A6DA75}" srcOrd="0" destOrd="0" presId="urn:microsoft.com/office/officeart/2005/8/layout/radial2"/>
    <dgm:cxn modelId="{80517D07-2CE8-4A69-9544-EAAF10C1319A}" type="presParOf" srcId="{01FBCC29-EFA7-46B1-B7EE-9CCC6325A59E}" destId="{62021A2E-D84C-4622-9CBB-CDFF2BA3F8B6}" srcOrd="1" destOrd="0" presId="urn:microsoft.com/office/officeart/2005/8/layout/radial2"/>
    <dgm:cxn modelId="{76A0C520-0842-4AA3-84F0-8B831722E381}" type="presParOf" srcId="{6D41BCF9-D1B0-4AF6-9DE3-7767BBEF4895}" destId="{25A2680D-607B-448D-8896-64745D95521B}" srcOrd="3" destOrd="0" presId="urn:microsoft.com/office/officeart/2005/8/layout/radial2"/>
    <dgm:cxn modelId="{B112250B-0FF6-4F7F-93C8-8CF7A70CE3A1}" type="presParOf" srcId="{6D41BCF9-D1B0-4AF6-9DE3-7767BBEF4895}" destId="{B560027A-933F-462B-AA51-0E9779C47B87}" srcOrd="4" destOrd="0" presId="urn:microsoft.com/office/officeart/2005/8/layout/radial2"/>
    <dgm:cxn modelId="{9E2B3B91-B8E9-4CCC-8A94-7842C64E76D3}" type="presParOf" srcId="{B560027A-933F-462B-AA51-0E9779C47B87}" destId="{81C07FFA-891C-4EAF-89D6-4E1AE57A2539}" srcOrd="0" destOrd="0" presId="urn:microsoft.com/office/officeart/2005/8/layout/radial2"/>
    <dgm:cxn modelId="{DA0C4BA4-84F9-48C0-A9FA-69164A803A29}" type="presParOf" srcId="{B560027A-933F-462B-AA51-0E9779C47B87}" destId="{E570FD51-E0D6-4258-AB2F-73C1CB300D14}" srcOrd="1" destOrd="0" presId="urn:microsoft.com/office/officeart/2005/8/layout/radial2"/>
    <dgm:cxn modelId="{B54E6941-EE29-4A10-87F0-AD40D66A4CC4}" type="presParOf" srcId="{6D41BCF9-D1B0-4AF6-9DE3-7767BBEF4895}" destId="{FA08E637-6D07-4AC6-9587-E5DFD5D9EE80}" srcOrd="5" destOrd="0" presId="urn:microsoft.com/office/officeart/2005/8/layout/radial2"/>
    <dgm:cxn modelId="{6D7F9980-16C4-4729-AE69-13EB0CDA92DB}" type="presParOf" srcId="{6D41BCF9-D1B0-4AF6-9DE3-7767BBEF4895}" destId="{6B766959-01E1-4CD9-BAE8-B6EE6CBA6F6B}" srcOrd="6" destOrd="0" presId="urn:microsoft.com/office/officeart/2005/8/layout/radial2"/>
    <dgm:cxn modelId="{68AC6D84-2575-460A-B7FD-D01B86101813}" type="presParOf" srcId="{6B766959-01E1-4CD9-BAE8-B6EE6CBA6F6B}" destId="{1BB17ECA-D047-46A2-B541-32E14087822C}" srcOrd="0" destOrd="0" presId="urn:microsoft.com/office/officeart/2005/8/layout/radial2"/>
    <dgm:cxn modelId="{CFAE75DF-E781-424B-83A8-C58F5679C3DF}" type="presParOf" srcId="{6B766959-01E1-4CD9-BAE8-B6EE6CBA6F6B}" destId="{D878176C-6296-4DD3-AB37-8A88070184A9}" srcOrd="1" destOrd="0" presId="urn:microsoft.com/office/officeart/2005/8/layout/radial2"/>
    <dgm:cxn modelId="{49BDBF84-5B50-4912-BE75-2EB4E05ABC00}" type="presParOf" srcId="{6D41BCF9-D1B0-4AF6-9DE3-7767BBEF4895}" destId="{3D1F1B0C-74C7-444F-878A-54E95E6F7D48}" srcOrd="7" destOrd="0" presId="urn:microsoft.com/office/officeart/2005/8/layout/radial2"/>
    <dgm:cxn modelId="{8F9F2763-0185-47BB-8E83-B7C874372AF3}" type="presParOf" srcId="{6D41BCF9-D1B0-4AF6-9DE3-7767BBEF4895}" destId="{938E9B76-844A-44B3-990D-BFDB610B25E6}" srcOrd="8" destOrd="0" presId="urn:microsoft.com/office/officeart/2005/8/layout/radial2"/>
    <dgm:cxn modelId="{F7ADBDDE-4049-4850-9BC8-FFA07D7C4CF8}" type="presParOf" srcId="{938E9B76-844A-44B3-990D-BFDB610B25E6}" destId="{8956153E-EA58-4E50-86E9-EF611E7C3984}" srcOrd="0" destOrd="0" presId="urn:microsoft.com/office/officeart/2005/8/layout/radial2"/>
    <dgm:cxn modelId="{BD4F3756-1EFC-4247-9A1C-F1F849535FB8}" type="presParOf" srcId="{938E9B76-844A-44B3-990D-BFDB610B25E6}" destId="{C680463A-1EB7-43B5-A107-06AEBDC0F60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F1B0C-74C7-444F-878A-54E95E6F7D48}">
      <dsp:nvSpPr>
        <dsp:cNvPr id="0" name=""/>
        <dsp:cNvSpPr/>
      </dsp:nvSpPr>
      <dsp:spPr>
        <a:xfrm rot="3655251">
          <a:off x="2034394" y="3838990"/>
          <a:ext cx="882295" cy="48339"/>
        </a:xfrm>
        <a:custGeom>
          <a:avLst/>
          <a:gdLst/>
          <a:ahLst/>
          <a:cxnLst/>
          <a:rect l="0" t="0" r="0" b="0"/>
          <a:pathLst>
            <a:path>
              <a:moveTo>
                <a:pt x="0" y="24169"/>
              </a:moveTo>
              <a:lnTo>
                <a:pt x="882295" y="24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8E637-6D07-4AC6-9587-E5DFD5D9EE80}">
      <dsp:nvSpPr>
        <dsp:cNvPr id="0" name=""/>
        <dsp:cNvSpPr/>
      </dsp:nvSpPr>
      <dsp:spPr>
        <a:xfrm rot="1237783">
          <a:off x="2561961" y="3113817"/>
          <a:ext cx="632534" cy="48339"/>
        </a:xfrm>
        <a:custGeom>
          <a:avLst/>
          <a:gdLst/>
          <a:ahLst/>
          <a:cxnLst/>
          <a:rect l="0" t="0" r="0" b="0"/>
          <a:pathLst>
            <a:path>
              <a:moveTo>
                <a:pt x="0" y="24169"/>
              </a:moveTo>
              <a:lnTo>
                <a:pt x="632534" y="24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A2680D-607B-448D-8896-64745D95521B}">
      <dsp:nvSpPr>
        <dsp:cNvPr id="0" name=""/>
        <dsp:cNvSpPr/>
      </dsp:nvSpPr>
      <dsp:spPr>
        <a:xfrm rot="20187309">
          <a:off x="2555629" y="2287143"/>
          <a:ext cx="639314" cy="48339"/>
        </a:xfrm>
        <a:custGeom>
          <a:avLst/>
          <a:gdLst/>
          <a:ahLst/>
          <a:cxnLst/>
          <a:rect l="0" t="0" r="0" b="0"/>
          <a:pathLst>
            <a:path>
              <a:moveTo>
                <a:pt x="0" y="24169"/>
              </a:moveTo>
              <a:lnTo>
                <a:pt x="639314" y="24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8867C-D687-4CE2-91DE-B364A6D180BB}">
      <dsp:nvSpPr>
        <dsp:cNvPr id="0" name=""/>
        <dsp:cNvSpPr/>
      </dsp:nvSpPr>
      <dsp:spPr>
        <a:xfrm rot="17868302">
          <a:off x="1970127" y="1558690"/>
          <a:ext cx="1012872" cy="48339"/>
        </a:xfrm>
        <a:custGeom>
          <a:avLst/>
          <a:gdLst/>
          <a:ahLst/>
          <a:cxnLst/>
          <a:rect l="0" t="0" r="0" b="0"/>
          <a:pathLst>
            <a:path>
              <a:moveTo>
                <a:pt x="0" y="24169"/>
              </a:moveTo>
              <a:lnTo>
                <a:pt x="1012872" y="2416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3DAD9E5-A30D-451E-A2B2-A3979EE5546F}">
      <dsp:nvSpPr>
        <dsp:cNvPr id="0" name=""/>
        <dsp:cNvSpPr/>
      </dsp:nvSpPr>
      <dsp:spPr>
        <a:xfrm>
          <a:off x="867675" y="1990406"/>
          <a:ext cx="1493485" cy="15277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E32D6D9E-EE68-4FBF-8F8C-E44C04A6DA75}">
      <dsp:nvSpPr>
        <dsp:cNvPr id="0" name=""/>
        <dsp:cNvSpPr/>
      </dsp:nvSpPr>
      <dsp:spPr>
        <a:xfrm>
          <a:off x="2230659" y="-42840"/>
          <a:ext cx="1560852" cy="1224212"/>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Weinland Park</a:t>
          </a:r>
          <a:endParaRPr lang="en-US" sz="1800" b="1" kern="1200" dirty="0">
            <a:solidFill>
              <a:schemeClr val="tx1"/>
            </a:solidFill>
            <a:latin typeface="Arial" pitchFamily="34" charset="0"/>
            <a:cs typeface="Arial" pitchFamily="34" charset="0"/>
          </a:endParaRPr>
        </a:p>
      </dsp:txBody>
      <dsp:txXfrm>
        <a:off x="2459240" y="136442"/>
        <a:ext cx="1103690" cy="865648"/>
      </dsp:txXfrm>
    </dsp:sp>
    <dsp:sp modelId="{81C07FFA-891C-4EAF-89D6-4E1AE57A2539}">
      <dsp:nvSpPr>
        <dsp:cNvPr id="0" name=""/>
        <dsp:cNvSpPr/>
      </dsp:nvSpPr>
      <dsp:spPr>
        <a:xfrm>
          <a:off x="3103000" y="1207597"/>
          <a:ext cx="1445559" cy="137908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OSU East</a:t>
          </a:r>
          <a:endParaRPr lang="en-US" sz="1800" b="1" kern="1200" dirty="0">
            <a:solidFill>
              <a:schemeClr val="tx1"/>
            </a:solidFill>
            <a:latin typeface="Arial" pitchFamily="34" charset="0"/>
            <a:cs typeface="Arial" pitchFamily="34" charset="0"/>
          </a:endParaRPr>
        </a:p>
      </dsp:txBody>
      <dsp:txXfrm>
        <a:off x="3314697" y="1409560"/>
        <a:ext cx="1022165" cy="975163"/>
      </dsp:txXfrm>
    </dsp:sp>
    <dsp:sp modelId="{1BB17ECA-D047-46A2-B541-32E14087822C}">
      <dsp:nvSpPr>
        <dsp:cNvPr id="0" name=""/>
        <dsp:cNvSpPr/>
      </dsp:nvSpPr>
      <dsp:spPr>
        <a:xfrm>
          <a:off x="3128655" y="2798911"/>
          <a:ext cx="1404511" cy="1395458"/>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Mt. Carmel West</a:t>
          </a:r>
          <a:endParaRPr lang="en-US" sz="1800" b="1" kern="1200" dirty="0">
            <a:solidFill>
              <a:schemeClr val="tx1"/>
            </a:solidFill>
            <a:latin typeface="Arial" pitchFamily="34" charset="0"/>
            <a:cs typeface="Arial" pitchFamily="34" charset="0"/>
          </a:endParaRPr>
        </a:p>
      </dsp:txBody>
      <dsp:txXfrm>
        <a:off x="3334341" y="3003271"/>
        <a:ext cx="993139" cy="986738"/>
      </dsp:txXfrm>
    </dsp:sp>
    <dsp:sp modelId="{8956153E-EA58-4E50-86E9-EF611E7C3984}">
      <dsp:nvSpPr>
        <dsp:cNvPr id="0" name=""/>
        <dsp:cNvSpPr/>
      </dsp:nvSpPr>
      <dsp:spPr>
        <a:xfrm>
          <a:off x="2326975" y="4156996"/>
          <a:ext cx="1421488" cy="143412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pitchFamily="34" charset="0"/>
              <a:cs typeface="Arial" pitchFamily="34" charset="0"/>
            </a:rPr>
            <a:t>Primary One South </a:t>
          </a:r>
          <a:endParaRPr lang="en-US" sz="1600" b="1" kern="1200" dirty="0">
            <a:solidFill>
              <a:schemeClr val="tx1"/>
            </a:solidFill>
            <a:latin typeface="Arial" pitchFamily="34" charset="0"/>
            <a:cs typeface="Arial" pitchFamily="34" charset="0"/>
          </a:endParaRPr>
        </a:p>
      </dsp:txBody>
      <dsp:txXfrm>
        <a:off x="2535147" y="4367019"/>
        <a:ext cx="1005144" cy="101407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0.05065</cdr:x>
      <cdr:y>0.81007</cdr:y>
    </cdr:from>
    <cdr:to>
      <cdr:x>0.3143</cdr:x>
      <cdr:y>1</cdr:y>
    </cdr:to>
    <cdr:sp macro="" textlink="">
      <cdr:nvSpPr>
        <cdr:cNvPr id="2" name="TextBox 1"/>
        <cdr:cNvSpPr txBox="1"/>
      </cdr:nvSpPr>
      <cdr:spPr>
        <a:xfrm xmlns:a="http://schemas.openxmlformats.org/drawingml/2006/main">
          <a:off x="380622" y="3900042"/>
          <a:ext cx="1981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0.76048</cdr:x>
      <cdr:y>0.34319</cdr:y>
    </cdr:from>
    <cdr:to>
      <cdr:x>0.87418</cdr:x>
      <cdr:y>0.55372</cdr:y>
    </cdr:to>
    <cdr:sp macro="" textlink="">
      <cdr:nvSpPr>
        <cdr:cNvPr id="2" name="TextBox 1"/>
        <cdr:cNvSpPr txBox="1"/>
      </cdr:nvSpPr>
      <cdr:spPr>
        <a:xfrm xmlns:a="http://schemas.openxmlformats.org/drawingml/2006/main">
          <a:off x="6116021" y="14906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0.28636</cdr:x>
      <cdr:y>0.59649</cdr:y>
    </cdr:from>
    <cdr:to>
      <cdr:x>0.40006</cdr:x>
      <cdr:y>0.80702</cdr:y>
    </cdr:to>
    <cdr:sp macro="" textlink="">
      <cdr:nvSpPr>
        <cdr:cNvPr id="2" name="TextBox 1"/>
        <cdr:cNvSpPr txBox="1"/>
      </cdr:nvSpPr>
      <cdr:spPr>
        <a:xfrm xmlns:a="http://schemas.openxmlformats.org/drawingml/2006/main">
          <a:off x="2302961" y="2590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0.28636</cdr:x>
      <cdr:y>0.68421</cdr:y>
    </cdr:from>
    <cdr:to>
      <cdr:x>0.40006</cdr:x>
      <cdr:y>0.89474</cdr:y>
    </cdr:to>
    <cdr:sp macro="" textlink="">
      <cdr:nvSpPr>
        <cdr:cNvPr id="3" name="TextBox 2"/>
        <cdr:cNvSpPr txBox="1"/>
      </cdr:nvSpPr>
      <cdr:spPr>
        <a:xfrm xmlns:a="http://schemas.openxmlformats.org/drawingml/2006/main">
          <a:off x="2302961" y="2971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1 infant died</a:t>
          </a:r>
          <a:endParaRPr lang="en-US" sz="1400" b="1" dirty="0"/>
        </a:p>
      </cdr:txBody>
    </cdr:sp>
  </cdr:relSizeAnchor>
  <cdr:relSizeAnchor xmlns:cdr="http://schemas.openxmlformats.org/drawingml/2006/chartDrawing">
    <cdr:from>
      <cdr:x>0.5002</cdr:x>
      <cdr:y>0.05263</cdr:y>
    </cdr:from>
    <cdr:to>
      <cdr:x>0.6139</cdr:x>
      <cdr:y>0.26316</cdr:y>
    </cdr:to>
    <cdr:sp macro="" textlink="">
      <cdr:nvSpPr>
        <cdr:cNvPr id="4" name="TextBox 3"/>
        <cdr:cNvSpPr txBox="1"/>
      </cdr:nvSpPr>
      <cdr:spPr>
        <a:xfrm xmlns:a="http://schemas.openxmlformats.org/drawingml/2006/main">
          <a:off x="4022725"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15/1000 IMR</a:t>
          </a:r>
          <a:endParaRPr lang="en-US" sz="1100" b="1" dirty="0"/>
        </a:p>
      </cdr:txBody>
    </cdr:sp>
  </cdr:relSizeAnchor>
  <cdr:relSizeAnchor xmlns:cdr="http://schemas.openxmlformats.org/drawingml/2006/chartDrawing">
    <cdr:from>
      <cdr:x>0.59495</cdr:x>
      <cdr:y>0.61404</cdr:y>
    </cdr:from>
    <cdr:to>
      <cdr:x>0.70865</cdr:x>
      <cdr:y>0.82456</cdr:y>
    </cdr:to>
    <cdr:sp macro="" textlink="">
      <cdr:nvSpPr>
        <cdr:cNvPr id="5" name="TextBox 4"/>
        <cdr:cNvSpPr txBox="1"/>
      </cdr:nvSpPr>
      <cdr:spPr>
        <a:xfrm xmlns:a="http://schemas.openxmlformats.org/drawingml/2006/main">
          <a:off x="4784725" y="266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3/1000 IMR</a:t>
          </a:r>
          <a:endParaRPr lang="en-US" sz="1100" b="1" dirty="0"/>
        </a:p>
      </cdr:txBody>
    </cdr:sp>
  </cdr:relSizeAnchor>
  <cdr:relSizeAnchor xmlns:cdr="http://schemas.openxmlformats.org/drawingml/2006/chartDrawing">
    <cdr:from>
      <cdr:x>0.603</cdr:x>
      <cdr:y>0</cdr:y>
    </cdr:from>
    <cdr:to>
      <cdr:x>1</cdr:x>
      <cdr:y>0.0914</cdr:y>
    </cdr:to>
    <cdr:sp macro="" textlink="">
      <cdr:nvSpPr>
        <cdr:cNvPr id="6" name="TextBox 5"/>
        <cdr:cNvSpPr txBox="1"/>
      </cdr:nvSpPr>
      <cdr:spPr>
        <a:xfrm xmlns:a="http://schemas.openxmlformats.org/drawingml/2006/main">
          <a:off x="5410200" y="0"/>
          <a:ext cx="3561878" cy="380999"/>
        </a:xfrm>
        <a:prstGeom xmlns:a="http://schemas.openxmlformats.org/drawingml/2006/main" prst="rect">
          <a:avLst/>
        </a:prstGeom>
        <a:solidFill xmlns:a="http://schemas.openxmlformats.org/drawingml/2006/main">
          <a:srgbClr val="00B050"/>
        </a:solidFill>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bg1"/>
              </a:solidFill>
            </a:rPr>
            <a:t>80% reduction in infant mortality </a:t>
          </a:r>
          <a:endParaRPr lang="en-US" sz="2000"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0.07407</cdr:x>
      <cdr:y>0.53876</cdr:y>
    </cdr:from>
    <cdr:to>
      <cdr:x>0.18519</cdr:x>
      <cdr:y>0.74079</cdr:y>
    </cdr:to>
    <cdr:sp macro="" textlink="">
      <cdr:nvSpPr>
        <cdr:cNvPr id="2" name="TextBox 1"/>
        <cdr:cNvSpPr txBox="1"/>
      </cdr:nvSpPr>
      <cdr:spPr>
        <a:xfrm xmlns:a="http://schemas.openxmlformats.org/drawingml/2006/main">
          <a:off x="609600" y="2438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33%</a:t>
          </a:r>
          <a:endParaRPr lang="en-US" sz="2400" dirty="0"/>
        </a:p>
      </cdr:txBody>
    </cdr:sp>
  </cdr:relSizeAnchor>
  <cdr:relSizeAnchor xmlns:cdr="http://schemas.openxmlformats.org/drawingml/2006/chartDrawing">
    <cdr:from>
      <cdr:x>0.68519</cdr:x>
      <cdr:y>0.13469</cdr:y>
    </cdr:from>
    <cdr:to>
      <cdr:x>0.7963</cdr:x>
      <cdr:y>0.33672</cdr:y>
    </cdr:to>
    <cdr:sp macro="" textlink="">
      <cdr:nvSpPr>
        <cdr:cNvPr id="3" name="TextBox 2"/>
        <cdr:cNvSpPr txBox="1"/>
      </cdr:nvSpPr>
      <cdr:spPr>
        <a:xfrm xmlns:a="http://schemas.openxmlformats.org/drawingml/2006/main">
          <a:off x="5638800" y="60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80%</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7D7A15D3-06B5-48A8-9F98-3791829A3778}" type="datetimeFigureOut">
              <a:rPr lang="en-US" smtClean="0"/>
              <a:t>12/17/2015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84870D4A-427F-4B62-966A-5BDB9819AEE9}" type="slidenum">
              <a:rPr lang="en-US" smtClean="0"/>
              <a:t>‹#›</a:t>
            </a:fld>
            <a:endParaRPr lang="en-US"/>
          </a:p>
        </p:txBody>
      </p:sp>
    </p:spTree>
    <p:extLst>
      <p:ext uri="{BB962C8B-B14F-4D97-AF65-F5344CB8AC3E}">
        <p14:creationId xmlns:p14="http://schemas.microsoft.com/office/powerpoint/2010/main" val="159335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3C05F744-AA85-4E25-B059-B750282701C9}" type="datetimeFigureOut">
              <a:rPr lang="en-US" smtClean="0"/>
              <a:t>12/17/2015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1A6BF9EF-4C4A-4AD0-8111-192DF1E038A7}" type="slidenum">
              <a:rPr lang="en-US" smtClean="0"/>
              <a:t>‹#›</a:t>
            </a:fld>
            <a:endParaRPr lang="en-US"/>
          </a:p>
        </p:txBody>
      </p:sp>
    </p:spTree>
    <p:extLst>
      <p:ext uri="{BB962C8B-B14F-4D97-AF65-F5344CB8AC3E}">
        <p14:creationId xmlns:p14="http://schemas.microsoft.com/office/powerpoint/2010/main" val="248804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BF9EF-4C4A-4AD0-8111-192DF1E038A7}" type="slidenum">
              <a:rPr lang="en-US" smtClean="0"/>
              <a:t>1</a:t>
            </a:fld>
            <a:endParaRPr lang="en-US"/>
          </a:p>
        </p:txBody>
      </p:sp>
    </p:spTree>
    <p:extLst>
      <p:ext uri="{BB962C8B-B14F-4D97-AF65-F5344CB8AC3E}">
        <p14:creationId xmlns:p14="http://schemas.microsoft.com/office/powerpoint/2010/main" val="152403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Tanikka developed the pathways, a structured way to document the needs and</a:t>
            </a:r>
            <a:r>
              <a:rPr lang="en-US" baseline="0" dirty="0" smtClean="0"/>
              <a:t> the success in overcoming the barrier; emotional health and depression are highest in needs, but look at education most of our moms want to finish their education.  Of most concern is unstable housing.  This impacts school attendance, and creates high levels of stress. We now recruit from the new Homeless Shelter on the West Side.  As you will see later, our breastfeeding pathway and providing a safe sleep environment with Pack N Plays is paying off with reduced infant deaths.  Likely the reproductive health and birth control we now have access to LARC  Long Acting Reversible Contraception pays huge dividends, as of yet not well measured at the population level.</a:t>
            </a:r>
            <a:endParaRPr lang="en-US" dirty="0"/>
          </a:p>
        </p:txBody>
      </p:sp>
      <p:sp>
        <p:nvSpPr>
          <p:cNvPr id="4" name="Slide Number Placeholder 3"/>
          <p:cNvSpPr>
            <a:spLocks noGrp="1"/>
          </p:cNvSpPr>
          <p:nvPr>
            <p:ph type="sldNum" sz="quarter" idx="10"/>
          </p:nvPr>
        </p:nvSpPr>
        <p:spPr/>
        <p:txBody>
          <a:bodyPr/>
          <a:lstStyle/>
          <a:p>
            <a:fld id="{F63693F6-72D2-407C-A30F-9772EBA0BD1D}" type="slidenum">
              <a:rPr lang="en-US" smtClean="0"/>
              <a:t>16</a:t>
            </a:fld>
            <a:endParaRPr lang="en-US"/>
          </a:p>
        </p:txBody>
      </p:sp>
    </p:spTree>
    <p:extLst>
      <p:ext uri="{BB962C8B-B14F-4D97-AF65-F5344CB8AC3E}">
        <p14:creationId xmlns:p14="http://schemas.microsoft.com/office/powerpoint/2010/main" val="405771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BF9EF-4C4A-4AD0-8111-192DF1E038A7}" type="slidenum">
              <a:rPr lang="en-US" smtClean="0"/>
              <a:t>17</a:t>
            </a:fld>
            <a:endParaRPr lang="en-US"/>
          </a:p>
        </p:txBody>
      </p:sp>
    </p:spTree>
    <p:extLst>
      <p:ext uri="{BB962C8B-B14F-4D97-AF65-F5344CB8AC3E}">
        <p14:creationId xmlns:p14="http://schemas.microsoft.com/office/powerpoint/2010/main" val="424941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 Ohio Food bank is an</a:t>
            </a:r>
            <a:r>
              <a:rPr lang="en-US" baseline="0" dirty="0" smtClean="0"/>
              <a:t> important community partner, they have come to Moms2B Weinland park for the past five years.  This month, added OSU East to their delivery service.  Fantastic fresh fruits, vegetables and staples once a month.</a:t>
            </a:r>
            <a:endParaRPr lang="en-US" dirty="0"/>
          </a:p>
        </p:txBody>
      </p:sp>
      <p:sp>
        <p:nvSpPr>
          <p:cNvPr id="4" name="Slide Number Placeholder 3"/>
          <p:cNvSpPr>
            <a:spLocks noGrp="1"/>
          </p:cNvSpPr>
          <p:nvPr>
            <p:ph type="sldNum" sz="quarter" idx="10"/>
          </p:nvPr>
        </p:nvSpPr>
        <p:spPr/>
        <p:txBody>
          <a:bodyPr/>
          <a:lstStyle/>
          <a:p>
            <a:fld id="{F63693F6-72D2-407C-A30F-9772EBA0BD1D}" type="slidenum">
              <a:rPr lang="en-US" smtClean="0"/>
              <a:t>19</a:t>
            </a:fld>
            <a:endParaRPr lang="en-US"/>
          </a:p>
        </p:txBody>
      </p:sp>
    </p:spTree>
    <p:extLst>
      <p:ext uri="{BB962C8B-B14F-4D97-AF65-F5344CB8AC3E}">
        <p14:creationId xmlns:p14="http://schemas.microsoft.com/office/powerpoint/2010/main" val="201561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BF9EF-4C4A-4AD0-8111-192DF1E038A7}" type="slidenum">
              <a:rPr lang="en-US" smtClean="0"/>
              <a:t>21</a:t>
            </a:fld>
            <a:endParaRPr lang="en-US"/>
          </a:p>
        </p:txBody>
      </p:sp>
    </p:spTree>
    <p:extLst>
      <p:ext uri="{BB962C8B-B14F-4D97-AF65-F5344CB8AC3E}">
        <p14:creationId xmlns:p14="http://schemas.microsoft.com/office/powerpoint/2010/main" val="311169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BF9EF-4C4A-4AD0-8111-192DF1E038A7}" type="slidenum">
              <a:rPr lang="en-US" smtClean="0"/>
              <a:t>22</a:t>
            </a:fld>
            <a:endParaRPr lang="en-US"/>
          </a:p>
        </p:txBody>
      </p:sp>
    </p:spTree>
    <p:extLst>
      <p:ext uri="{BB962C8B-B14F-4D97-AF65-F5344CB8AC3E}">
        <p14:creationId xmlns:p14="http://schemas.microsoft.com/office/powerpoint/2010/main" val="246870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7C458-3AF7-2443-907C-BCC5B55F5C8A}" type="slidenum">
              <a:rPr lang="en-US" smtClean="0"/>
              <a:pPr/>
              <a:t>24</a:t>
            </a:fld>
            <a:endParaRPr lang="en-US" dirty="0"/>
          </a:p>
        </p:txBody>
      </p:sp>
    </p:spTree>
    <p:extLst>
      <p:ext uri="{BB962C8B-B14F-4D97-AF65-F5344CB8AC3E}">
        <p14:creationId xmlns:p14="http://schemas.microsoft.com/office/powerpoint/2010/main" val="191071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BF9EF-4C4A-4AD0-8111-192DF1E038A7}" type="slidenum">
              <a:rPr lang="en-US" smtClean="0"/>
              <a:t>25</a:t>
            </a:fld>
            <a:endParaRPr lang="en-US"/>
          </a:p>
        </p:txBody>
      </p:sp>
    </p:spTree>
    <p:extLst>
      <p:ext uri="{BB962C8B-B14F-4D97-AF65-F5344CB8AC3E}">
        <p14:creationId xmlns:p14="http://schemas.microsoft.com/office/powerpoint/2010/main" val="343868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6963" indent="-291138">
              <a:defRPr sz="2400">
                <a:solidFill>
                  <a:schemeClr val="tx1"/>
                </a:solidFill>
                <a:latin typeface="Arial" charset="0"/>
                <a:ea typeface="ＭＳ Ｐゴシック" charset="0"/>
              </a:defRPr>
            </a:lvl2pPr>
            <a:lvl3pPr marL="1164558" indent="-232912">
              <a:defRPr sz="2400">
                <a:solidFill>
                  <a:schemeClr val="tx1"/>
                </a:solidFill>
                <a:latin typeface="Arial" charset="0"/>
                <a:ea typeface="ＭＳ Ｐゴシック" charset="0"/>
              </a:defRPr>
            </a:lvl3pPr>
            <a:lvl4pPr marL="1630382" indent="-232912">
              <a:defRPr sz="2400">
                <a:solidFill>
                  <a:schemeClr val="tx1"/>
                </a:solidFill>
                <a:latin typeface="Arial" charset="0"/>
                <a:ea typeface="ＭＳ Ｐゴシック" charset="0"/>
              </a:defRPr>
            </a:lvl4pPr>
            <a:lvl5pPr marL="2096205" indent="-232912">
              <a:defRPr sz="2400">
                <a:solidFill>
                  <a:schemeClr val="tx1"/>
                </a:solidFill>
                <a:latin typeface="Arial" charset="0"/>
                <a:ea typeface="ＭＳ Ｐゴシック" charset="0"/>
              </a:defRPr>
            </a:lvl5pPr>
            <a:lvl6pPr marL="2562029" indent="-232912" eaLnBrk="0" fontAlgn="base" hangingPunct="0">
              <a:spcBef>
                <a:spcPct val="0"/>
              </a:spcBef>
              <a:spcAft>
                <a:spcPct val="0"/>
              </a:spcAft>
              <a:defRPr sz="2400">
                <a:solidFill>
                  <a:schemeClr val="tx1"/>
                </a:solidFill>
                <a:latin typeface="Arial" charset="0"/>
                <a:ea typeface="ＭＳ Ｐゴシック" charset="0"/>
              </a:defRPr>
            </a:lvl6pPr>
            <a:lvl7pPr marL="3027853" indent="-232912" eaLnBrk="0" fontAlgn="base" hangingPunct="0">
              <a:spcBef>
                <a:spcPct val="0"/>
              </a:spcBef>
              <a:spcAft>
                <a:spcPct val="0"/>
              </a:spcAft>
              <a:defRPr sz="2400">
                <a:solidFill>
                  <a:schemeClr val="tx1"/>
                </a:solidFill>
                <a:latin typeface="Arial" charset="0"/>
                <a:ea typeface="ＭＳ Ｐゴシック" charset="0"/>
              </a:defRPr>
            </a:lvl7pPr>
            <a:lvl8pPr marL="3493676" indent="-232912" eaLnBrk="0" fontAlgn="base" hangingPunct="0">
              <a:spcBef>
                <a:spcPct val="0"/>
              </a:spcBef>
              <a:spcAft>
                <a:spcPct val="0"/>
              </a:spcAft>
              <a:defRPr sz="2400">
                <a:solidFill>
                  <a:schemeClr val="tx1"/>
                </a:solidFill>
                <a:latin typeface="Arial" charset="0"/>
                <a:ea typeface="ＭＳ Ｐゴシック" charset="0"/>
              </a:defRPr>
            </a:lvl8pPr>
            <a:lvl9pPr marL="3959499" indent="-232912" eaLnBrk="0" fontAlgn="base" hangingPunct="0">
              <a:spcBef>
                <a:spcPct val="0"/>
              </a:spcBef>
              <a:spcAft>
                <a:spcPct val="0"/>
              </a:spcAft>
              <a:defRPr sz="2400">
                <a:solidFill>
                  <a:schemeClr val="tx1"/>
                </a:solidFill>
                <a:latin typeface="Arial" charset="0"/>
                <a:ea typeface="ＭＳ Ｐゴシック" charset="0"/>
              </a:defRPr>
            </a:lvl9pPr>
          </a:lstStyle>
          <a:p>
            <a:fld id="{62569605-0CC1-C044-8103-32875D436FD4}" type="slidenum">
              <a:rPr lang="en-US" sz="1200"/>
              <a:pPr/>
              <a:t>5</a:t>
            </a:fld>
            <a:endParaRPr lang="en-US" sz="1200" dirty="0"/>
          </a:p>
        </p:txBody>
      </p:sp>
      <p:sp>
        <p:nvSpPr>
          <p:cNvPr id="948226" name="Rectangle 2"/>
          <p:cNvSpPr>
            <a:spLocks noGrp="1" noRot="1" noChangeAspect="1" noChangeArrowheads="1"/>
          </p:cNvSpPr>
          <p:nvPr>
            <p:ph type="sldImg"/>
          </p:nvPr>
        </p:nvSpPr>
        <p:spPr>
          <a:xfrm>
            <a:off x="1198563" y="693738"/>
            <a:ext cx="4619625" cy="3463925"/>
          </a:xfrm>
          <a:solidFill>
            <a:srgbClr val="FFFFFF"/>
          </a:solidFill>
          <a:ln/>
          <a:extLst>
            <a:ext uri="{FAA26D3D-D897-4be2-8F04-BA451C77F1D7}">
              <ma14:placeholderFlag xmlns:ma14="http://schemas.microsoft.com/office/mac/drawingml/2011/main" xmlns="" val="1"/>
            </a:ext>
          </a:extLst>
        </p:spPr>
      </p:sp>
      <p:sp>
        <p:nvSpPr>
          <p:cNvPr id="461827" name="Rectangle 3"/>
          <p:cNvSpPr>
            <a:spLocks noGrp="1" noChangeArrowheads="1"/>
          </p:cNvSpPr>
          <p:nvPr>
            <p:ph type="body" idx="1"/>
          </p:nvPr>
        </p:nvSpPr>
        <p:spPr>
          <a:solidFill>
            <a:srgbClr val="FFFFFF"/>
          </a:solidFill>
          <a:ln>
            <a:solidFill>
              <a:srgbClr val="000000"/>
            </a:solidFill>
            <a:miter lim="800000"/>
            <a:headEnd/>
            <a:tailEnd/>
          </a:ln>
        </p:spPr>
        <p:txBody>
          <a:bodyPr lIns="93158" tIns="46580" rIns="93158" bIns="46580"/>
          <a:lstStyle/>
          <a:p>
            <a:pPr eaLnBrk="1" hangingPunct="1"/>
            <a:r>
              <a:rPr lang="en-US" dirty="0" smtClean="0"/>
              <a:t>So let’s look at the opportunities</a:t>
            </a:r>
            <a:r>
              <a:rPr lang="en-US" baseline="0" dirty="0" smtClean="0"/>
              <a:t> for intervention.  Most of the infant deaths occur in the first month and they are associated with preterm births and congenital anomalies.  But early preterm births are the most significant driver of African American baby deaths.  In the post neonatal period, sudden unexpected infant deaths, or SIDS  sleep related infant deaths, again disproportionately affecting  African American's and are potentially preventable.  Columbus had 18,721 births last year, and 145 infant deaths; 105 of those losses were neonatal; and after the first month, there were 23 sleep related deaths, the rest were from other causes.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3E862-C027-42DF-9BC5-883BE47D99E9}"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407109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That video was shown at our first meeting and will be shared when we present</a:t>
            </a:r>
            <a:r>
              <a:rPr lang="en-US" baseline="0" dirty="0" smtClean="0"/>
              <a:t> on the TF out in the community</a:t>
            </a:r>
          </a:p>
          <a:p>
            <a:r>
              <a:rPr lang="en-US" baseline="0" dirty="0" smtClean="0"/>
              <a:t>-- Does a nice job of setting up the charge from Council president </a:t>
            </a:r>
            <a:r>
              <a:rPr lang="en-US" baseline="0" dirty="0" err="1" smtClean="0"/>
              <a:t>ginther</a:t>
            </a:r>
            <a:r>
              <a:rPr lang="en-US" baseline="0" dirty="0" smtClean="0"/>
              <a:t> and the case for change</a:t>
            </a:r>
          </a:p>
          <a:p>
            <a:r>
              <a:rPr lang="en-US" baseline="0" dirty="0" smtClean="0"/>
              <a:t>-- Since September, I have been working closely with a colleague at nationwide children’s </a:t>
            </a:r>
            <a:r>
              <a:rPr lang="en-US" baseline="0" dirty="0" err="1" smtClean="0"/>
              <a:t>hopsital</a:t>
            </a:r>
            <a:r>
              <a:rPr lang="en-US" baseline="0" dirty="0" smtClean="0"/>
              <a:t> and a communications team at Paul </a:t>
            </a:r>
            <a:r>
              <a:rPr lang="en-US" baseline="0" dirty="0" err="1" smtClean="0"/>
              <a:t>Werth</a:t>
            </a:r>
            <a:r>
              <a:rPr lang="en-US" baseline="0" dirty="0" smtClean="0"/>
              <a:t> to launch and now support the work of the task force</a:t>
            </a:r>
          </a:p>
          <a:p>
            <a:r>
              <a:rPr lang="en-US" baseline="0" dirty="0" smtClean="0"/>
              <a:t>- I am so pleased </a:t>
            </a:r>
            <a:r>
              <a:rPr lang="en-US" baseline="0" dirty="0" err="1" smtClean="0"/>
              <a:t>ot</a:t>
            </a:r>
            <a:r>
              <a:rPr lang="en-US" baseline="0" dirty="0" smtClean="0"/>
              <a:t> have the opportunity to present a brief update on this work to all of you!</a:t>
            </a:r>
          </a:p>
        </p:txBody>
      </p:sp>
      <p:sp>
        <p:nvSpPr>
          <p:cNvPr id="4" name="Slide Number Placeholder 3"/>
          <p:cNvSpPr>
            <a:spLocks noGrp="1"/>
          </p:cNvSpPr>
          <p:nvPr>
            <p:ph type="sldNum" sz="quarter" idx="10"/>
          </p:nvPr>
        </p:nvSpPr>
        <p:spPr/>
        <p:txBody>
          <a:bodyPr/>
          <a:lstStyle/>
          <a:p>
            <a:fld id="{101BCA59-6678-3044-BA4D-90F4CFC6D3B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4402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BF9EF-4C4A-4AD0-8111-192DF1E038A7}" type="slidenum">
              <a:rPr lang="en-US" smtClean="0"/>
              <a:t>10</a:t>
            </a:fld>
            <a:endParaRPr lang="en-US"/>
          </a:p>
        </p:txBody>
      </p:sp>
    </p:spTree>
    <p:extLst>
      <p:ext uri="{BB962C8B-B14F-4D97-AF65-F5344CB8AC3E}">
        <p14:creationId xmlns:p14="http://schemas.microsoft.com/office/powerpoint/2010/main" val="29953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Service and Research: Our moms sign a consent to have their chart information in a data repository maintained on paper charts, then inserted into RedCap at the Center for Clinical and Translational Science CCTS;  Diet data at the clinical research center  </a:t>
            </a:r>
          </a:p>
          <a:p>
            <a:r>
              <a:rPr lang="en-US" baseline="0" dirty="0" smtClean="0"/>
              <a:t>Population Health….small area analysis:  Kirwin Institute and Columbus Public Health  </a:t>
            </a:r>
            <a:endParaRPr lang="en-US" dirty="0" smtClean="0"/>
          </a:p>
          <a:p>
            <a:r>
              <a:rPr lang="en-US" dirty="0" smtClean="0"/>
              <a:t>Analysis</a:t>
            </a:r>
            <a:r>
              <a:rPr lang="en-US" baseline="0" dirty="0" smtClean="0"/>
              <a:t> of individual factors: </a:t>
            </a:r>
            <a:r>
              <a:rPr lang="en-US" dirty="0" smtClean="0"/>
              <a:t> standard questionnaires guide service and generate pathways </a:t>
            </a:r>
            <a:endParaRPr lang="en-US" dirty="0"/>
          </a:p>
          <a:p>
            <a:r>
              <a:rPr lang="en-US" dirty="0" smtClean="0"/>
              <a:t>Teaching:</a:t>
            </a:r>
            <a:r>
              <a:rPr lang="en-US" baseline="0" dirty="0" smtClean="0"/>
              <a:t> social work students and medical students, medical dietetic </a:t>
            </a:r>
          </a:p>
          <a:p>
            <a:r>
              <a:rPr lang="en-US" baseline="0" dirty="0" smtClean="0"/>
              <a:t>Service: community services, Columbus Public Health, WIC, Mount Carmel Health; Center for New Directions, Planned Parenthood, Urban League, Mid Ohio Food Bank</a:t>
            </a:r>
          </a:p>
          <a:p>
            <a:r>
              <a:rPr lang="en-US" baseline="0" dirty="0" smtClean="0"/>
              <a:t>Many Thank </a:t>
            </a:r>
            <a:r>
              <a:rPr lang="en-US" baseline="0" dirty="0" err="1" smtClean="0"/>
              <a:t>You’s</a:t>
            </a:r>
            <a:r>
              <a:rPr lang="en-US" baseline="0" dirty="0" smtClean="0"/>
              <a:t>  “I don’t know what I would have done without you?”  </a:t>
            </a:r>
            <a:endParaRPr lang="en-US" dirty="0" smtClean="0"/>
          </a:p>
        </p:txBody>
      </p:sp>
      <p:sp>
        <p:nvSpPr>
          <p:cNvPr id="4" name="Slide Number Placeholder 3"/>
          <p:cNvSpPr>
            <a:spLocks noGrp="1"/>
          </p:cNvSpPr>
          <p:nvPr>
            <p:ph type="sldNum" sz="quarter" idx="10"/>
          </p:nvPr>
        </p:nvSpPr>
        <p:spPr/>
        <p:txBody>
          <a:bodyPr/>
          <a:lstStyle/>
          <a:p>
            <a:fld id="{F63693F6-72D2-407C-A30F-9772EBA0BD1D}" type="slidenum">
              <a:rPr lang="en-US" smtClean="0"/>
              <a:t>11</a:t>
            </a:fld>
            <a:endParaRPr lang="en-US"/>
          </a:p>
        </p:txBody>
      </p:sp>
    </p:spTree>
    <p:extLst>
      <p:ext uri="{BB962C8B-B14F-4D97-AF65-F5344CB8AC3E}">
        <p14:creationId xmlns:p14="http://schemas.microsoft.com/office/powerpoint/2010/main" val="219514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BF9EF-4C4A-4AD0-8111-192DF1E038A7}" type="slidenum">
              <a:rPr lang="en-US" smtClean="0"/>
              <a:t>13</a:t>
            </a:fld>
            <a:endParaRPr lang="en-US"/>
          </a:p>
        </p:txBody>
      </p:sp>
    </p:spTree>
    <p:extLst>
      <p:ext uri="{BB962C8B-B14F-4D97-AF65-F5344CB8AC3E}">
        <p14:creationId xmlns:p14="http://schemas.microsoft.com/office/powerpoint/2010/main" val="154823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Weinland</a:t>
            </a:r>
            <a:r>
              <a:rPr lang="en-US" baseline="0" dirty="0" smtClean="0"/>
              <a:t> Park zip code has changed from orange to yellow. Still too many red areas.</a:t>
            </a:r>
            <a:endParaRPr lang="en-US" dirty="0"/>
          </a:p>
        </p:txBody>
      </p:sp>
      <p:sp>
        <p:nvSpPr>
          <p:cNvPr id="4" name="Slide Number Placeholder 3"/>
          <p:cNvSpPr>
            <a:spLocks noGrp="1"/>
          </p:cNvSpPr>
          <p:nvPr>
            <p:ph type="sldNum" sz="quarter" idx="10"/>
          </p:nvPr>
        </p:nvSpPr>
        <p:spPr/>
        <p:txBody>
          <a:bodyPr/>
          <a:lstStyle/>
          <a:p>
            <a:fld id="{F63693F6-72D2-407C-A30F-9772EBA0BD1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5683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moms range from 14 to 41 years old; we welcome any pregnant woman in the neighborhood; most of our moms have very little income; less than $800 per month; they have food stamps, but food stamps won’t buy diapers, or laundry soap or other household essentials; 16% have had a preterm birth, and many have anemia, </a:t>
            </a:r>
            <a:r>
              <a:rPr lang="en-US" baseline="0" dirty="0" err="1" smtClean="0"/>
              <a:t>astham</a:t>
            </a:r>
            <a:r>
              <a:rPr lang="en-US" baseline="0" dirty="0" smtClean="0"/>
              <a:t>, hypertension and some have diabetes, both type I and 2. Recently our demographics have shifted from almost totally African American to 69% AA. Almost half have two or more children, have not completed high school and are at risk for depression, using a depression screening tool.</a:t>
            </a:r>
            <a:endParaRPr lang="en-US" dirty="0"/>
          </a:p>
        </p:txBody>
      </p:sp>
      <p:sp>
        <p:nvSpPr>
          <p:cNvPr id="4" name="Slide Number Placeholder 3"/>
          <p:cNvSpPr>
            <a:spLocks noGrp="1"/>
          </p:cNvSpPr>
          <p:nvPr>
            <p:ph type="sldNum" sz="quarter" idx="10"/>
          </p:nvPr>
        </p:nvSpPr>
        <p:spPr/>
        <p:txBody>
          <a:bodyPr/>
          <a:lstStyle/>
          <a:p>
            <a:fld id="{C617C458-3AF7-2443-907C-BCC5B55F5C8A}" type="slidenum">
              <a:rPr lang="en-US" smtClean="0"/>
              <a:pPr/>
              <a:t>15</a:t>
            </a:fld>
            <a:endParaRPr lang="en-US"/>
          </a:p>
        </p:txBody>
      </p:sp>
    </p:spTree>
    <p:extLst>
      <p:ext uri="{BB962C8B-B14F-4D97-AF65-F5344CB8AC3E}">
        <p14:creationId xmlns:p14="http://schemas.microsoft.com/office/powerpoint/2010/main" val="159245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D66743-5A31-4D6C-8F8C-A66BA5B0F744}"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6430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66743-5A31-4D6C-8F8C-A66BA5B0F744}"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15713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66743-5A31-4D6C-8F8C-A66BA5B0F744}"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374137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rporate Agenda 2">
    <p:spTree>
      <p:nvGrpSpPr>
        <p:cNvPr id="1" name=""/>
        <p:cNvGrpSpPr/>
        <p:nvPr/>
      </p:nvGrpSpPr>
      <p:grpSpPr>
        <a:xfrm>
          <a:off x="0" y="0"/>
          <a:ext cx="0" cy="0"/>
          <a:chOff x="0" y="0"/>
          <a:chExt cx="0" cy="0"/>
        </a:xfrm>
      </p:grpSpPr>
      <p:sp>
        <p:nvSpPr>
          <p:cNvPr id="6" name="Title 5"/>
          <p:cNvSpPr>
            <a:spLocks noGrp="1"/>
          </p:cNvSpPr>
          <p:nvPr>
            <p:ph type="title"/>
          </p:nvPr>
        </p:nvSpPr>
        <p:spPr>
          <a:xfrm>
            <a:off x="914400" y="920191"/>
            <a:ext cx="2062686" cy="2918162"/>
          </a:xfrm>
        </p:spPr>
        <p:txBody>
          <a:bodyPr anchor="t" anchorCtr="0"/>
          <a:lstStyle>
            <a:lvl1pPr algn="r">
              <a:defRPr sz="2800">
                <a:solidFill>
                  <a:schemeClr val="tx2">
                    <a:lumMod val="75000"/>
                  </a:schemeClr>
                </a:solidFill>
              </a:defRPr>
            </a:lvl1pPr>
          </a:lstStyle>
          <a:p>
            <a:r>
              <a:rPr lang="en-US" dirty="0" smtClean="0"/>
              <a:t>Click to edit Master title style</a:t>
            </a:r>
            <a:endParaRPr lang="en-US" dirty="0"/>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Tree>
    <p:extLst>
      <p:ext uri="{BB962C8B-B14F-4D97-AF65-F5344CB8AC3E}">
        <p14:creationId xmlns:p14="http://schemas.microsoft.com/office/powerpoint/2010/main" val="4232365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rporate Title Hoz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1426029" y="3429000"/>
            <a:ext cx="6335486" cy="920558"/>
          </a:xfrm>
          <a:prstGeom prst="rect">
            <a:avLst/>
          </a:prstGeom>
        </p:spPr>
        <p:txBody>
          <a:bodyPr anchor="b">
            <a:noAutofit/>
          </a:bodyPr>
          <a:lstStyle>
            <a:lvl1pPr algn="ctr">
              <a:defRPr sz="2800">
                <a:solidFill>
                  <a:schemeClr val="accent1"/>
                </a:solidFill>
              </a:defRPr>
            </a:lvl1pPr>
          </a:lstStyle>
          <a:p>
            <a:r>
              <a:rPr lang="en-US" dirty="0" smtClean="0"/>
              <a:t>Click to edit Master title style</a:t>
            </a:r>
            <a:endParaRPr lang="en-US" dirty="0"/>
          </a:p>
        </p:txBody>
      </p:sp>
      <p:sp>
        <p:nvSpPr>
          <p:cNvPr id="53" name="Rectangle 4"/>
          <p:cNvSpPr>
            <a:spLocks noGrp="1" noChangeArrowheads="1"/>
          </p:cNvSpPr>
          <p:nvPr>
            <p:ph type="subTitle" idx="1"/>
          </p:nvPr>
        </p:nvSpPr>
        <p:spPr>
          <a:xfrm>
            <a:off x="2654785" y="4362090"/>
            <a:ext cx="3877974"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340"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733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a:pPr/>
              <a:t>‹#›</a:t>
            </a:fld>
            <a:endParaRPr/>
          </a:p>
        </p:txBody>
      </p:sp>
    </p:spTree>
    <p:extLst>
      <p:ext uri="{BB962C8B-B14F-4D97-AF65-F5344CB8AC3E}">
        <p14:creationId xmlns:p14="http://schemas.microsoft.com/office/powerpoint/2010/main" val="2395292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Content - No Logo">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a:pPr/>
              <a:t>‹#›</a:t>
            </a:fld>
            <a:endParaRPr/>
          </a:p>
        </p:txBody>
      </p:sp>
      <p:sp>
        <p:nvSpPr>
          <p:cNvPr id="2" name="Rectangle 1"/>
          <p:cNvSpPr/>
          <p:nvPr userDrawn="1"/>
        </p:nvSpPr>
        <p:spPr bwMode="white">
          <a:xfrm>
            <a:off x="6528391" y="6039293"/>
            <a:ext cx="2541181" cy="64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8077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rporate Title Hoz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1426029" y="3429000"/>
            <a:ext cx="6335486" cy="920558"/>
          </a:xfrm>
          <a:prstGeom prst="rect">
            <a:avLst/>
          </a:prstGeom>
        </p:spPr>
        <p:txBody>
          <a:bodyPr anchor="b">
            <a:noAutofit/>
          </a:bodyPr>
          <a:lstStyle>
            <a:lvl1pPr algn="ctr">
              <a:defRPr sz="2800">
                <a:solidFill>
                  <a:schemeClr val="accent1"/>
                </a:solidFill>
              </a:defRPr>
            </a:lvl1pPr>
          </a:lstStyle>
          <a:p>
            <a:r>
              <a:rPr lang="en-US" dirty="0" smtClean="0"/>
              <a:t>Click to edit Master title style</a:t>
            </a:r>
            <a:endParaRPr lang="en-US" dirty="0"/>
          </a:p>
        </p:txBody>
      </p:sp>
      <p:sp>
        <p:nvSpPr>
          <p:cNvPr id="53" name="Rectangle 4"/>
          <p:cNvSpPr>
            <a:spLocks noGrp="1" noChangeArrowheads="1"/>
          </p:cNvSpPr>
          <p:nvPr>
            <p:ph type="subTitle" idx="1"/>
          </p:nvPr>
        </p:nvSpPr>
        <p:spPr>
          <a:xfrm>
            <a:off x="2654785" y="4362090"/>
            <a:ext cx="3877974"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340"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733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rportate Title Ver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433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4288970" y="729348"/>
            <a:ext cx="4474030" cy="920558"/>
          </a:xfrm>
          <a:prstGeom prst="rect">
            <a:avLst/>
          </a:prstGeom>
        </p:spPr>
        <p:txBody>
          <a:bodyPr anchor="b">
            <a:noAutofit/>
          </a:bodyPr>
          <a:lstStyle>
            <a:lvl1pPr>
              <a:defRPr sz="2800"/>
            </a:lvl1pPr>
          </a:lstStyle>
          <a:p>
            <a:r>
              <a:rPr lang="en-US" dirty="0" smtClean="0"/>
              <a:t>Click to edit Master title style</a:t>
            </a:r>
            <a:endParaRPr lang="en-US" dirty="0"/>
          </a:p>
        </p:txBody>
      </p:sp>
      <p:sp>
        <p:nvSpPr>
          <p:cNvPr id="53" name="Rectangle 4"/>
          <p:cNvSpPr>
            <a:spLocks noGrp="1" noChangeArrowheads="1"/>
          </p:cNvSpPr>
          <p:nvPr>
            <p:ph type="subTitle" idx="1"/>
          </p:nvPr>
        </p:nvSpPr>
        <p:spPr>
          <a:xfrm>
            <a:off x="4288970" y="1681245"/>
            <a:ext cx="3877974"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pic>
        <p:nvPicPr>
          <p:cNvPr id="1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55752"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60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Agenda 2">
    <p:spTree>
      <p:nvGrpSpPr>
        <p:cNvPr id="1" name=""/>
        <p:cNvGrpSpPr/>
        <p:nvPr/>
      </p:nvGrpSpPr>
      <p:grpSpPr>
        <a:xfrm>
          <a:off x="0" y="0"/>
          <a:ext cx="0" cy="0"/>
          <a:chOff x="0" y="0"/>
          <a:chExt cx="0" cy="0"/>
        </a:xfrm>
      </p:grpSpPr>
      <p:sp>
        <p:nvSpPr>
          <p:cNvPr id="6" name="Title 5"/>
          <p:cNvSpPr>
            <a:spLocks noGrp="1"/>
          </p:cNvSpPr>
          <p:nvPr>
            <p:ph type="title"/>
          </p:nvPr>
        </p:nvSpPr>
        <p:spPr>
          <a:xfrm>
            <a:off x="914400" y="920191"/>
            <a:ext cx="2062686" cy="2918162"/>
          </a:xfrm>
        </p:spPr>
        <p:txBody>
          <a:bodyPr anchor="t" anchorCtr="0"/>
          <a:lstStyle>
            <a:lvl1pPr algn="r">
              <a:defRPr sz="2800">
                <a:solidFill>
                  <a:schemeClr val="tx2">
                    <a:lumMod val="75000"/>
                  </a:schemeClr>
                </a:solidFill>
              </a:defRPr>
            </a:lvl1pPr>
          </a:lstStyle>
          <a:p>
            <a:r>
              <a:rPr lang="en-US" dirty="0" smtClean="0"/>
              <a:t>Click to edit Master title style</a:t>
            </a:r>
            <a:endParaRPr lang="en-US" dirty="0"/>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Tree>
    <p:extLst>
      <p:ext uri="{BB962C8B-B14F-4D97-AF65-F5344CB8AC3E}">
        <p14:creationId xmlns:p14="http://schemas.microsoft.com/office/powerpoint/2010/main" val="1311995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search Title Hoz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1426029" y="2976086"/>
            <a:ext cx="6335486" cy="920558"/>
          </a:xfrm>
          <a:prstGeom prst="rect">
            <a:avLst/>
          </a:prstGeom>
        </p:spPr>
        <p:txBody>
          <a:bodyPr anchor="b">
            <a:noAutofit/>
          </a:bodyPr>
          <a:lstStyle>
            <a:lvl1pPr algn="ctr">
              <a:defRPr sz="2800">
                <a:solidFill>
                  <a:schemeClr val="accent1"/>
                </a:solidFill>
              </a:defRPr>
            </a:lvl1pPr>
          </a:lstStyle>
          <a:p>
            <a:r>
              <a:rPr lang="en-US" dirty="0" smtClean="0"/>
              <a:t>Click to edit Master title style</a:t>
            </a:r>
            <a:endParaRPr lang="en-US" dirty="0"/>
          </a:p>
        </p:txBody>
      </p:sp>
      <p:sp>
        <p:nvSpPr>
          <p:cNvPr id="53" name="Rectangle 4"/>
          <p:cNvSpPr>
            <a:spLocks noGrp="1" noChangeArrowheads="1"/>
          </p:cNvSpPr>
          <p:nvPr>
            <p:ph type="subTitle" idx="1"/>
          </p:nvPr>
        </p:nvSpPr>
        <p:spPr>
          <a:xfrm>
            <a:off x="2654785" y="3909176"/>
            <a:ext cx="3877974"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340"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58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66743-5A31-4D6C-8F8C-A66BA5B0F744}"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1021017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search Title Ver Band">
    <p:spTree>
      <p:nvGrpSpPr>
        <p:cNvPr id="1" name=""/>
        <p:cNvGrpSpPr/>
        <p:nvPr/>
      </p:nvGrpSpPr>
      <p:grpSpPr>
        <a:xfrm>
          <a:off x="0" y="0"/>
          <a:ext cx="0" cy="0"/>
          <a:chOff x="0" y="0"/>
          <a:chExt cx="0" cy="0"/>
        </a:xfrm>
      </p:grpSpPr>
      <p:pic>
        <p:nvPicPr>
          <p:cNvPr id="2050" name="Picture 2" descr="C:\Users\Jason\Documents\Work\Client_File_Backups\OSUMC\2013 Rebrand Templates\06-10-2013 Rebrand Templates\ResearchTitleVert_W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505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4288970" y="729348"/>
            <a:ext cx="4474030" cy="920558"/>
          </a:xfrm>
          <a:prstGeom prst="rect">
            <a:avLst/>
          </a:prstGeom>
        </p:spPr>
        <p:txBody>
          <a:bodyPr anchor="b">
            <a:noAutofit/>
          </a:bodyPr>
          <a:lstStyle>
            <a:lvl1pPr>
              <a:defRPr sz="2800"/>
            </a:lvl1pPr>
          </a:lstStyle>
          <a:p>
            <a:r>
              <a:rPr lang="en-US" dirty="0" smtClean="0"/>
              <a:t>Click to edit Master title style</a:t>
            </a:r>
            <a:endParaRPr lang="en-US" dirty="0"/>
          </a:p>
        </p:txBody>
      </p:sp>
      <p:sp>
        <p:nvSpPr>
          <p:cNvPr id="53" name="Rectangle 4"/>
          <p:cNvSpPr>
            <a:spLocks noGrp="1" noChangeArrowheads="1"/>
          </p:cNvSpPr>
          <p:nvPr>
            <p:ph type="subTitle" idx="1"/>
          </p:nvPr>
        </p:nvSpPr>
        <p:spPr>
          <a:xfrm>
            <a:off x="4288970" y="1681245"/>
            <a:ext cx="3877974"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sp>
        <p:nvSpPr>
          <p:cNvPr id="2" name="Rectangle 1"/>
          <p:cNvSpPr/>
          <p:nvPr userDrawn="1"/>
        </p:nvSpPr>
        <p:spPr bwMode="white">
          <a:xfrm>
            <a:off x="5922335" y="5879805"/>
            <a:ext cx="2838893" cy="733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55752"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5859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a:pPr/>
              <a:t>‹#›</a:t>
            </a:fld>
            <a:endParaRPr/>
          </a:p>
        </p:txBody>
      </p:sp>
    </p:spTree>
    <p:extLst>
      <p:ext uri="{BB962C8B-B14F-4D97-AF65-F5344CB8AC3E}">
        <p14:creationId xmlns:p14="http://schemas.microsoft.com/office/powerpoint/2010/main" val="2395292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a:pPr/>
              <a:t>‹#›</a:t>
            </a:fld>
            <a:endParaRPr/>
          </a:p>
        </p:txBody>
      </p:sp>
      <p:sp>
        <p:nvSpPr>
          <p:cNvPr id="2" name="Rectangle 1"/>
          <p:cNvSpPr/>
          <p:nvPr userDrawn="1"/>
        </p:nvSpPr>
        <p:spPr bwMode="white">
          <a:xfrm>
            <a:off x="6528391" y="6039293"/>
            <a:ext cx="2541181" cy="64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80771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mp; Content - No Leaves">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a:pPr/>
              <a:t>‹#›</a:t>
            </a:fld>
            <a:endParaRPr/>
          </a:p>
        </p:txBody>
      </p:sp>
      <p:grpSp>
        <p:nvGrpSpPr>
          <p:cNvPr id="10" name="Group 9"/>
          <p:cNvGrpSpPr>
            <a:grpSpLocks noChangeAspect="1"/>
          </p:cNvGrpSpPr>
          <p:nvPr userDrawn="1"/>
        </p:nvGrpSpPr>
        <p:grpSpPr>
          <a:xfrm>
            <a:off x="6726513" y="6284187"/>
            <a:ext cx="2240825" cy="321860"/>
            <a:chOff x="487363" y="2840038"/>
            <a:chExt cx="8167687" cy="1173162"/>
          </a:xfrm>
        </p:grpSpPr>
        <p:sp>
          <p:nvSpPr>
            <p:cNvPr id="11"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2"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3"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37230066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Content- No Leaves, No Logo">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a:pPr/>
              <a:t>‹#›</a:t>
            </a:fld>
            <a:endParaRPr/>
          </a:p>
        </p:txBody>
      </p:sp>
      <p:grpSp>
        <p:nvGrpSpPr>
          <p:cNvPr id="10" name="Group 9"/>
          <p:cNvGrpSpPr>
            <a:grpSpLocks noChangeAspect="1"/>
          </p:cNvGrpSpPr>
          <p:nvPr userDrawn="1"/>
        </p:nvGrpSpPr>
        <p:grpSpPr>
          <a:xfrm>
            <a:off x="6726513" y="6284187"/>
            <a:ext cx="2240825" cy="321860"/>
            <a:chOff x="487363" y="2840038"/>
            <a:chExt cx="8167687" cy="1173162"/>
          </a:xfrm>
        </p:grpSpPr>
        <p:sp>
          <p:nvSpPr>
            <p:cNvPr id="11"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2"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3"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grpSp>
      <p:sp>
        <p:nvSpPr>
          <p:cNvPr id="15" name="Rectangle 14"/>
          <p:cNvSpPr/>
          <p:nvPr userDrawn="1"/>
        </p:nvSpPr>
        <p:spPr bwMode="white">
          <a:xfrm>
            <a:off x="6528391" y="6039293"/>
            <a:ext cx="2541181" cy="64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6053273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Tree>
    <p:extLst>
      <p:ext uri="{BB962C8B-B14F-4D97-AF65-F5344CB8AC3E}">
        <p14:creationId xmlns:p14="http://schemas.microsoft.com/office/powerpoint/2010/main" val="515488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No Logo">
    <p:spTree>
      <p:nvGrpSpPr>
        <p:cNvPr id="1" name=""/>
        <p:cNvGrpSpPr/>
        <p:nvPr/>
      </p:nvGrpSpPr>
      <p:grpSpPr>
        <a:xfrm>
          <a:off x="0" y="0"/>
          <a:ext cx="0" cy="0"/>
          <a:chOff x="0" y="0"/>
          <a:chExt cx="0" cy="0"/>
        </a:xfrm>
      </p:grpSpPr>
      <p:pic>
        <p:nvPicPr>
          <p:cNvPr id="8" name="Picture 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34" t="28969"/>
          <a:stretch/>
        </p:blipFill>
        <p:spPr bwMode="auto">
          <a:xfrm>
            <a:off x="-1588" y="0"/>
            <a:ext cx="8882743"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smtClean="0"/>
              <a:t>Click to edit Master title style</a:t>
            </a:r>
            <a:endParaRPr lang="en-US"/>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
        <p:nvSpPr>
          <p:cNvPr id="7"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Tree>
    <p:extLst>
      <p:ext uri="{BB962C8B-B14F-4D97-AF65-F5344CB8AC3E}">
        <p14:creationId xmlns:p14="http://schemas.microsoft.com/office/powerpoint/2010/main" val="2877334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 No Leaves, No Log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
        <p:nvSpPr>
          <p:cNvPr id="7"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Tree>
    <p:extLst>
      <p:ext uri="{BB962C8B-B14F-4D97-AF65-F5344CB8AC3E}">
        <p14:creationId xmlns:p14="http://schemas.microsoft.com/office/powerpoint/2010/main" val="20598621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Center">
    <p:spTree>
      <p:nvGrpSpPr>
        <p:cNvPr id="1" name=""/>
        <p:cNvGrpSpPr/>
        <p:nvPr/>
      </p:nvGrpSpPr>
      <p:grpSpPr>
        <a:xfrm>
          <a:off x="0" y="0"/>
          <a:ext cx="0" cy="0"/>
          <a:chOff x="0" y="0"/>
          <a:chExt cx="0" cy="0"/>
        </a:xfrm>
      </p:grpSpPr>
      <p:sp>
        <p:nvSpPr>
          <p:cNvPr id="6" name="Title 5"/>
          <p:cNvSpPr>
            <a:spLocks noGrp="1"/>
          </p:cNvSpPr>
          <p:nvPr>
            <p:ph type="title"/>
          </p:nvPr>
        </p:nvSpPr>
        <p:spPr>
          <a:xfrm>
            <a:off x="1174296" y="2634598"/>
            <a:ext cx="6966858" cy="792162"/>
          </a:xfrm>
        </p:spPr>
        <p:txBody>
          <a:bodyPr/>
          <a:lstStyle>
            <a:lvl1pPr algn="ctr">
              <a:defRPr sz="4000"/>
            </a:lvl1pPr>
          </a:lstStyle>
          <a:p>
            <a:r>
              <a:rPr lang="en-US" dirty="0" smtClean="0"/>
              <a:t>Click to edit Master title style</a:t>
            </a:r>
            <a:endParaRPr lang="en-US" dirty="0"/>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Tree>
    <p:extLst>
      <p:ext uri="{BB962C8B-B14F-4D97-AF65-F5344CB8AC3E}">
        <p14:creationId xmlns:p14="http://schemas.microsoft.com/office/powerpoint/2010/main" val="19720684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Tree>
    <p:extLst>
      <p:ext uri="{BB962C8B-B14F-4D97-AF65-F5344CB8AC3E}">
        <p14:creationId xmlns:p14="http://schemas.microsoft.com/office/powerpoint/2010/main" val="319695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6743-5A31-4D6C-8F8C-A66BA5B0F744}"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722136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No Logo">
    <p:spTree>
      <p:nvGrpSpPr>
        <p:cNvPr id="1" name=""/>
        <p:cNvGrpSpPr/>
        <p:nvPr/>
      </p:nvGrpSpPr>
      <p:grpSpPr>
        <a:xfrm>
          <a:off x="0" y="0"/>
          <a:ext cx="0" cy="0"/>
          <a:chOff x="0" y="0"/>
          <a:chExt cx="0" cy="0"/>
        </a:xfrm>
      </p:grpSpPr>
      <p:sp>
        <p:nvSpPr>
          <p:cNvPr id="3"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pic>
        <p:nvPicPr>
          <p:cNvPr id="4" name="Picture 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34" t="28969"/>
          <a:stretch/>
        </p:blipFill>
        <p:spPr bwMode="auto">
          <a:xfrm>
            <a:off x="-1588" y="0"/>
            <a:ext cx="8882743"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Tree>
    <p:extLst>
      <p:ext uri="{BB962C8B-B14F-4D97-AF65-F5344CB8AC3E}">
        <p14:creationId xmlns:p14="http://schemas.microsoft.com/office/powerpoint/2010/main" val="4095776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 No Leaves, No Logo">
    <p:spTree>
      <p:nvGrpSpPr>
        <p:cNvPr id="1" name=""/>
        <p:cNvGrpSpPr/>
        <p:nvPr/>
      </p:nvGrpSpPr>
      <p:grpSpPr>
        <a:xfrm>
          <a:off x="0" y="0"/>
          <a:ext cx="0" cy="0"/>
          <a:chOff x="0" y="0"/>
          <a:chExt cx="0" cy="0"/>
        </a:xfrm>
      </p:grpSpPr>
      <p:sp>
        <p:nvSpPr>
          <p:cNvPr id="3"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smtClean="0"/>
              <a:pPr>
                <a:defRPr/>
              </a:pPr>
              <a:t>‹#›</a:t>
            </a:fld>
            <a:endParaRPr/>
          </a:p>
        </p:txBody>
      </p:sp>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Tree>
    <p:extLst>
      <p:ext uri="{BB962C8B-B14F-4D97-AF65-F5344CB8AC3E}">
        <p14:creationId xmlns:p14="http://schemas.microsoft.com/office/powerpoint/2010/main" val="450816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 Box Title">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3771900" y="869949"/>
            <a:ext cx="4940299" cy="4721225"/>
          </a:xfrm>
          <a:prstGeom prst="rect">
            <a:avLst/>
          </a:prstGeom>
        </p:spPr>
        <p:txBody>
          <a:bodyPr/>
          <a:lstStyle>
            <a:lvl1pPr>
              <a:spcBef>
                <a:spcPts val="1800"/>
              </a:spcBef>
              <a:defRPr sz="24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43"/>
          <p:cNvSpPr>
            <a:spLocks noGrp="1"/>
          </p:cNvSpPr>
          <p:nvPr>
            <p:ph type="title"/>
          </p:nvPr>
        </p:nvSpPr>
        <p:spPr>
          <a:xfrm>
            <a:off x="428625" y="732525"/>
            <a:ext cx="3181350" cy="1734219"/>
          </a:xfrm>
          <a:prstGeom prst="rect">
            <a:avLst/>
          </a:prstGeom>
          <a:solidFill>
            <a:schemeClr val="accent1"/>
          </a:solidFill>
          <a:ln w="9525">
            <a:noFill/>
            <a:miter lim="800000"/>
            <a:headEnd/>
            <a:tailEnd/>
          </a:ln>
        </p:spPr>
        <p:txBody>
          <a:bodyPr tIns="91440" bIns="91440" anchor="t">
            <a:noAutofit/>
          </a:bodyPr>
          <a:lstStyle>
            <a:lvl1pPr marL="0" algn="r" defTabSz="914400" rtl="0" eaLnBrk="1" latinLnBrk="0" hangingPunct="1">
              <a:lnSpc>
                <a:spcPct val="85000"/>
              </a:lnSpc>
              <a:defRPr lang="en-US" sz="3400" b="1" kern="1200" dirty="0">
                <a:ln w="3175" cmpd="sng">
                  <a:noFill/>
                  <a:prstDash val="solid"/>
                </a:ln>
                <a:solidFill>
                  <a:schemeClr val="bg1"/>
                </a:solidFill>
                <a:effectLst/>
                <a:latin typeface="+mn-lt"/>
                <a:ea typeface="+mn-ea"/>
                <a:cs typeface="+mn-cs"/>
              </a:defRPr>
            </a:lvl1pPr>
          </a:lstStyle>
          <a:p>
            <a:r>
              <a:rPr lang="en-US" dirty="0" smtClean="0"/>
              <a:t>Click to edit Master title style</a:t>
            </a:r>
            <a:endParaRPr lang="en-US" dirty="0"/>
          </a:p>
        </p:txBody>
      </p:sp>
      <p:sp>
        <p:nvSpPr>
          <p:cNvPr id="6"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787DCE5C-D191-4037-823F-C1DD70E970C0}" type="slidenum">
              <a:rPr/>
              <a:pPr/>
              <a:t>‹#›</a:t>
            </a:fld>
            <a:endParaRPr/>
          </a:p>
        </p:txBody>
      </p:sp>
    </p:spTree>
    <p:extLst>
      <p:ext uri="{BB962C8B-B14F-4D97-AF65-F5344CB8AC3E}">
        <p14:creationId xmlns:p14="http://schemas.microsoft.com/office/powerpoint/2010/main" val="12252953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Content, Photo Righ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199" y="258283"/>
            <a:ext cx="3976577" cy="831682"/>
          </a:xfrm>
          <a:prstGeom prst="rect">
            <a:avLst/>
          </a:prstGeom>
        </p:spPr>
        <p:txBody>
          <a:bodyPr rtlCol="0" anchor="t">
            <a:norm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81013" y="1258214"/>
            <a:ext cx="3949012"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90D5EC4B-24DC-495A-8D58-FF90D518722D}" type="slidenum">
              <a:rPr/>
              <a:pPr/>
              <a:t>‹#›</a:t>
            </a:fld>
            <a:endParaRPr dirty="0"/>
          </a:p>
        </p:txBody>
      </p:sp>
    </p:spTree>
    <p:extLst>
      <p:ext uri="{BB962C8B-B14F-4D97-AF65-F5344CB8AC3E}">
        <p14:creationId xmlns:p14="http://schemas.microsoft.com/office/powerpoint/2010/main" val="1511552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Content, Photo Lef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891323" y="258283"/>
            <a:ext cx="3960062" cy="831682"/>
          </a:xfrm>
          <a:prstGeom prst="rect">
            <a:avLst/>
          </a:prstGeom>
        </p:spPr>
        <p:txBody>
          <a:bodyPr rtlCol="0" anchor="t">
            <a:norm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4912250" y="1241990"/>
            <a:ext cx="3932611" cy="4935526"/>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90D5EC4B-24DC-495A-8D58-FF90D518722D}" type="slidenum">
              <a:rPr/>
              <a:pPr/>
              <a:t>‹#›</a:t>
            </a:fld>
            <a:endParaRPr dirty="0"/>
          </a:p>
        </p:txBody>
      </p:sp>
    </p:spTree>
    <p:extLst>
      <p:ext uri="{BB962C8B-B14F-4D97-AF65-F5344CB8AC3E}">
        <p14:creationId xmlns:p14="http://schemas.microsoft.com/office/powerpoint/2010/main" val="28274489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Content, Photo Top">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4149969"/>
            <a:ext cx="2764302" cy="1740468"/>
          </a:xfrm>
          <a:prstGeom prst="rect">
            <a:avLst/>
          </a:prstGeom>
        </p:spPr>
        <p:txBody>
          <a:bodyPr rtlCol="0" anchor="t">
            <a:norm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3418448" y="4149969"/>
            <a:ext cx="5293751"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7400800F-6717-4201-B242-8F4B6267124A}" type="slidenum">
              <a:rPr/>
              <a:pPr/>
              <a:t>‹#›</a:t>
            </a:fld>
            <a:endParaRPr dirty="0"/>
          </a:p>
        </p:txBody>
      </p:sp>
    </p:spTree>
    <p:extLst>
      <p:ext uri="{BB962C8B-B14F-4D97-AF65-F5344CB8AC3E}">
        <p14:creationId xmlns:p14="http://schemas.microsoft.com/office/powerpoint/2010/main" val="12567961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A264E35-A2B8-4FEF-A9A7-FBB6B2866030}" type="datetime1">
              <a:rPr lang="en-US" smtClean="0">
                <a:solidFill>
                  <a:prstClr val="white"/>
                </a:solidFill>
              </a:rPr>
              <a:pPr/>
              <a:t>12/17/2015</a:t>
            </a:fld>
            <a:endParaRPr lang="en-US">
              <a:solidFill>
                <a:prstClr val="white"/>
              </a:solidFill>
            </a:endParaRPr>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3C7C2EE-A094-9843-8FFC-5956308ABCB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84608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0" y="6596390"/>
            <a:ext cx="3124200" cy="246221"/>
          </a:xfrm>
          <a:prstGeom prst="rect">
            <a:avLst/>
          </a:prstGeom>
          <a:noFill/>
        </p:spPr>
        <p:txBody>
          <a:bodyPr wrap="square" rtlCol="0">
            <a:spAutoFit/>
          </a:bodyPr>
          <a:lstStyle/>
          <a:p>
            <a:pPr defTabSz="457200"/>
            <a:r>
              <a:rPr lang="en-US" sz="1000" dirty="0">
                <a:solidFill>
                  <a:prstClr val="white"/>
                </a:solidFill>
                <a:latin typeface="Arial" pitchFamily="34" charset="0"/>
                <a:cs typeface="Arial" pitchFamily="34" charset="0"/>
              </a:rPr>
              <a:t>Confidential • Trade Secret • Do Not Copy</a:t>
            </a:r>
          </a:p>
        </p:txBody>
      </p:sp>
      <p:sp>
        <p:nvSpPr>
          <p:cNvPr id="11" name="TextBox 10"/>
          <p:cNvSpPr txBox="1"/>
          <p:nvPr userDrawn="1"/>
        </p:nvSpPr>
        <p:spPr>
          <a:xfrm>
            <a:off x="-9526" y="6616700"/>
            <a:ext cx="9153526" cy="246221"/>
          </a:xfrm>
          <a:prstGeom prst="rect">
            <a:avLst/>
          </a:prstGeom>
          <a:solidFill>
            <a:srgbClr val="C00000"/>
          </a:solidFill>
        </p:spPr>
        <p:txBody>
          <a:bodyPr wrap="square" rtlCol="0">
            <a:spAutoFit/>
          </a:bodyPr>
          <a:lstStyle/>
          <a:p>
            <a:pPr algn="ctr" defTabSz="457200"/>
            <a:r>
              <a:rPr lang="en-US" sz="1000" i="1" dirty="0">
                <a:solidFill>
                  <a:prstClr val="white"/>
                </a:solidFill>
              </a:rPr>
              <a:t>                                                                                                                                      Moms2B </a:t>
            </a:r>
            <a:r>
              <a:rPr lang="en-US" sz="1000" dirty="0">
                <a:solidFill>
                  <a:prstClr val="white"/>
                </a:solidFill>
                <a:latin typeface="Arial" pitchFamily="34" charset="0"/>
                <a:cs typeface="Arial" pitchFamily="34" charset="0"/>
              </a:rPr>
              <a:t>• The Ohio State University Wexner Medical Center © 2014</a:t>
            </a: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9963" y="123342"/>
            <a:ext cx="29575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00286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9963" y="123342"/>
            <a:ext cx="29575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9526" y="6616700"/>
            <a:ext cx="9153526" cy="246221"/>
          </a:xfrm>
          <a:prstGeom prst="rect">
            <a:avLst/>
          </a:prstGeom>
          <a:solidFill>
            <a:srgbClr val="C00000"/>
          </a:solidFill>
        </p:spPr>
        <p:txBody>
          <a:bodyPr wrap="square" rtlCol="0">
            <a:spAutoFit/>
          </a:bodyPr>
          <a:lstStyle/>
          <a:p>
            <a:pPr algn="ctr" defTabSz="457200"/>
            <a:r>
              <a:rPr lang="en-US" sz="1000" i="1" dirty="0">
                <a:solidFill>
                  <a:prstClr val="white"/>
                </a:solidFill>
              </a:rPr>
              <a:t>                                                                                                                                      Moms2B </a:t>
            </a:r>
            <a:r>
              <a:rPr lang="en-US" sz="1000" dirty="0">
                <a:solidFill>
                  <a:prstClr val="white"/>
                </a:solidFill>
                <a:latin typeface="Arial" pitchFamily="34" charset="0"/>
                <a:cs typeface="Arial" pitchFamily="34" charset="0"/>
              </a:rPr>
              <a:t>• The Ohio State University Wexner Medical Center © 2014</a:t>
            </a:r>
          </a:p>
        </p:txBody>
      </p:sp>
    </p:spTree>
    <p:extLst>
      <p:ext uri="{BB962C8B-B14F-4D97-AF65-F5344CB8AC3E}">
        <p14:creationId xmlns:p14="http://schemas.microsoft.com/office/powerpoint/2010/main" val="321209379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8C43B-A861-A749-A799-FF4ACEC021AB}" type="datetimeFigureOut">
              <a:rPr lang="en-US" smtClean="0">
                <a:solidFill>
                  <a:prstClr val="white"/>
                </a:solidFill>
              </a:rPr>
              <a:pPr/>
              <a:t>12/17/2015</a:t>
            </a:fld>
            <a:endParaRPr lang="en-US" dirty="0">
              <a:solidFill>
                <a:prstClr val="white"/>
              </a:solidFill>
            </a:endParaRPr>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3C7C2EE-A094-9843-8FFC-5956308ABCB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874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D66743-5A31-4D6C-8F8C-A66BA5B0F744}"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2744740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0" y="6596390"/>
            <a:ext cx="3124200" cy="246221"/>
          </a:xfrm>
          <a:prstGeom prst="rect">
            <a:avLst/>
          </a:prstGeom>
          <a:noFill/>
        </p:spPr>
        <p:txBody>
          <a:bodyPr wrap="square" rtlCol="0">
            <a:spAutoFit/>
          </a:bodyPr>
          <a:lstStyle/>
          <a:p>
            <a:pPr defTabSz="457200"/>
            <a:r>
              <a:rPr lang="en-US" sz="1000" dirty="0">
                <a:solidFill>
                  <a:prstClr val="white"/>
                </a:solidFill>
                <a:latin typeface="Arial" pitchFamily="34" charset="0"/>
                <a:cs typeface="Arial" pitchFamily="34" charset="0"/>
              </a:rPr>
              <a:t>Confidential • Trade Secret • Do Not Copy</a:t>
            </a:r>
          </a:p>
        </p:txBody>
      </p:sp>
      <p:sp>
        <p:nvSpPr>
          <p:cNvPr id="11" name="TextBox 10"/>
          <p:cNvSpPr txBox="1"/>
          <p:nvPr userDrawn="1"/>
        </p:nvSpPr>
        <p:spPr>
          <a:xfrm>
            <a:off x="-9526" y="6616700"/>
            <a:ext cx="9153526" cy="246221"/>
          </a:xfrm>
          <a:prstGeom prst="rect">
            <a:avLst/>
          </a:prstGeom>
          <a:solidFill>
            <a:srgbClr val="C00000"/>
          </a:solidFill>
        </p:spPr>
        <p:txBody>
          <a:bodyPr wrap="square" rtlCol="0">
            <a:spAutoFit/>
          </a:bodyPr>
          <a:lstStyle/>
          <a:p>
            <a:pPr algn="ctr" defTabSz="457200"/>
            <a:r>
              <a:rPr lang="en-US" sz="1000" i="1" dirty="0">
                <a:solidFill>
                  <a:prstClr val="white"/>
                </a:solidFill>
              </a:rPr>
              <a:t>                                                                                                                                      Moms2B </a:t>
            </a:r>
            <a:r>
              <a:rPr lang="en-US" sz="1000" dirty="0">
                <a:solidFill>
                  <a:prstClr val="white"/>
                </a:solidFill>
                <a:latin typeface="Arial" pitchFamily="34" charset="0"/>
                <a:cs typeface="Arial" pitchFamily="34" charset="0"/>
              </a:rPr>
              <a:t>• The Ohio State University Wexner Medical Center © 2014</a:t>
            </a: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9963" y="123342"/>
            <a:ext cx="29575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02130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9963" y="123342"/>
            <a:ext cx="29575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9526" y="6616700"/>
            <a:ext cx="9153526" cy="246221"/>
          </a:xfrm>
          <a:prstGeom prst="rect">
            <a:avLst/>
          </a:prstGeom>
          <a:solidFill>
            <a:srgbClr val="C00000"/>
          </a:solidFill>
        </p:spPr>
        <p:txBody>
          <a:bodyPr wrap="square" rtlCol="0">
            <a:spAutoFit/>
          </a:bodyPr>
          <a:lstStyle/>
          <a:p>
            <a:pPr algn="ctr" defTabSz="457200"/>
            <a:r>
              <a:rPr lang="en-US" sz="1000" i="1" dirty="0">
                <a:solidFill>
                  <a:prstClr val="white"/>
                </a:solidFill>
              </a:rPr>
              <a:t>                                                                                                                                      Moms2B </a:t>
            </a:r>
            <a:r>
              <a:rPr lang="en-US" sz="1000" dirty="0">
                <a:solidFill>
                  <a:prstClr val="white"/>
                </a:solidFill>
                <a:latin typeface="Arial" pitchFamily="34" charset="0"/>
                <a:cs typeface="Arial" pitchFamily="34" charset="0"/>
              </a:rPr>
              <a:t>• The Ohio State University Wexner Medical Center © 2014</a:t>
            </a:r>
          </a:p>
        </p:txBody>
      </p:sp>
    </p:spTree>
    <p:extLst>
      <p:ext uri="{BB962C8B-B14F-4D97-AF65-F5344CB8AC3E}">
        <p14:creationId xmlns:p14="http://schemas.microsoft.com/office/powerpoint/2010/main" val="49673856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8C43B-A861-A749-A799-FF4ACEC021AB}" type="datetimeFigureOut">
              <a:rPr lang="en-US" smtClean="0">
                <a:solidFill>
                  <a:prstClr val="white"/>
                </a:solidFill>
              </a:rPr>
              <a:pPr/>
              <a:t>12/17/2015</a:t>
            </a:fld>
            <a:endParaRPr lang="en-US" dirty="0">
              <a:solidFill>
                <a:prstClr val="white"/>
              </a:solidFill>
            </a:endParaRPr>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3C7C2EE-A094-9843-8FFC-5956308ABCB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0413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804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56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50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804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432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134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41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D66743-5A31-4D6C-8F8C-A66BA5B0F744}"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3795198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0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68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762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511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1540" y="1805940"/>
            <a:ext cx="7360920"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28131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37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84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141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01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99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D66743-5A31-4D6C-8F8C-A66BA5B0F744}"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606880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629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672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50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009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15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9CCF-E042-3046-8E04-B7BE4189A052}" type="datetimeFigureOut">
              <a:rPr lang="en-US" smtClean="0">
                <a:solidFill>
                  <a:prstClr val="black">
                    <a:tint val="75000"/>
                  </a:prstClr>
                </a:solidFill>
              </a:rPr>
              <a:pPr/>
              <a:t>12/17/2015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FAF397-8C50-204C-8EB3-ABF914FA9E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788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1540" y="1805940"/>
            <a:ext cx="7360920"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2071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6743-5A31-4D6C-8F8C-A66BA5B0F744}"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36266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6743-5A31-4D6C-8F8C-A66BA5B0F744}"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330851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6743-5A31-4D6C-8F8C-A66BA5B0F744}"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3E94-D1A8-4351-98C9-D967D35E0C69}" type="slidenum">
              <a:rPr lang="en-US" smtClean="0"/>
              <a:t>‹#›</a:t>
            </a:fld>
            <a:endParaRPr lang="en-US"/>
          </a:p>
        </p:txBody>
      </p:sp>
    </p:spTree>
    <p:extLst>
      <p:ext uri="{BB962C8B-B14F-4D97-AF65-F5344CB8AC3E}">
        <p14:creationId xmlns:p14="http://schemas.microsoft.com/office/powerpoint/2010/main" val="253600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3.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6743-5A31-4D6C-8F8C-A66BA5B0F744}" type="datetimeFigureOut">
              <a:rPr lang="en-US" smtClean="0"/>
              <a:t>12/17/2015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C3E94-D1A8-4351-98C9-D967D35E0C69}" type="slidenum">
              <a:rPr lang="en-US" smtClean="0"/>
              <a:t>‹#›</a:t>
            </a:fld>
            <a:endParaRPr lang="en-US"/>
          </a:p>
        </p:txBody>
      </p:sp>
    </p:spTree>
    <p:extLst>
      <p:ext uri="{BB962C8B-B14F-4D97-AF65-F5344CB8AC3E}">
        <p14:creationId xmlns:p14="http://schemas.microsoft.com/office/powerpoint/2010/main" val="358151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6" r:id="rId12"/>
    <p:sldLayoutId id="2147483758" r:id="rId13"/>
    <p:sldLayoutId id="2147483759" r:id="rId14"/>
    <p:sldLayoutId id="214748376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p:cNvPicPr>
            <a:picLocks noChangeAspect="1" noChangeArrowheads="1"/>
          </p:cNvPicPr>
          <p:nvPr userDrawn="1"/>
        </p:nvPicPr>
        <p:blipFill rotWithShape="1">
          <a:blip r:embed="rId29">
            <a:extLst>
              <a:ext uri="{28A0092B-C50C-407E-A947-70E740481C1C}">
                <a14:useLocalDpi xmlns:a14="http://schemas.microsoft.com/office/drawing/2010/main" val="0"/>
              </a:ext>
            </a:extLst>
          </a:blip>
          <a:srcRect l="6834" t="28969"/>
          <a:stretch/>
        </p:blipFill>
        <p:spPr bwMode="auto">
          <a:xfrm>
            <a:off x="-1588" y="0"/>
            <a:ext cx="8882743"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
        <p:nvSpPr>
          <p:cNvPr id="5"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BB0000"/>
              </a:solidFill>
            </a:endParaRPr>
          </a:p>
        </p:txBody>
      </p:sp>
      <p:sp>
        <p:nvSpPr>
          <p:cNvPr id="41" name="Rectangle 5"/>
          <p:cNvSpPr>
            <a:spLocks noGrp="1" noChangeArrowheads="1"/>
          </p:cNvSpPr>
          <p:nvPr userDrawn="1">
            <p:ph type="dt" sz="half" idx="2"/>
          </p:nvPr>
        </p:nvSpPr>
        <p:spPr bwMode="auto">
          <a:xfrm>
            <a:off x="542925" y="6446044"/>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kern="0">
                <a:solidFill>
                  <a:schemeClr val="tx2">
                    <a:lumMod val="60000"/>
                    <a:lumOff val="40000"/>
                  </a:schemeClr>
                </a:solidFill>
                <a:latin typeface="+mn-lt"/>
              </a:defRPr>
            </a:lvl1pPr>
          </a:lstStyle>
          <a:p>
            <a:pPr>
              <a:defRPr/>
            </a:pPr>
            <a:endParaRPr lang="en-US">
              <a:solidFill>
                <a:srgbClr val="666666">
                  <a:lumMod val="60000"/>
                  <a:lumOff val="40000"/>
                </a:srgbClr>
              </a:solidFill>
            </a:endParaRPr>
          </a:p>
        </p:txBody>
      </p:sp>
      <p:sp>
        <p:nvSpPr>
          <p:cNvPr id="21507" name="Title Placeholder 43"/>
          <p:cNvSpPr>
            <a:spLocks noGrp="1"/>
          </p:cNvSpPr>
          <p:nvPr userDrawn="1">
            <p:ph type="title"/>
          </p:nvPr>
        </p:nvSpPr>
        <p:spPr bwMode="auto">
          <a:xfrm>
            <a:off x="457200" y="2397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5" name="Slide Number Placeholder 44"/>
          <p:cNvSpPr>
            <a:spLocks noGrp="1"/>
          </p:cNvSpPr>
          <p:nvPr userDrawn="1">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fontAlgn="base">
              <a:spcBef>
                <a:spcPct val="0"/>
              </a:spcBef>
              <a:spcAft>
                <a:spcPct val="0"/>
              </a:spcAft>
              <a:defRPr/>
            </a:pPr>
            <a:fld id="{E69C68D7-4E82-4AD4-B701-D735FC9E44EC}" type="slidenum">
              <a:rPr smtClean="0"/>
              <a:pPr fontAlgn="base">
                <a:spcBef>
                  <a:spcPct val="0"/>
                </a:spcBef>
                <a:spcAft>
                  <a:spcPct val="0"/>
                </a:spcAft>
                <a:defRPr/>
              </a:pPr>
              <a:t>‹#›</a:t>
            </a:fld>
            <a:endParaRPr/>
          </a:p>
        </p:txBody>
      </p:sp>
      <p:sp>
        <p:nvSpPr>
          <p:cNvPr id="21509" name="Text Placeholder 49"/>
          <p:cNvSpPr>
            <a:spLocks noGrp="1"/>
          </p:cNvSpPr>
          <p:nvPr userDrawn="1">
            <p:ph type="body" idx="1"/>
          </p:nvPr>
        </p:nvSpPr>
        <p:spPr bwMode="auto">
          <a:xfrm>
            <a:off x="457200" y="125095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4" name="Group 13"/>
          <p:cNvGrpSpPr>
            <a:grpSpLocks noChangeAspect="1"/>
          </p:cNvGrpSpPr>
          <p:nvPr userDrawn="1"/>
        </p:nvGrpSpPr>
        <p:grpSpPr>
          <a:xfrm>
            <a:off x="6726513" y="6284187"/>
            <a:ext cx="2240825" cy="321860"/>
            <a:chOff x="487363" y="2840038"/>
            <a:chExt cx="8167687" cy="1173162"/>
          </a:xfrm>
        </p:grpSpPr>
        <p:sp>
          <p:nvSpPr>
            <p:cNvPr id="15"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7"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8"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29664399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57" r:id="rId21"/>
    <p:sldLayoutId id="2147483676" r:id="rId22"/>
    <p:sldLayoutId id="2147483677" r:id="rId23"/>
    <p:sldLayoutId id="2147483684" r:id="rId24"/>
    <p:sldLayoutId id="2147483661" r:id="rId25"/>
    <p:sldLayoutId id="2147483662" r:id="rId26"/>
    <p:sldLayoutId id="2147483669" r:id="rId27"/>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9F99CCF-E042-3046-8E04-B7BE4189A052}" type="datetimeFigureOut">
              <a:rPr lang="en-US" smtClean="0">
                <a:solidFill>
                  <a:prstClr val="black">
                    <a:tint val="75000"/>
                  </a:prstClr>
                </a:solidFill>
              </a:rPr>
              <a:pPr defTabSz="457200"/>
              <a:t>12/17/2015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FAF397-8C50-204C-8EB3-ABF914FA9EE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894518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9F99CCF-E042-3046-8E04-B7BE4189A052}" type="datetimeFigureOut">
              <a:rPr lang="en-US" smtClean="0">
                <a:solidFill>
                  <a:prstClr val="black">
                    <a:tint val="75000"/>
                  </a:prstClr>
                </a:solidFill>
              </a:rPr>
              <a:pPr defTabSz="457200"/>
              <a:t>12/17/2015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FAF397-8C50-204C-8EB3-ABF914FA9EE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484287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69472"/>
            <a:ext cx="9144000" cy="773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dirty="0">
              <a:solidFill>
                <a:srgbClr val="FFFFFF"/>
              </a:solidFill>
            </a:endParaRPr>
          </a:p>
        </p:txBody>
      </p:sp>
      <p:sp>
        <p:nvSpPr>
          <p:cNvPr id="13" name="Rectangle 12"/>
          <p:cNvSpPr/>
          <p:nvPr/>
        </p:nvSpPr>
        <p:spPr>
          <a:xfrm rot="152788">
            <a:off x="72028" y="710898"/>
            <a:ext cx="2913960" cy="196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 name="Rectangle 11"/>
          <p:cNvSpPr/>
          <p:nvPr/>
        </p:nvSpPr>
        <p:spPr>
          <a:xfrm>
            <a:off x="1095153" y="2931778"/>
            <a:ext cx="6964326" cy="265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3" name="Title 2"/>
          <p:cNvSpPr>
            <a:spLocks noGrp="1"/>
          </p:cNvSpPr>
          <p:nvPr>
            <p:ph type="title"/>
          </p:nvPr>
        </p:nvSpPr>
        <p:spPr>
          <a:xfrm>
            <a:off x="1095153" y="3934057"/>
            <a:ext cx="6335486" cy="1951782"/>
          </a:xfrm>
        </p:spPr>
        <p:txBody>
          <a:bodyPr/>
          <a:lstStyle/>
          <a:p>
            <a:r>
              <a:rPr lang="en-US" sz="2000" dirty="0" smtClean="0">
                <a:latin typeface="Times New Roman" panose="02020603050405020304" pitchFamily="18" charset="0"/>
                <a:cs typeface="Times New Roman" panose="02020603050405020304" pitchFamily="18" charset="0"/>
              </a:rPr>
              <a:t>..</a:t>
            </a:r>
            <a:r>
              <a:rPr lang="en-US" sz="2000" dirty="0" smtClean="0">
                <a:latin typeface="+mn-lt"/>
                <a:cs typeface="Times New Roman" panose="02020603050405020304" pitchFamily="18" charset="0"/>
              </a:rPr>
              <a:t>an Ohio State University community program, empowers pregnant women in high risk neighborhoods to deliver healthy babies and reduce racial disparities in infant mortality.</a:t>
            </a:r>
            <a:br>
              <a:rPr lang="en-US" sz="2000" dirty="0" smtClean="0">
                <a:latin typeface="+mn-lt"/>
                <a:cs typeface="Times New Roman" panose="02020603050405020304" pitchFamily="18" charset="0"/>
              </a:rPr>
            </a:br>
            <a:r>
              <a:rPr lang="en-US" sz="2000"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814" t="4496" r="27442"/>
          <a:stretch/>
        </p:blipFill>
        <p:spPr>
          <a:xfrm rot="215452">
            <a:off x="437232" y="1007586"/>
            <a:ext cx="2183553" cy="1532548"/>
          </a:xfrm>
          <a:prstGeom prst="rect">
            <a:avLst/>
          </a:prstGeom>
        </p:spPr>
      </p:pic>
      <p:sp>
        <p:nvSpPr>
          <p:cNvPr id="15" name="Rectangle 14"/>
          <p:cNvSpPr/>
          <p:nvPr/>
        </p:nvSpPr>
        <p:spPr>
          <a:xfrm rot="333334">
            <a:off x="5969827" y="707230"/>
            <a:ext cx="2977521" cy="195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4" name="Rectangle 13"/>
          <p:cNvSpPr/>
          <p:nvPr/>
        </p:nvSpPr>
        <p:spPr>
          <a:xfrm rot="21219848">
            <a:off x="3030852" y="547099"/>
            <a:ext cx="2890070" cy="190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026" name="Picture 2" descr="C:\Users\scho76\AppData\Local\Microsoft\Windows\Temporary Internet Files\Content.IE5\K802CQ2D\140238_DSC94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53930">
            <a:off x="3110602" y="614081"/>
            <a:ext cx="2727374" cy="1814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1084">
            <a:off x="5975355" y="716527"/>
            <a:ext cx="2940761" cy="1934390"/>
          </a:xfrm>
          <a:prstGeom prst="rect">
            <a:avLst/>
          </a:prstGeom>
        </p:spPr>
      </p:pic>
      <p:sp>
        <p:nvSpPr>
          <p:cNvPr id="16" name="Rectangle 15"/>
          <p:cNvSpPr/>
          <p:nvPr/>
        </p:nvSpPr>
        <p:spPr>
          <a:xfrm>
            <a:off x="1088512" y="3064685"/>
            <a:ext cx="6970968" cy="71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200" b="1" dirty="0">
                <a:solidFill>
                  <a:srgbClr val="C0504D">
                    <a:lumMod val="60000"/>
                    <a:lumOff val="40000"/>
                  </a:srgbClr>
                </a:solidFill>
                <a:ea typeface="+mj-ea"/>
                <a:cs typeface="Times New Roman" panose="02020603050405020304" pitchFamily="18" charset="0"/>
              </a:rPr>
              <a:t>Moms</a:t>
            </a:r>
            <a:r>
              <a:rPr lang="en-US" sz="7200" b="1" dirty="0">
                <a:solidFill>
                  <a:srgbClr val="F79646">
                    <a:lumMod val="60000"/>
                    <a:lumOff val="40000"/>
                  </a:srgbClr>
                </a:solidFill>
                <a:ea typeface="+mj-ea"/>
                <a:cs typeface="Times New Roman" panose="02020603050405020304" pitchFamily="18" charset="0"/>
              </a:rPr>
              <a:t>2</a:t>
            </a:r>
            <a:r>
              <a:rPr lang="en-US" sz="7200" b="1" dirty="0">
                <a:solidFill>
                  <a:srgbClr val="4BACC6">
                    <a:lumMod val="75000"/>
                  </a:srgbClr>
                </a:solidFill>
                <a:ea typeface="+mj-ea"/>
                <a:cs typeface="Times New Roman" panose="02020603050405020304" pitchFamily="18" charset="0"/>
              </a:rPr>
              <a:t>B</a:t>
            </a:r>
            <a:endParaRPr lang="en-US" dirty="0">
              <a:solidFill>
                <a:srgbClr val="000000"/>
              </a:solidFill>
            </a:endParaRPr>
          </a:p>
        </p:txBody>
      </p:sp>
    </p:spTree>
    <p:extLst>
      <p:ext uri="{BB962C8B-B14F-4D97-AF65-F5344CB8AC3E}">
        <p14:creationId xmlns:p14="http://schemas.microsoft.com/office/powerpoint/2010/main" val="128596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b="1" dirty="0">
                <a:solidFill>
                  <a:schemeClr val="accent2">
                    <a:lumMod val="60000"/>
                    <a:lumOff val="40000"/>
                  </a:schemeClr>
                </a:solidFill>
                <a:cs typeface="Times New Roman" panose="02020603050405020304" pitchFamily="18" charset="0"/>
              </a:rPr>
              <a:t>Moms</a:t>
            </a:r>
            <a:r>
              <a:rPr lang="en-US" sz="7200" b="1" dirty="0">
                <a:solidFill>
                  <a:schemeClr val="accent6">
                    <a:lumMod val="60000"/>
                    <a:lumOff val="40000"/>
                  </a:schemeClr>
                </a:solidFill>
                <a:cs typeface="Times New Roman" panose="02020603050405020304" pitchFamily="18" charset="0"/>
              </a:rPr>
              <a:t>2</a:t>
            </a:r>
            <a:r>
              <a:rPr lang="en-US" sz="7200" b="1" dirty="0">
                <a:solidFill>
                  <a:schemeClr val="accent5">
                    <a:lumMod val="75000"/>
                  </a:schemeClr>
                </a:solidFill>
                <a:cs typeface="Times New Roman" panose="02020603050405020304" pitchFamily="18" charset="0"/>
              </a:rPr>
              <a:t>B</a:t>
            </a:r>
          </a:p>
        </p:txBody>
      </p:sp>
      <p:sp>
        <p:nvSpPr>
          <p:cNvPr id="3" name="Text Placeholder 2"/>
          <p:cNvSpPr>
            <a:spLocks noGrp="1"/>
          </p:cNvSpPr>
          <p:nvPr>
            <p:ph type="body" sz="quarter" idx="11"/>
          </p:nvPr>
        </p:nvSpPr>
        <p:spPr/>
        <p:txBody>
          <a:bodyPr/>
          <a:lstStyle/>
          <a:p>
            <a:endParaRPr lang="en-US" sz="2400" dirty="0" smtClean="0">
              <a:cs typeface="Times New Roman" panose="02020603050405020304" pitchFamily="18" charset="0"/>
            </a:endParaRPr>
          </a:p>
          <a:p>
            <a:endParaRPr lang="en-US" sz="2400" dirty="0" smtClean="0">
              <a:cs typeface="Times New Roman" panose="02020603050405020304" pitchFamily="18" charset="0"/>
            </a:endParaRPr>
          </a:p>
          <a:p>
            <a:r>
              <a:rPr lang="en-US" sz="2400" dirty="0" smtClean="0">
                <a:cs typeface="Times New Roman" panose="02020603050405020304" pitchFamily="18" charset="0"/>
              </a:rPr>
              <a:t>Began</a:t>
            </a:r>
            <a:r>
              <a:rPr lang="en-US" sz="2400" dirty="0" smtClean="0">
                <a:solidFill>
                  <a:schemeClr val="accent1"/>
                </a:solidFill>
                <a:cs typeface="Times New Roman" panose="02020603050405020304" pitchFamily="18" charset="0"/>
              </a:rPr>
              <a:t> </a:t>
            </a:r>
            <a:r>
              <a:rPr lang="en-US" sz="2400" dirty="0">
                <a:cs typeface="Times New Roman" panose="02020603050405020304" pitchFamily="18" charset="0"/>
              </a:rPr>
              <a:t>Sept 2010 </a:t>
            </a:r>
            <a:r>
              <a:rPr lang="en-US" sz="2400" dirty="0" smtClean="0">
                <a:cs typeface="Times New Roman" panose="02020603050405020304" pitchFamily="18" charset="0"/>
              </a:rPr>
              <a:t>with an OSU Grant to </a:t>
            </a:r>
            <a:r>
              <a:rPr lang="en-US" sz="2200" dirty="0" smtClean="0">
                <a:cs typeface="Times New Roman" panose="02020603050405020304" pitchFamily="18" charset="0"/>
              </a:rPr>
              <a:t>Dr. Pat Gabbe</a:t>
            </a:r>
            <a:endParaRPr lang="en-US" sz="2200" dirty="0">
              <a:cs typeface="Times New Roman" panose="02020603050405020304" pitchFamily="18" charset="0"/>
            </a:endParaRPr>
          </a:p>
          <a:p>
            <a:r>
              <a:rPr lang="en-US" sz="2400" dirty="0">
                <a:cs typeface="Times New Roman" panose="02020603050405020304" pitchFamily="18" charset="0"/>
              </a:rPr>
              <a:t>In </a:t>
            </a:r>
            <a:r>
              <a:rPr lang="en-US" sz="2400" dirty="0" smtClean="0">
                <a:cs typeface="Times New Roman" panose="02020603050405020304" pitchFamily="18" charset="0"/>
              </a:rPr>
              <a:t>2014 </a:t>
            </a:r>
            <a:r>
              <a:rPr lang="en-US" sz="2400" dirty="0">
                <a:cs typeface="Times New Roman" panose="02020603050405020304" pitchFamily="18" charset="0"/>
              </a:rPr>
              <a:t>became an Ohio State University woman’s health program </a:t>
            </a:r>
            <a:r>
              <a:rPr lang="en-US" sz="2400" dirty="0" smtClean="0">
                <a:cs typeface="Times New Roman" panose="02020603050405020304" pitchFamily="18" charset="0"/>
              </a:rPr>
              <a:t>in </a:t>
            </a:r>
            <a:r>
              <a:rPr lang="en-US" sz="2400" dirty="0">
                <a:cs typeface="Times New Roman" panose="02020603050405020304" pitchFamily="18" charset="0"/>
              </a:rPr>
              <a:t>the </a:t>
            </a:r>
            <a:r>
              <a:rPr lang="en-US" sz="2400" dirty="0" err="1">
                <a:cs typeface="Times New Roman" panose="02020603050405020304" pitchFamily="18" charset="0"/>
              </a:rPr>
              <a:t>Dept</a:t>
            </a:r>
            <a:r>
              <a:rPr lang="en-US" sz="2400" dirty="0">
                <a:cs typeface="Times New Roman" panose="02020603050405020304" pitchFamily="18" charset="0"/>
              </a:rPr>
              <a:t> of </a:t>
            </a:r>
            <a:r>
              <a:rPr lang="en-US" sz="2400" dirty="0" smtClean="0">
                <a:cs typeface="Times New Roman" panose="02020603050405020304" pitchFamily="18" charset="0"/>
              </a:rPr>
              <a:t>Ob-Gyn. </a:t>
            </a:r>
          </a:p>
          <a:p>
            <a:endParaRPr lang="en-US" sz="2400" dirty="0" smtClean="0">
              <a:cs typeface="Times New Roman" panose="02020603050405020304" pitchFamily="18" charset="0"/>
            </a:endParaRPr>
          </a:p>
          <a:p>
            <a:r>
              <a:rPr lang="en-US" sz="2400" dirty="0" smtClean="0">
                <a:cs typeface="Times New Roman" panose="02020603050405020304" pitchFamily="18" charset="0"/>
              </a:rPr>
              <a:t>Includes a multidisciplinary team: Social Workers, a Community and Family Advocate; Infant Mental </a:t>
            </a:r>
            <a:r>
              <a:rPr lang="en-US" sz="2400" dirty="0">
                <a:cs typeface="Times New Roman" panose="02020603050405020304" pitchFamily="18" charset="0"/>
              </a:rPr>
              <a:t>H</a:t>
            </a:r>
            <a:r>
              <a:rPr lang="en-US" sz="2400" dirty="0" smtClean="0">
                <a:cs typeface="Times New Roman" panose="02020603050405020304" pitchFamily="18" charset="0"/>
              </a:rPr>
              <a:t>ealth </a:t>
            </a:r>
            <a:r>
              <a:rPr lang="en-US" sz="2400" dirty="0">
                <a:cs typeface="Times New Roman" panose="02020603050405020304" pitchFamily="18" charset="0"/>
              </a:rPr>
              <a:t>S</a:t>
            </a:r>
            <a:r>
              <a:rPr lang="en-US" sz="2400" dirty="0" smtClean="0">
                <a:cs typeface="Times New Roman" panose="02020603050405020304" pitchFamily="18" charset="0"/>
              </a:rPr>
              <a:t>pecialist;  Medical Dietitians, Obstetricians, Pediatricians, </a:t>
            </a:r>
            <a:r>
              <a:rPr lang="en-US" sz="2400" dirty="0">
                <a:cs typeface="Times New Roman" panose="02020603050405020304" pitchFamily="18" charset="0"/>
              </a:rPr>
              <a:t>S</a:t>
            </a:r>
            <a:r>
              <a:rPr lang="en-US" sz="2400" dirty="0" smtClean="0">
                <a:cs typeface="Times New Roman" panose="02020603050405020304" pitchFamily="18" charset="0"/>
              </a:rPr>
              <a:t>tudents and Volunteers.</a:t>
            </a:r>
          </a:p>
          <a:p>
            <a:endParaRPr lang="en-US" sz="24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44216FD-6AB8-4CAA-AE87-D3440EC6B7F7}" type="slidenum">
              <a:rPr/>
              <a:pPr/>
              <a:t>10</a:t>
            </a:fld>
            <a:endParaRPr/>
          </a:p>
        </p:txBody>
      </p:sp>
      <p:pic>
        <p:nvPicPr>
          <p:cNvPr id="5" name="Picture 1" descr="Logo_Moms2B_Woman-page-001[1]"/>
          <p:cNvPicPr>
            <a:picLocks noChangeAspect="1" noChangeArrowheads="1"/>
          </p:cNvPicPr>
          <p:nvPr/>
        </p:nvPicPr>
        <p:blipFill>
          <a:blip r:embed="rId3"/>
          <a:srcRect/>
          <a:stretch>
            <a:fillRect/>
          </a:stretch>
        </p:blipFill>
        <p:spPr bwMode="auto">
          <a:xfrm>
            <a:off x="7772400" y="304800"/>
            <a:ext cx="1190961" cy="1655273"/>
          </a:xfrm>
          <a:prstGeom prst="rect">
            <a:avLst/>
          </a:prstGeom>
          <a:noFill/>
        </p:spPr>
      </p:pic>
    </p:spTree>
    <p:extLst>
      <p:ext uri="{BB962C8B-B14F-4D97-AF65-F5344CB8AC3E}">
        <p14:creationId xmlns:p14="http://schemas.microsoft.com/office/powerpoint/2010/main" val="328462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Moms2B  addresses the social determinants contributing to infant mortality</a:t>
            </a:r>
            <a:endParaRPr lang="en-US" dirty="0"/>
          </a:p>
        </p:txBody>
      </p:sp>
      <p:sp>
        <p:nvSpPr>
          <p:cNvPr id="3" name="Text Placeholder 2"/>
          <p:cNvSpPr>
            <a:spLocks noGrp="1"/>
          </p:cNvSpPr>
          <p:nvPr>
            <p:ph type="body" sz="quarter" idx="11"/>
          </p:nvPr>
        </p:nvSpPr>
        <p:spPr/>
        <p:txBody>
          <a:bodyPr/>
          <a:lstStyle/>
          <a:p>
            <a:r>
              <a:rPr lang="en-US" dirty="0" smtClean="0"/>
              <a:t>Housing</a:t>
            </a:r>
          </a:p>
          <a:p>
            <a:r>
              <a:rPr lang="en-US" dirty="0" smtClean="0"/>
              <a:t>Food</a:t>
            </a:r>
          </a:p>
          <a:p>
            <a:r>
              <a:rPr lang="en-US" dirty="0" smtClean="0"/>
              <a:t>Transportation </a:t>
            </a:r>
          </a:p>
          <a:p>
            <a:r>
              <a:rPr lang="en-US" dirty="0" smtClean="0"/>
              <a:t>Education</a:t>
            </a:r>
          </a:p>
          <a:p>
            <a:r>
              <a:rPr lang="en-US" dirty="0" smtClean="0"/>
              <a:t>Neighborhood Crime</a:t>
            </a:r>
          </a:p>
          <a:p>
            <a:r>
              <a:rPr lang="en-US" dirty="0" smtClean="0"/>
              <a:t>Unemployment</a:t>
            </a:r>
          </a:p>
          <a:p>
            <a:r>
              <a:rPr lang="en-US" dirty="0" smtClean="0"/>
              <a:t>Emotional Stress</a:t>
            </a:r>
          </a:p>
          <a:p>
            <a:r>
              <a:rPr lang="en-US" dirty="0" smtClean="0"/>
              <a:t>Adverse Childhood Experiences (ACE) </a:t>
            </a:r>
            <a:endParaRPr lang="en-US" dirty="0"/>
          </a:p>
        </p:txBody>
      </p:sp>
      <p:sp>
        <p:nvSpPr>
          <p:cNvPr id="4" name="Footer Placeholder 3"/>
          <p:cNvSpPr>
            <a:spLocks noGrp="1"/>
          </p:cNvSpPr>
          <p:nvPr>
            <p:ph type="ftr" sz="quarter" idx="4294967295"/>
          </p:nvPr>
        </p:nvSpPr>
        <p:spPr>
          <a:xfrm>
            <a:off x="76200" y="6248400"/>
            <a:ext cx="8458200" cy="365125"/>
          </a:xfrm>
          <a:prstGeom prst="rect">
            <a:avLst/>
          </a:prstGeom>
        </p:spPr>
        <p:txBody>
          <a:bodyPr/>
          <a:lstStyle/>
          <a:p>
            <a:r>
              <a:rPr lang="en-US" i="1" dirty="0">
                <a:latin typeface="Arial" pitchFamily="34" charset="0"/>
                <a:cs typeface="Arial" pitchFamily="34" charset="0"/>
              </a:rPr>
              <a:t>Moms2B</a:t>
            </a:r>
            <a:r>
              <a:rPr lang="en-US" dirty="0">
                <a:latin typeface="Arial" pitchFamily="34" charset="0"/>
                <a:cs typeface="Arial" pitchFamily="34" charset="0"/>
              </a:rPr>
              <a:t>• The Ohio State University Wexner Medical Center © 2014</a:t>
            </a:r>
            <a:endParaRPr lang="en-US" dirty="0">
              <a:solidFill>
                <a:prstClr val="white"/>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85800"/>
            <a:ext cx="1627187"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72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Moms2B  Sister Circle</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12</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6271067" cy="51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960" y="228600"/>
            <a:ext cx="136642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76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9756" y="236590"/>
            <a:ext cx="8229600" cy="510363"/>
          </a:xfrm>
        </p:spPr>
        <p:txBody>
          <a:bodyPr/>
          <a:lstStyle/>
          <a:p>
            <a:pPr algn="l"/>
            <a:r>
              <a:rPr lang="en-US" sz="6000" b="1" dirty="0" smtClean="0">
                <a:solidFill>
                  <a:srgbClr val="C0504D">
                    <a:lumMod val="60000"/>
                    <a:lumOff val="40000"/>
                  </a:srgbClr>
                </a:solidFill>
                <a:cs typeface="Times New Roman" panose="02020603050405020304" pitchFamily="18" charset="0"/>
              </a:rPr>
              <a:t>Moms</a:t>
            </a:r>
            <a:r>
              <a:rPr lang="en-US" sz="6000" b="1" dirty="0" smtClean="0">
                <a:solidFill>
                  <a:srgbClr val="F79646">
                    <a:lumMod val="60000"/>
                    <a:lumOff val="40000"/>
                  </a:srgbClr>
                </a:solidFill>
                <a:cs typeface="Times New Roman" panose="02020603050405020304" pitchFamily="18" charset="0"/>
              </a:rPr>
              <a:t>2</a:t>
            </a:r>
            <a:r>
              <a:rPr lang="en-US" sz="6000" b="1" dirty="0" smtClean="0">
                <a:solidFill>
                  <a:srgbClr val="4BACC6">
                    <a:lumMod val="75000"/>
                  </a:srgbClr>
                </a:solidFill>
                <a:cs typeface="Times New Roman" panose="02020603050405020304" pitchFamily="18" charset="0"/>
              </a:rPr>
              <a:t>B</a:t>
            </a:r>
            <a:endParaRPr lang="en-US" sz="48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44216FD-6AB8-4CAA-AE87-D3440EC6B7F7}" type="slidenum">
              <a:rPr/>
              <a:pPr/>
              <a:t>13</a:t>
            </a:fld>
            <a:endParaRPr/>
          </a:p>
        </p:txBody>
      </p:sp>
      <p:sp>
        <p:nvSpPr>
          <p:cNvPr id="5" name="TextBox 4"/>
          <p:cNvSpPr txBox="1"/>
          <p:nvPr/>
        </p:nvSpPr>
        <p:spPr>
          <a:xfrm>
            <a:off x="152400" y="727103"/>
            <a:ext cx="5142615" cy="6093976"/>
          </a:xfrm>
          <a:prstGeom prst="rect">
            <a:avLst/>
          </a:prstGeom>
          <a:noFill/>
        </p:spPr>
        <p:txBody>
          <a:bodyPr wrap="square" rtlCol="0">
            <a:spAutoFit/>
          </a:bodyPr>
          <a:lstStyle/>
          <a:p>
            <a:pPr algn="ctr" fontAlgn="base">
              <a:spcBef>
                <a:spcPct val="0"/>
              </a:spcBef>
              <a:spcAft>
                <a:spcPct val="0"/>
              </a:spcAft>
              <a:buClr>
                <a:srgbClr val="BB0000"/>
              </a:buClr>
            </a:pPr>
            <a:endParaRPr lang="en-US" sz="2000" b="1" dirty="0">
              <a:solidFill>
                <a:srgbClr val="000000">
                  <a:lumMod val="50000"/>
                  <a:lumOff val="50000"/>
                </a:srgbClr>
              </a:solidFill>
              <a:latin typeface="Times New Roman" panose="02020603050405020304" pitchFamily="18" charset="0"/>
              <a:cs typeface="Times New Roman" panose="02020603050405020304" pitchFamily="18" charset="0"/>
            </a:endParaRPr>
          </a:p>
          <a:p>
            <a:pPr marL="285750" indent="-285750" fontAlgn="base">
              <a:spcBef>
                <a:spcPct val="0"/>
              </a:spcBef>
              <a:spcAft>
                <a:spcPct val="0"/>
              </a:spcAft>
              <a:buClr>
                <a:srgbClr val="BB0000"/>
              </a:buClr>
              <a:buFont typeface="Arial" pitchFamily="34" charset="0"/>
              <a:buChar char="•"/>
            </a:pPr>
            <a:r>
              <a:rPr lang="en-US" sz="2000" b="1" u="sng" dirty="0">
                <a:solidFill>
                  <a:srgbClr val="000000">
                    <a:lumMod val="50000"/>
                    <a:lumOff val="50000"/>
                  </a:srgbClr>
                </a:solidFill>
                <a:cs typeface="Times New Roman" panose="02020603050405020304" pitchFamily="18" charset="0"/>
              </a:rPr>
              <a:t>Weekly</a:t>
            </a:r>
            <a:r>
              <a:rPr lang="en-US" sz="2000" b="1" dirty="0">
                <a:solidFill>
                  <a:srgbClr val="000000">
                    <a:lumMod val="50000"/>
                    <a:lumOff val="50000"/>
                  </a:srgbClr>
                </a:solidFill>
                <a:cs typeface="Times New Roman" panose="02020603050405020304" pitchFamily="18" charset="0"/>
              </a:rPr>
              <a:t> </a:t>
            </a:r>
            <a:r>
              <a:rPr lang="en-US" sz="2000" b="1" dirty="0" smtClean="0">
                <a:solidFill>
                  <a:srgbClr val="000000">
                    <a:lumMod val="50000"/>
                    <a:lumOff val="50000"/>
                  </a:srgbClr>
                </a:solidFill>
                <a:cs typeface="Times New Roman" panose="02020603050405020304" pitchFamily="18" charset="0"/>
              </a:rPr>
              <a:t> for 2 hours at each of 4 locations</a:t>
            </a:r>
            <a:endParaRPr lang="en-US" sz="2000" b="1" dirty="0">
              <a:solidFill>
                <a:srgbClr val="000000">
                  <a:lumMod val="50000"/>
                  <a:lumOff val="50000"/>
                </a:srgbClr>
              </a:solidFill>
              <a:cs typeface="Times New Roman" panose="02020603050405020304" pitchFamily="18" charset="0"/>
            </a:endParaRPr>
          </a:p>
          <a:p>
            <a:pPr marL="285750" indent="-285750" fontAlgn="base">
              <a:spcBef>
                <a:spcPct val="0"/>
              </a:spcBef>
              <a:spcAft>
                <a:spcPct val="0"/>
              </a:spcAft>
              <a:buClr>
                <a:srgbClr val="BB0000"/>
              </a:buClr>
              <a:buFont typeface="Arial" pitchFamily="34" charset="0"/>
              <a:buChar char="•"/>
            </a:pPr>
            <a:r>
              <a:rPr lang="en-US" sz="2000" b="1" dirty="0">
                <a:solidFill>
                  <a:srgbClr val="000000">
                    <a:lumMod val="50000"/>
                    <a:lumOff val="50000"/>
                  </a:srgbClr>
                </a:solidFill>
                <a:cs typeface="Times New Roman" panose="02020603050405020304" pitchFamily="18" charset="0"/>
              </a:rPr>
              <a:t>Group Teaching:</a:t>
            </a:r>
          </a:p>
          <a:p>
            <a:pPr marL="800100" lvl="1" indent="-342900" fontAlgn="base">
              <a:spcBef>
                <a:spcPct val="0"/>
              </a:spcBef>
              <a:spcAft>
                <a:spcPct val="0"/>
              </a:spcAft>
              <a:buClr>
                <a:srgbClr val="BB0000"/>
              </a:buClr>
              <a:buFont typeface="Courier New" panose="02070309020205020404" pitchFamily="49" charset="0"/>
              <a:buChar char="o"/>
            </a:pPr>
            <a:r>
              <a:rPr lang="en-US" sz="2000" b="1" dirty="0">
                <a:solidFill>
                  <a:srgbClr val="000000">
                    <a:lumMod val="50000"/>
                    <a:lumOff val="50000"/>
                  </a:srgbClr>
                </a:solidFill>
                <a:cs typeface="Times New Roman" panose="02020603050405020304" pitchFamily="18" charset="0"/>
              </a:rPr>
              <a:t>Nutrition and Stress Reduction</a:t>
            </a:r>
          </a:p>
          <a:p>
            <a:pPr marL="800100" lvl="1" indent="-342900" fontAlgn="base">
              <a:spcBef>
                <a:spcPct val="0"/>
              </a:spcBef>
              <a:spcAft>
                <a:spcPct val="0"/>
              </a:spcAft>
              <a:buClr>
                <a:srgbClr val="BB0000"/>
              </a:buClr>
              <a:buFont typeface="Courier New" panose="02070309020205020404" pitchFamily="49" charset="0"/>
              <a:buChar char="o"/>
            </a:pPr>
            <a:r>
              <a:rPr lang="en-US" sz="2000" b="1" dirty="0" smtClean="0">
                <a:solidFill>
                  <a:srgbClr val="000000">
                    <a:lumMod val="50000"/>
                    <a:lumOff val="50000"/>
                  </a:srgbClr>
                </a:solidFill>
                <a:cs typeface="Times New Roman" panose="02020603050405020304" pitchFamily="18" charset="0"/>
              </a:rPr>
              <a:t>Breastfeeding</a:t>
            </a:r>
          </a:p>
          <a:p>
            <a:pPr marL="800100" lvl="1" indent="-342900" fontAlgn="base">
              <a:spcBef>
                <a:spcPct val="0"/>
              </a:spcBef>
              <a:spcAft>
                <a:spcPct val="0"/>
              </a:spcAft>
              <a:buClr>
                <a:srgbClr val="BB0000"/>
              </a:buClr>
              <a:buFont typeface="Courier New" panose="02070309020205020404" pitchFamily="49" charset="0"/>
              <a:buChar char="o"/>
            </a:pPr>
            <a:r>
              <a:rPr lang="en-US" sz="2000" b="1" dirty="0" smtClean="0">
                <a:solidFill>
                  <a:srgbClr val="000000">
                    <a:lumMod val="50000"/>
                    <a:lumOff val="50000"/>
                  </a:srgbClr>
                </a:solidFill>
                <a:cs typeface="Times New Roman" panose="02020603050405020304" pitchFamily="18" charset="0"/>
              </a:rPr>
              <a:t>Pregnancy topics</a:t>
            </a:r>
            <a:endParaRPr lang="en-US" sz="2000" b="1" dirty="0">
              <a:solidFill>
                <a:srgbClr val="000000">
                  <a:lumMod val="50000"/>
                  <a:lumOff val="50000"/>
                </a:srgbClr>
              </a:solidFill>
              <a:cs typeface="Times New Roman" panose="02020603050405020304" pitchFamily="18" charset="0"/>
            </a:endParaRPr>
          </a:p>
          <a:p>
            <a:pPr marL="800100" lvl="1" indent="-342900" fontAlgn="base">
              <a:spcBef>
                <a:spcPct val="0"/>
              </a:spcBef>
              <a:spcAft>
                <a:spcPct val="0"/>
              </a:spcAft>
              <a:buClr>
                <a:srgbClr val="BB0000"/>
              </a:buClr>
              <a:buFont typeface="Courier New" panose="02070309020205020404" pitchFamily="49" charset="0"/>
              <a:buChar char="o"/>
            </a:pPr>
            <a:r>
              <a:rPr lang="en-US" sz="2000" b="1" dirty="0">
                <a:solidFill>
                  <a:srgbClr val="000000">
                    <a:lumMod val="50000"/>
                    <a:lumOff val="50000"/>
                  </a:srgbClr>
                </a:solidFill>
                <a:cs typeface="Times New Roman" panose="02020603050405020304" pitchFamily="18" charset="0"/>
              </a:rPr>
              <a:t>Safe Sleep</a:t>
            </a:r>
          </a:p>
          <a:p>
            <a:pPr marL="800100" lvl="1" indent="-342900" fontAlgn="base">
              <a:spcBef>
                <a:spcPct val="0"/>
              </a:spcBef>
              <a:spcAft>
                <a:spcPct val="0"/>
              </a:spcAft>
              <a:buClr>
                <a:srgbClr val="BB0000"/>
              </a:buClr>
              <a:buFont typeface="Courier New" panose="02070309020205020404" pitchFamily="49" charset="0"/>
              <a:buChar char="o"/>
            </a:pPr>
            <a:r>
              <a:rPr lang="en-US" sz="2000" b="1" dirty="0">
                <a:solidFill>
                  <a:srgbClr val="000000">
                    <a:lumMod val="50000"/>
                    <a:lumOff val="50000"/>
                  </a:srgbClr>
                </a:solidFill>
                <a:cs typeface="Times New Roman" panose="02020603050405020304" pitchFamily="18" charset="0"/>
              </a:rPr>
              <a:t>Reproductive </a:t>
            </a:r>
            <a:r>
              <a:rPr lang="en-US" sz="2000" b="1" dirty="0" smtClean="0">
                <a:solidFill>
                  <a:srgbClr val="000000">
                    <a:lumMod val="50000"/>
                    <a:lumOff val="50000"/>
                  </a:srgbClr>
                </a:solidFill>
                <a:cs typeface="Times New Roman" panose="02020603050405020304" pitchFamily="18" charset="0"/>
              </a:rPr>
              <a:t>health</a:t>
            </a:r>
          </a:p>
          <a:p>
            <a:pPr marL="342900" indent="-342900" fontAlgn="base">
              <a:spcBef>
                <a:spcPct val="0"/>
              </a:spcBef>
              <a:spcAft>
                <a:spcPct val="0"/>
              </a:spcAft>
              <a:buClr>
                <a:srgbClr val="BB0000"/>
              </a:buClr>
              <a:buFont typeface="Arial" panose="020B0604020202020204" pitchFamily="34" charset="0"/>
              <a:buChar char="•"/>
            </a:pPr>
            <a:r>
              <a:rPr lang="en-US" sz="2000" b="1" dirty="0" smtClean="0">
                <a:solidFill>
                  <a:srgbClr val="000000">
                    <a:lumMod val="50000"/>
                    <a:lumOff val="50000"/>
                  </a:srgbClr>
                </a:solidFill>
                <a:cs typeface="Times New Roman" panose="02020603050405020304" pitchFamily="18" charset="0"/>
              </a:rPr>
              <a:t>Access to EpicCare </a:t>
            </a:r>
            <a:endParaRPr lang="en-US" sz="2000" b="1" dirty="0">
              <a:solidFill>
                <a:srgbClr val="000000">
                  <a:lumMod val="50000"/>
                  <a:lumOff val="50000"/>
                </a:srgbClr>
              </a:solidFill>
              <a:cs typeface="Times New Roman" panose="02020603050405020304" pitchFamily="18" charset="0"/>
            </a:endParaRPr>
          </a:p>
          <a:p>
            <a:pPr lvl="1" fontAlgn="base">
              <a:spcBef>
                <a:spcPct val="0"/>
              </a:spcBef>
              <a:spcAft>
                <a:spcPct val="0"/>
              </a:spcAft>
              <a:buClr>
                <a:srgbClr val="BB0000"/>
              </a:buClr>
            </a:pPr>
            <a:endParaRPr lang="en-US" sz="2000" b="1" dirty="0">
              <a:solidFill>
                <a:srgbClr val="000000">
                  <a:lumMod val="50000"/>
                  <a:lumOff val="50000"/>
                </a:srgbClr>
              </a:solidFill>
              <a:cs typeface="Times New Roman" panose="02020603050405020304" pitchFamily="18" charset="0"/>
            </a:endParaRPr>
          </a:p>
          <a:p>
            <a:pPr marL="285750" indent="-285750" fontAlgn="base">
              <a:spcBef>
                <a:spcPct val="0"/>
              </a:spcBef>
              <a:spcAft>
                <a:spcPct val="0"/>
              </a:spcAft>
              <a:buClr>
                <a:srgbClr val="BB0000"/>
              </a:buClr>
              <a:buFont typeface="Arial" pitchFamily="34" charset="0"/>
              <a:buChar char="•"/>
            </a:pPr>
            <a:r>
              <a:rPr lang="en-US" sz="2000" b="1" dirty="0" smtClean="0">
                <a:solidFill>
                  <a:srgbClr val="000000">
                    <a:lumMod val="50000"/>
                    <a:lumOff val="50000"/>
                  </a:srgbClr>
                </a:solidFill>
                <a:cs typeface="Times New Roman" panose="02020603050405020304" pitchFamily="18" charset="0"/>
              </a:rPr>
              <a:t>Individual </a:t>
            </a:r>
            <a:r>
              <a:rPr lang="en-US" sz="2000" b="1" dirty="0">
                <a:solidFill>
                  <a:srgbClr val="000000">
                    <a:lumMod val="50000"/>
                    <a:lumOff val="50000"/>
                  </a:srgbClr>
                </a:solidFill>
                <a:cs typeface="Times New Roman" panose="02020603050405020304" pitchFamily="18" charset="0"/>
              </a:rPr>
              <a:t>weekly check list for </a:t>
            </a:r>
            <a:r>
              <a:rPr lang="en-US" sz="2000" b="1" dirty="0" smtClean="0">
                <a:solidFill>
                  <a:srgbClr val="000000">
                    <a:lumMod val="50000"/>
                    <a:lumOff val="50000"/>
                  </a:srgbClr>
                </a:solidFill>
                <a:cs typeface="Times New Roman" panose="02020603050405020304" pitchFamily="18" charset="0"/>
              </a:rPr>
              <a:t>personal needs.</a:t>
            </a:r>
          </a:p>
          <a:p>
            <a:pPr marL="285750" indent="-285750" fontAlgn="base">
              <a:spcBef>
                <a:spcPct val="0"/>
              </a:spcBef>
              <a:spcAft>
                <a:spcPct val="0"/>
              </a:spcAft>
              <a:buClr>
                <a:srgbClr val="BB0000"/>
              </a:buClr>
              <a:buFont typeface="Arial" pitchFamily="34" charset="0"/>
              <a:buChar char="•"/>
            </a:pPr>
            <a:endParaRPr lang="en-US" sz="1400" b="1" dirty="0">
              <a:solidFill>
                <a:srgbClr val="000000">
                  <a:lumMod val="50000"/>
                  <a:lumOff val="50000"/>
                </a:srgbClr>
              </a:solidFill>
              <a:cs typeface="Times New Roman" panose="02020603050405020304" pitchFamily="18" charset="0"/>
            </a:endParaRPr>
          </a:p>
          <a:p>
            <a:pPr marL="285750" indent="-285750" fontAlgn="base">
              <a:spcBef>
                <a:spcPct val="0"/>
              </a:spcBef>
              <a:spcAft>
                <a:spcPct val="0"/>
              </a:spcAft>
              <a:buClr>
                <a:srgbClr val="BB0000"/>
              </a:buClr>
              <a:buFont typeface="Arial" pitchFamily="34" charset="0"/>
              <a:buChar char="•"/>
            </a:pPr>
            <a:r>
              <a:rPr lang="en-US" sz="2000" b="1" dirty="0" smtClean="0">
                <a:solidFill>
                  <a:srgbClr val="000000">
                    <a:lumMod val="50000"/>
                    <a:lumOff val="50000"/>
                  </a:srgbClr>
                </a:solidFill>
                <a:cs typeface="Times New Roman" panose="02020603050405020304" pitchFamily="18" charset="0"/>
                <a:sym typeface="Wingdings" panose="05000000000000000000" pitchFamily="2" charset="2"/>
              </a:rPr>
              <a:t>Individual needs </a:t>
            </a:r>
            <a:r>
              <a:rPr lang="en-US" sz="2000" b="1" dirty="0">
                <a:solidFill>
                  <a:srgbClr val="000000">
                    <a:lumMod val="50000"/>
                    <a:lumOff val="50000"/>
                  </a:srgbClr>
                </a:solidFill>
                <a:cs typeface="Times New Roman" panose="02020603050405020304" pitchFamily="18" charset="0"/>
                <a:sym typeface="Wingdings" panose="05000000000000000000" pitchFamily="2" charset="2"/>
              </a:rPr>
              <a:t>generate a </a:t>
            </a:r>
            <a:r>
              <a:rPr lang="en-US" sz="2000" b="1" dirty="0" smtClean="0">
                <a:solidFill>
                  <a:srgbClr val="000000">
                    <a:lumMod val="50000"/>
                    <a:lumOff val="50000"/>
                  </a:srgbClr>
                </a:solidFill>
                <a:cs typeface="Times New Roman" panose="02020603050405020304" pitchFamily="18" charset="0"/>
                <a:sym typeface="Wingdings" panose="05000000000000000000" pitchFamily="2" charset="2"/>
              </a:rPr>
              <a:t>pathway</a:t>
            </a:r>
            <a:r>
              <a:rPr lang="en-US" sz="2000" b="1" dirty="0" smtClean="0">
                <a:solidFill>
                  <a:srgbClr val="000000">
                    <a:lumMod val="50000"/>
                    <a:lumOff val="50000"/>
                  </a:srgbClr>
                </a:solidFill>
                <a:cs typeface="Times New Roman" panose="02020603050405020304" pitchFamily="18" charset="0"/>
              </a:rPr>
              <a:t> </a:t>
            </a:r>
          </a:p>
          <a:p>
            <a:pPr marL="285750" indent="-285750" fontAlgn="base">
              <a:spcBef>
                <a:spcPct val="0"/>
              </a:spcBef>
              <a:spcAft>
                <a:spcPct val="0"/>
              </a:spcAft>
              <a:buClr>
                <a:srgbClr val="BB0000"/>
              </a:buClr>
              <a:buFont typeface="Arial" pitchFamily="34" charset="0"/>
              <a:buChar char="•"/>
            </a:pPr>
            <a:r>
              <a:rPr lang="en-US" sz="2000" b="1" dirty="0" smtClean="0">
                <a:solidFill>
                  <a:srgbClr val="000000">
                    <a:lumMod val="50000"/>
                    <a:lumOff val="50000"/>
                  </a:srgbClr>
                </a:solidFill>
                <a:cs typeface="Times New Roman" panose="02020603050405020304" pitchFamily="18" charset="0"/>
              </a:rPr>
              <a:t>Postpartum:</a:t>
            </a:r>
          </a:p>
          <a:p>
            <a:pPr marL="742950" lvl="1" indent="-285750" fontAlgn="base">
              <a:spcBef>
                <a:spcPct val="0"/>
              </a:spcBef>
              <a:spcAft>
                <a:spcPct val="0"/>
              </a:spcAft>
              <a:buClr>
                <a:srgbClr val="BB0000"/>
              </a:buClr>
              <a:buFont typeface="Arial" pitchFamily="34" charset="0"/>
              <a:buChar char="•"/>
            </a:pPr>
            <a:r>
              <a:rPr lang="en-US" sz="2000" b="1" dirty="0" smtClean="0">
                <a:solidFill>
                  <a:srgbClr val="000000">
                    <a:lumMod val="50000"/>
                    <a:lumOff val="50000"/>
                  </a:srgbClr>
                </a:solidFill>
                <a:cs typeface="Times New Roman" panose="02020603050405020304" pitchFamily="18" charset="0"/>
              </a:rPr>
              <a:t>Hospital visit</a:t>
            </a:r>
            <a:r>
              <a:rPr lang="en-US" sz="2000" b="1" dirty="0">
                <a:solidFill>
                  <a:srgbClr val="000000">
                    <a:lumMod val="50000"/>
                    <a:lumOff val="50000"/>
                  </a:srgbClr>
                </a:solidFill>
                <a:cs typeface="Times New Roman" panose="02020603050405020304" pitchFamily="18" charset="0"/>
              </a:rPr>
              <a:t>	</a:t>
            </a:r>
            <a:endParaRPr lang="en-US" sz="2000" b="1" dirty="0" smtClean="0">
              <a:solidFill>
                <a:srgbClr val="000000">
                  <a:lumMod val="50000"/>
                  <a:lumOff val="50000"/>
                </a:srgbClr>
              </a:solidFill>
              <a:cs typeface="Times New Roman" panose="02020603050405020304" pitchFamily="18" charset="0"/>
            </a:endParaRPr>
          </a:p>
          <a:p>
            <a:pPr marL="742950" lvl="1" indent="-285750" fontAlgn="base">
              <a:spcBef>
                <a:spcPct val="0"/>
              </a:spcBef>
              <a:spcAft>
                <a:spcPct val="0"/>
              </a:spcAft>
              <a:buClr>
                <a:srgbClr val="BB0000"/>
              </a:buClr>
              <a:buFont typeface="Arial" pitchFamily="34" charset="0"/>
              <a:buChar char="•"/>
            </a:pPr>
            <a:r>
              <a:rPr lang="en-US" sz="2000" b="1" dirty="0" smtClean="0">
                <a:solidFill>
                  <a:srgbClr val="000000">
                    <a:lumMod val="50000"/>
                    <a:lumOff val="50000"/>
                  </a:srgbClr>
                </a:solidFill>
                <a:cs typeface="Times New Roman" panose="02020603050405020304" pitchFamily="18" charset="0"/>
              </a:rPr>
              <a:t>Nurse home visit</a:t>
            </a:r>
          </a:p>
          <a:p>
            <a:pPr marL="742950" lvl="1" indent="-285750" fontAlgn="base">
              <a:spcBef>
                <a:spcPct val="0"/>
              </a:spcBef>
              <a:spcAft>
                <a:spcPct val="0"/>
              </a:spcAft>
              <a:buClr>
                <a:srgbClr val="BB0000"/>
              </a:buClr>
              <a:buFont typeface="Arial" pitchFamily="34" charset="0"/>
              <a:buChar char="•"/>
            </a:pPr>
            <a:r>
              <a:rPr lang="en-US" sz="2000" b="1" dirty="0" smtClean="0">
                <a:solidFill>
                  <a:srgbClr val="000000">
                    <a:lumMod val="50000"/>
                    <a:lumOff val="50000"/>
                  </a:srgbClr>
                </a:solidFill>
                <a:cs typeface="Times New Roman" panose="02020603050405020304" pitchFamily="18" charset="0"/>
              </a:rPr>
              <a:t>Parenting group</a:t>
            </a:r>
            <a:endParaRPr lang="en-US" sz="2000" b="1" dirty="0">
              <a:solidFill>
                <a:srgbClr val="000000">
                  <a:lumMod val="50000"/>
                  <a:lumOff val="50000"/>
                </a:srgbClr>
              </a:solidFill>
              <a:cs typeface="Times New Roman" panose="02020603050405020304" pitchFamily="18" charset="0"/>
            </a:endParaRPr>
          </a:p>
          <a:p>
            <a:pPr fontAlgn="base">
              <a:spcBef>
                <a:spcPct val="0"/>
              </a:spcBef>
              <a:spcAft>
                <a:spcPct val="0"/>
              </a:spcAft>
              <a:buClr>
                <a:srgbClr val="BB0000"/>
              </a:buClr>
            </a:pPr>
            <a:endParaRPr lang="en-US" sz="2000" b="1" dirty="0">
              <a:solidFill>
                <a:srgbClr val="000000">
                  <a:lumMod val="50000"/>
                  <a:lumOff val="50000"/>
                </a:srgbClr>
              </a:solidFill>
              <a:cs typeface="Times New Roman" panose="02020603050405020304" pitchFamily="18" charset="0"/>
            </a:endParaRPr>
          </a:p>
          <a:p>
            <a:pPr marL="285750" indent="-285750" fontAlgn="base">
              <a:spcBef>
                <a:spcPct val="0"/>
              </a:spcBef>
              <a:spcAft>
                <a:spcPct val="0"/>
              </a:spcAft>
              <a:buFont typeface="Arial" pitchFamily="34" charset="0"/>
              <a:buChar char="•"/>
            </a:pPr>
            <a:endParaRPr lang="en-US" sz="1600" b="1" dirty="0">
              <a:solidFill>
                <a:srgbClr val="000000">
                  <a:lumMod val="50000"/>
                  <a:lumOff val="50000"/>
                </a:srgbClr>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3950808028"/>
              </p:ext>
            </p:extLst>
          </p:nvPr>
        </p:nvGraphicFramePr>
        <p:xfrm>
          <a:off x="4343400" y="762643"/>
          <a:ext cx="7696200" cy="561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44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63" y="39095"/>
            <a:ext cx="10058400"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4114800"/>
            <a:ext cx="1440651" cy="461665"/>
          </a:xfrm>
          <a:prstGeom prst="rect">
            <a:avLst/>
          </a:prstGeom>
          <a:solidFill>
            <a:srgbClr val="00B050"/>
          </a:solidFill>
        </p:spPr>
        <p:txBody>
          <a:bodyPr wrap="none" rtlCol="0">
            <a:spAutoFit/>
          </a:bodyPr>
          <a:lstStyle/>
          <a:p>
            <a:r>
              <a:rPr lang="en-US" sz="1200" dirty="0" smtClean="0">
                <a:solidFill>
                  <a:schemeClr val="bg2"/>
                </a:solidFill>
              </a:rPr>
              <a:t>Mount Carmel West</a:t>
            </a:r>
          </a:p>
          <a:p>
            <a:r>
              <a:rPr lang="en-US" sz="1200" b="1" dirty="0" smtClean="0">
                <a:solidFill>
                  <a:schemeClr val="bg2"/>
                </a:solidFill>
              </a:rPr>
              <a:t>N=54 </a:t>
            </a:r>
            <a:r>
              <a:rPr lang="en-US" sz="1200" dirty="0" smtClean="0">
                <a:solidFill>
                  <a:schemeClr val="bg2"/>
                </a:solidFill>
              </a:rPr>
              <a:t>began 4-2014</a:t>
            </a:r>
            <a:endParaRPr lang="en-US" sz="1200" dirty="0">
              <a:solidFill>
                <a:schemeClr val="bg2"/>
              </a:solidFill>
            </a:endParaRPr>
          </a:p>
        </p:txBody>
      </p:sp>
      <p:sp>
        <p:nvSpPr>
          <p:cNvPr id="4" name="TextBox 3"/>
          <p:cNvSpPr txBox="1"/>
          <p:nvPr/>
        </p:nvSpPr>
        <p:spPr>
          <a:xfrm>
            <a:off x="4343400" y="4576465"/>
            <a:ext cx="1524000" cy="461665"/>
          </a:xfrm>
          <a:prstGeom prst="rect">
            <a:avLst/>
          </a:prstGeom>
          <a:solidFill>
            <a:srgbClr val="00B050"/>
          </a:solidFill>
        </p:spPr>
        <p:txBody>
          <a:bodyPr wrap="square" rtlCol="0">
            <a:spAutoFit/>
          </a:bodyPr>
          <a:lstStyle/>
          <a:p>
            <a:r>
              <a:rPr lang="en-US" sz="1200" dirty="0" smtClean="0">
                <a:solidFill>
                  <a:schemeClr val="bg2"/>
                </a:solidFill>
              </a:rPr>
              <a:t>South Parsons </a:t>
            </a:r>
          </a:p>
          <a:p>
            <a:r>
              <a:rPr lang="en-US" sz="1200" b="1" dirty="0" smtClean="0">
                <a:solidFill>
                  <a:schemeClr val="bg2"/>
                </a:solidFill>
              </a:rPr>
              <a:t>N=37 </a:t>
            </a:r>
            <a:r>
              <a:rPr lang="en-US" sz="1200" dirty="0" smtClean="0">
                <a:solidFill>
                  <a:schemeClr val="bg2"/>
                </a:solidFill>
              </a:rPr>
              <a:t>began 7-2014</a:t>
            </a:r>
            <a:endParaRPr lang="en-US" sz="1200" dirty="0">
              <a:solidFill>
                <a:schemeClr val="bg2"/>
              </a:solidFill>
            </a:endParaRPr>
          </a:p>
        </p:txBody>
      </p:sp>
      <p:sp>
        <p:nvSpPr>
          <p:cNvPr id="5" name="TextBox 4"/>
          <p:cNvSpPr txBox="1"/>
          <p:nvPr/>
        </p:nvSpPr>
        <p:spPr>
          <a:xfrm>
            <a:off x="4572000" y="3886200"/>
            <a:ext cx="2166812" cy="276999"/>
          </a:xfrm>
          <a:prstGeom prst="rect">
            <a:avLst/>
          </a:prstGeom>
          <a:solidFill>
            <a:srgbClr val="00B050"/>
          </a:solidFill>
        </p:spPr>
        <p:txBody>
          <a:bodyPr wrap="none" rtlCol="0">
            <a:spAutoFit/>
          </a:bodyPr>
          <a:lstStyle/>
          <a:p>
            <a:r>
              <a:rPr lang="en-US" sz="1200" dirty="0" smtClean="0">
                <a:solidFill>
                  <a:schemeClr val="bg2"/>
                </a:solidFill>
              </a:rPr>
              <a:t>OSU East </a:t>
            </a:r>
            <a:r>
              <a:rPr lang="en-US" sz="1200" b="1" dirty="0" smtClean="0">
                <a:solidFill>
                  <a:schemeClr val="bg2"/>
                </a:solidFill>
              </a:rPr>
              <a:t>N=263 </a:t>
            </a:r>
            <a:r>
              <a:rPr lang="en-US" sz="1200" dirty="0" smtClean="0">
                <a:solidFill>
                  <a:schemeClr val="bg2"/>
                </a:solidFill>
              </a:rPr>
              <a:t>began 11-2011</a:t>
            </a:r>
            <a:endParaRPr lang="en-US" sz="1200" dirty="0">
              <a:solidFill>
                <a:schemeClr val="bg2"/>
              </a:solidFill>
            </a:endParaRPr>
          </a:p>
        </p:txBody>
      </p:sp>
      <p:sp>
        <p:nvSpPr>
          <p:cNvPr id="6" name="TextBox 5"/>
          <p:cNvSpPr txBox="1"/>
          <p:nvPr/>
        </p:nvSpPr>
        <p:spPr>
          <a:xfrm>
            <a:off x="4188745" y="3429000"/>
            <a:ext cx="2423420" cy="276999"/>
          </a:xfrm>
          <a:prstGeom prst="rect">
            <a:avLst/>
          </a:prstGeom>
          <a:solidFill>
            <a:srgbClr val="00B050"/>
          </a:solidFill>
        </p:spPr>
        <p:txBody>
          <a:bodyPr wrap="none" rtlCol="0">
            <a:spAutoFit/>
          </a:bodyPr>
          <a:lstStyle/>
          <a:p>
            <a:r>
              <a:rPr lang="en-US" sz="1200" dirty="0" smtClean="0">
                <a:solidFill>
                  <a:schemeClr val="bg2"/>
                </a:solidFill>
              </a:rPr>
              <a:t>Weinland Park </a:t>
            </a:r>
            <a:r>
              <a:rPr lang="en-US" sz="1200" b="1" dirty="0" smtClean="0">
                <a:solidFill>
                  <a:schemeClr val="bg2"/>
                </a:solidFill>
              </a:rPr>
              <a:t>N=216 </a:t>
            </a:r>
            <a:r>
              <a:rPr lang="en-US" sz="1200" dirty="0" smtClean="0">
                <a:solidFill>
                  <a:schemeClr val="bg2"/>
                </a:solidFill>
              </a:rPr>
              <a:t>began 9-2010</a:t>
            </a:r>
            <a:endParaRPr lang="en-US" sz="1200" dirty="0">
              <a:solidFill>
                <a:schemeClr val="bg2"/>
              </a:solidFill>
            </a:endParaRPr>
          </a:p>
        </p:txBody>
      </p:sp>
      <p:sp>
        <p:nvSpPr>
          <p:cNvPr id="7" name="TextBox 6"/>
          <p:cNvSpPr txBox="1"/>
          <p:nvPr/>
        </p:nvSpPr>
        <p:spPr>
          <a:xfrm>
            <a:off x="2286000" y="228600"/>
            <a:ext cx="4695966" cy="646331"/>
          </a:xfrm>
          <a:prstGeom prst="rect">
            <a:avLst/>
          </a:prstGeom>
          <a:solidFill>
            <a:srgbClr val="FFFF00"/>
          </a:solidFill>
        </p:spPr>
        <p:txBody>
          <a:bodyPr wrap="none" rtlCol="0">
            <a:spAutoFit/>
          </a:bodyPr>
          <a:lstStyle/>
          <a:p>
            <a:r>
              <a:rPr lang="en-US" dirty="0"/>
              <a:t>N</a:t>
            </a:r>
            <a:r>
              <a:rPr lang="en-US" dirty="0" smtClean="0"/>
              <a:t>ew pregnant attendance at each Moms2B site </a:t>
            </a:r>
          </a:p>
          <a:p>
            <a:r>
              <a:rPr lang="en-US" dirty="0" smtClean="0"/>
              <a:t>Total = 570 thru 6-31-2015</a:t>
            </a:r>
          </a:p>
        </p:txBody>
      </p:sp>
    </p:spTree>
    <p:extLst>
      <p:ext uri="{BB962C8B-B14F-4D97-AF65-F5344CB8AC3E}">
        <p14:creationId xmlns:p14="http://schemas.microsoft.com/office/powerpoint/2010/main" val="395370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Moms2B Demographics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16546785"/>
              </p:ext>
            </p:extLst>
          </p:nvPr>
        </p:nvGraphicFramePr>
        <p:xfrm>
          <a:off x="609600" y="1828802"/>
          <a:ext cx="4038600" cy="3979087"/>
        </p:xfrm>
        <a:graphic>
          <a:graphicData uri="http://schemas.openxmlformats.org/drawingml/2006/table">
            <a:tbl>
              <a:tblPr firstRow="1" bandRow="1">
                <a:tableStyleId>{5C22544A-7EE6-4342-B048-85BDC9FD1C3A}</a:tableStyleId>
              </a:tblPr>
              <a:tblGrid>
                <a:gridCol w="2323189"/>
                <a:gridCol w="1715411"/>
              </a:tblGrid>
              <a:tr h="456002">
                <a:tc gridSpan="2">
                  <a:txBody>
                    <a:bodyPr/>
                    <a:lstStyle/>
                    <a:p>
                      <a:r>
                        <a:rPr lang="en-US" dirty="0" smtClean="0"/>
                        <a:t>Moms2B </a:t>
                      </a:r>
                      <a:r>
                        <a:rPr lang="en-US" baseline="0" dirty="0" smtClean="0"/>
                        <a:t>  </a:t>
                      </a:r>
                      <a:endParaRPr lang="en-US" dirty="0"/>
                    </a:p>
                  </a:txBody>
                  <a:tcPr/>
                </a:tc>
                <a:tc hMerge="1">
                  <a:txBody>
                    <a:bodyPr/>
                    <a:lstStyle/>
                    <a:p>
                      <a:endParaRPr lang="en-US" dirty="0"/>
                    </a:p>
                  </a:txBody>
                  <a:tcPr/>
                </a:tc>
              </a:tr>
              <a:tr h="456002">
                <a:tc>
                  <a:txBody>
                    <a:bodyPr/>
                    <a:lstStyle/>
                    <a:p>
                      <a:r>
                        <a:rPr lang="en-US" dirty="0" smtClean="0"/>
                        <a:t>Average age</a:t>
                      </a:r>
                      <a:endParaRPr lang="en-US" dirty="0"/>
                    </a:p>
                  </a:txBody>
                  <a:tcPr/>
                </a:tc>
                <a:tc>
                  <a:txBody>
                    <a:bodyPr/>
                    <a:lstStyle/>
                    <a:p>
                      <a:r>
                        <a:rPr lang="en-US" dirty="0" smtClean="0"/>
                        <a:t>23 (14-41)</a:t>
                      </a:r>
                      <a:endParaRPr lang="en-US" dirty="0"/>
                    </a:p>
                  </a:txBody>
                  <a:tcPr/>
                </a:tc>
              </a:tr>
              <a:tr h="787073">
                <a:tc>
                  <a:txBody>
                    <a:bodyPr/>
                    <a:lstStyle/>
                    <a:p>
                      <a:r>
                        <a:rPr lang="en-US" dirty="0" smtClean="0"/>
                        <a:t>% Monthly Income</a:t>
                      </a:r>
                      <a:r>
                        <a:rPr lang="en-US" baseline="0" dirty="0" smtClean="0"/>
                        <a:t> &lt; $800</a:t>
                      </a:r>
                      <a:endParaRPr lang="en-US" dirty="0"/>
                    </a:p>
                  </a:txBody>
                  <a:tcPr/>
                </a:tc>
                <a:tc>
                  <a:txBody>
                    <a:bodyPr/>
                    <a:lstStyle/>
                    <a:p>
                      <a:r>
                        <a:rPr lang="en-US" dirty="0" smtClean="0"/>
                        <a:t>78%</a:t>
                      </a:r>
                      <a:endParaRPr lang="en-US" dirty="0"/>
                    </a:p>
                  </a:txBody>
                  <a:tcPr/>
                </a:tc>
              </a:tr>
              <a:tr h="456002">
                <a:tc>
                  <a:txBody>
                    <a:bodyPr/>
                    <a:lstStyle/>
                    <a:p>
                      <a:r>
                        <a:rPr lang="en-US" dirty="0" smtClean="0"/>
                        <a:t>Prior</a:t>
                      </a:r>
                      <a:r>
                        <a:rPr lang="en-US" baseline="0" dirty="0" smtClean="0"/>
                        <a:t> Preterm Birth</a:t>
                      </a:r>
                      <a:endParaRPr lang="en-US" dirty="0"/>
                    </a:p>
                  </a:txBody>
                  <a:tcPr/>
                </a:tc>
                <a:tc>
                  <a:txBody>
                    <a:bodyPr/>
                    <a:lstStyle/>
                    <a:p>
                      <a:r>
                        <a:rPr lang="en-US" dirty="0" smtClean="0"/>
                        <a:t>16%</a:t>
                      </a:r>
                      <a:endParaRPr lang="en-US" dirty="0"/>
                    </a:p>
                  </a:txBody>
                  <a:tcPr/>
                </a:tc>
              </a:tr>
              <a:tr h="456002">
                <a:tc>
                  <a:txBody>
                    <a:bodyPr/>
                    <a:lstStyle/>
                    <a:p>
                      <a:r>
                        <a:rPr lang="en-US" dirty="0" smtClean="0"/>
                        <a:t>Anemia</a:t>
                      </a:r>
                      <a:endParaRPr lang="en-US" dirty="0"/>
                    </a:p>
                  </a:txBody>
                  <a:tcPr/>
                </a:tc>
                <a:tc>
                  <a:txBody>
                    <a:bodyPr/>
                    <a:lstStyle/>
                    <a:p>
                      <a:r>
                        <a:rPr lang="en-US" dirty="0" smtClean="0"/>
                        <a:t>23%</a:t>
                      </a:r>
                      <a:endParaRPr lang="en-US" dirty="0"/>
                    </a:p>
                  </a:txBody>
                  <a:tcPr/>
                </a:tc>
              </a:tr>
              <a:tr h="456002">
                <a:tc>
                  <a:txBody>
                    <a:bodyPr/>
                    <a:lstStyle/>
                    <a:p>
                      <a:r>
                        <a:rPr lang="en-US" dirty="0" smtClean="0"/>
                        <a:t>Asthma</a:t>
                      </a:r>
                      <a:endParaRPr lang="en-US" dirty="0"/>
                    </a:p>
                  </a:txBody>
                  <a:tcPr/>
                </a:tc>
                <a:tc>
                  <a:txBody>
                    <a:bodyPr/>
                    <a:lstStyle/>
                    <a:p>
                      <a:r>
                        <a:rPr lang="en-US" dirty="0" smtClean="0"/>
                        <a:t>20%</a:t>
                      </a:r>
                      <a:endParaRPr lang="en-US" dirty="0"/>
                    </a:p>
                  </a:txBody>
                  <a:tcPr/>
                </a:tc>
              </a:tr>
              <a:tr h="456002">
                <a:tc>
                  <a:txBody>
                    <a:bodyPr/>
                    <a:lstStyle/>
                    <a:p>
                      <a:r>
                        <a:rPr lang="en-US" dirty="0" smtClean="0"/>
                        <a:t>Hypertension</a:t>
                      </a:r>
                      <a:endParaRPr lang="en-US" dirty="0"/>
                    </a:p>
                  </a:txBody>
                  <a:tcPr/>
                </a:tc>
                <a:tc>
                  <a:txBody>
                    <a:bodyPr/>
                    <a:lstStyle/>
                    <a:p>
                      <a:r>
                        <a:rPr lang="en-US" dirty="0" smtClean="0"/>
                        <a:t>11%</a:t>
                      </a:r>
                      <a:endParaRPr lang="en-US" dirty="0"/>
                    </a:p>
                  </a:txBody>
                  <a:tcPr/>
                </a:tc>
              </a:tr>
              <a:tr h="456002">
                <a:tc>
                  <a:txBody>
                    <a:bodyPr/>
                    <a:lstStyle/>
                    <a:p>
                      <a:r>
                        <a:rPr lang="en-US" dirty="0" smtClean="0"/>
                        <a:t>Diabetes</a:t>
                      </a:r>
                      <a:endParaRPr lang="en-US" dirty="0"/>
                    </a:p>
                  </a:txBody>
                  <a:tcPr/>
                </a:tc>
                <a:tc>
                  <a:txBody>
                    <a:bodyPr/>
                    <a:lstStyle/>
                    <a:p>
                      <a:r>
                        <a:rPr lang="en-US" dirty="0" smtClean="0"/>
                        <a:t>  5%</a:t>
                      </a:r>
                      <a:endParaRPr lang="en-US" dirty="0"/>
                    </a:p>
                  </a:txBody>
                  <a:tcPr/>
                </a:tc>
              </a:tr>
            </a:tbl>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1792182186"/>
              </p:ext>
            </p:extLst>
          </p:nvPr>
        </p:nvGraphicFramePr>
        <p:xfrm>
          <a:off x="5279245" y="1740932"/>
          <a:ext cx="3520786" cy="485286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50490" y="2704595"/>
            <a:ext cx="404278" cy="461665"/>
          </a:xfrm>
          <a:prstGeom prst="rect">
            <a:avLst/>
          </a:prstGeom>
          <a:noFill/>
        </p:spPr>
        <p:txBody>
          <a:bodyPr wrap="none" rtlCol="0">
            <a:spAutoFit/>
          </a:bodyPr>
          <a:lstStyle/>
          <a:p>
            <a:r>
              <a:rPr lang="en-US" sz="2400" dirty="0" smtClean="0"/>
              <a:t>%</a:t>
            </a:r>
            <a:endParaRPr lang="en-US" sz="2400" dirty="0"/>
          </a:p>
        </p:txBody>
      </p:sp>
      <p:sp>
        <p:nvSpPr>
          <p:cNvPr id="7" name="TextBox 6"/>
          <p:cNvSpPr txBox="1"/>
          <p:nvPr/>
        </p:nvSpPr>
        <p:spPr>
          <a:xfrm>
            <a:off x="838200" y="1371600"/>
            <a:ext cx="7010400" cy="369332"/>
          </a:xfrm>
          <a:prstGeom prst="rect">
            <a:avLst/>
          </a:prstGeom>
          <a:noFill/>
        </p:spPr>
        <p:txBody>
          <a:bodyPr wrap="square" rtlCol="0">
            <a:spAutoFit/>
          </a:bodyPr>
          <a:lstStyle/>
          <a:p>
            <a:r>
              <a:rPr lang="en-US" dirty="0" smtClean="0"/>
              <a:t> </a:t>
            </a:r>
            <a:endParaRPr lang="en-US" dirty="0"/>
          </a:p>
        </p:txBody>
      </p:sp>
      <p:sp>
        <p:nvSpPr>
          <p:cNvPr id="8" name="Footer Placeholder 7"/>
          <p:cNvSpPr>
            <a:spLocks noGrp="1"/>
          </p:cNvSpPr>
          <p:nvPr>
            <p:ph type="ftr" sz="quarter" idx="11"/>
          </p:nvPr>
        </p:nvSpPr>
        <p:spPr/>
        <p:txBody>
          <a:bodyPr/>
          <a:lstStyle/>
          <a:p>
            <a:r>
              <a:rPr lang="en-US" i="1" dirty="0">
                <a:latin typeface="Arial" pitchFamily="34" charset="0"/>
                <a:cs typeface="Arial" pitchFamily="34" charset="0"/>
              </a:rPr>
              <a:t> Moms2B</a:t>
            </a:r>
            <a:r>
              <a:rPr lang="en-US" dirty="0">
                <a:latin typeface="Arial" pitchFamily="34" charset="0"/>
                <a:cs typeface="Arial" pitchFamily="34" charset="0"/>
              </a:rPr>
              <a:t>• The Ohio State University Wexner Medical Center © 2014</a:t>
            </a:r>
            <a:endParaRPr lang="en-US" dirty="0">
              <a:solidFill>
                <a:prstClr val="white"/>
              </a:solidFill>
            </a:endParaRPr>
          </a:p>
        </p:txBody>
      </p:sp>
    </p:spTree>
    <p:extLst>
      <p:ext uri="{BB962C8B-B14F-4D97-AF65-F5344CB8AC3E}">
        <p14:creationId xmlns:p14="http://schemas.microsoft.com/office/powerpoint/2010/main" val="703154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Moms2B Pathways  for </a:t>
            </a:r>
            <a:r>
              <a:rPr lang="en-US" sz="2800" dirty="0"/>
              <a:t>113 </a:t>
            </a:r>
            <a:r>
              <a:rPr lang="en-US" sz="2800" dirty="0" smtClean="0"/>
              <a:t>Moms </a:t>
            </a:r>
            <a:r>
              <a:rPr lang="en-US" sz="2000" dirty="0" smtClean="0"/>
              <a:t>July 2014-Jan </a:t>
            </a:r>
            <a:r>
              <a:rPr lang="en-US" sz="2000" dirty="0"/>
              <a:t>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4255454"/>
              </p:ext>
            </p:extLst>
          </p:nvPr>
        </p:nvGraphicFramePr>
        <p:xfrm>
          <a:off x="533400" y="1676400"/>
          <a:ext cx="8153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5"/>
          <p:cNvSpPr>
            <a:spLocks noGrp="1"/>
          </p:cNvSpPr>
          <p:nvPr>
            <p:ph type="ftr" sz="quarter" idx="11"/>
          </p:nvPr>
        </p:nvSpPr>
        <p:spPr/>
        <p:txBody>
          <a:bodyPr/>
          <a:lstStyle/>
          <a:p>
            <a:r>
              <a:rPr lang="en-US" i="1" dirty="0">
                <a:latin typeface="Arial" pitchFamily="34" charset="0"/>
                <a:cs typeface="Arial" pitchFamily="34" charset="0"/>
              </a:rPr>
              <a:t>Moms2B</a:t>
            </a:r>
            <a:r>
              <a:rPr lang="en-US" dirty="0">
                <a:latin typeface="Arial" pitchFamily="34" charset="0"/>
                <a:cs typeface="Arial" pitchFamily="34" charset="0"/>
              </a:rPr>
              <a:t>• The Ohio State University Wexner Medical Center © 2014</a:t>
            </a:r>
            <a:endParaRPr lang="en-US" dirty="0">
              <a:solidFill>
                <a:prstClr val="white"/>
              </a:solidFill>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017" y="76200"/>
            <a:ext cx="131177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946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E69C68D7-4E82-4AD4-B701-D735FC9E44EC}" type="slidenum">
              <a:rPr lang="en-US" smtClean="0"/>
              <a:pPr>
                <a:defRPr/>
              </a:pPr>
              <a:t>17</a:t>
            </a:fld>
            <a:endParaRPr lang="en-US"/>
          </a:p>
        </p:txBody>
      </p:sp>
      <p:sp>
        <p:nvSpPr>
          <p:cNvPr id="4" name="Title 1"/>
          <p:cNvSpPr>
            <a:spLocks noGrp="1"/>
          </p:cNvSpPr>
          <p:nvPr>
            <p:ph type="title"/>
          </p:nvPr>
        </p:nvSpPr>
        <p:spPr>
          <a:xfrm>
            <a:off x="609600" y="144424"/>
            <a:ext cx="8042276" cy="714059"/>
          </a:xfrm>
        </p:spPr>
        <p:txBody>
          <a:bodyPr>
            <a:normAutofit/>
          </a:bodyPr>
          <a:lstStyle/>
          <a:p>
            <a:pPr algn="ctr"/>
            <a:r>
              <a:rPr lang="en-US" sz="4000" dirty="0" smtClean="0"/>
              <a:t> </a:t>
            </a:r>
            <a:endParaRPr lang="en-US" sz="4800" dirty="0">
              <a:cs typeface="Times New Roman" panose="02020603050405020304" pitchFamily="18" charset="0"/>
            </a:endParaRPr>
          </a:p>
        </p:txBody>
      </p:sp>
      <p:pic>
        <p:nvPicPr>
          <p:cNvPr id="5" name="Picture 1" descr="Logo_Moms2B_Woman-page-001[1]"/>
          <p:cNvPicPr>
            <a:picLocks noChangeAspect="1" noChangeArrowheads="1"/>
          </p:cNvPicPr>
          <p:nvPr/>
        </p:nvPicPr>
        <p:blipFill>
          <a:blip r:embed="rId3"/>
          <a:srcRect/>
          <a:stretch>
            <a:fillRect/>
          </a:stretch>
        </p:blipFill>
        <p:spPr bwMode="auto">
          <a:xfrm>
            <a:off x="193362" y="1798514"/>
            <a:ext cx="1629694" cy="2265053"/>
          </a:xfrm>
          <a:prstGeom prst="rect">
            <a:avLst/>
          </a:prstGeom>
          <a:noFill/>
        </p:spPr>
      </p:pic>
      <p:sp>
        <p:nvSpPr>
          <p:cNvPr id="6" name="Rectangle 5"/>
          <p:cNvSpPr/>
          <p:nvPr/>
        </p:nvSpPr>
        <p:spPr>
          <a:xfrm>
            <a:off x="1222745" y="1859340"/>
            <a:ext cx="7070650" cy="830997"/>
          </a:xfrm>
          <a:prstGeom prst="rect">
            <a:avLst/>
          </a:prstGeom>
        </p:spPr>
        <p:txBody>
          <a:bodyPr wrap="square">
            <a:spAutoFit/>
          </a:bodyPr>
          <a:lstStyle/>
          <a:p>
            <a:endParaRPr lang="en-US" sz="2400" dirty="0"/>
          </a:p>
          <a:p>
            <a:endParaRPr lang="en-US" sz="2400" dirty="0"/>
          </a:p>
        </p:txBody>
      </p:sp>
      <p:pic>
        <p:nvPicPr>
          <p:cNvPr id="7" name="Picture 4" descr="Weinland Park All 2010 0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8592" y="3770480"/>
            <a:ext cx="3648490" cy="2424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einland Park All 2010 0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7415" y="879265"/>
            <a:ext cx="2832146" cy="4103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einland Park All 2010 0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8591" y="879265"/>
            <a:ext cx="3648490" cy="27370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flipH="1">
            <a:off x="76404" y="5082233"/>
            <a:ext cx="4893157" cy="1508105"/>
          </a:xfrm>
          <a:prstGeom prst="rect">
            <a:avLst/>
          </a:prstGeom>
          <a:noFill/>
        </p:spPr>
        <p:txBody>
          <a:bodyPr wrap="square" rtlCol="0">
            <a:spAutoFit/>
          </a:bodyPr>
          <a:lstStyle/>
          <a:p>
            <a:pPr algn="ctr"/>
            <a:r>
              <a:rPr lang="en-US" sz="2800" dirty="0" smtClean="0">
                <a:solidFill>
                  <a:schemeClr val="accent1"/>
                </a:solidFill>
                <a:cs typeface="Times New Roman" panose="02020603050405020304" pitchFamily="18" charset="0"/>
              </a:rPr>
              <a:t>Caring through FOOD!  </a:t>
            </a:r>
            <a:endParaRPr lang="en-US" dirty="0" smtClean="0">
              <a:solidFill>
                <a:schemeClr val="accent1"/>
              </a:solidFill>
              <a:cs typeface="Times New Roman" panose="02020603050405020304" pitchFamily="18" charset="0"/>
            </a:endParaRPr>
          </a:p>
          <a:p>
            <a:pPr algn="ctr"/>
            <a:endParaRPr lang="en-US" sz="1400" dirty="0" smtClean="0">
              <a:solidFill>
                <a:schemeClr val="accent1"/>
              </a:solidFill>
              <a:cs typeface="Times New Roman" panose="02020603050405020304" pitchFamily="18" charset="0"/>
            </a:endParaRPr>
          </a:p>
          <a:p>
            <a:pPr algn="ctr"/>
            <a:r>
              <a:rPr lang="en-US" sz="2400" dirty="0" smtClean="0">
                <a:solidFill>
                  <a:schemeClr val="accent1"/>
                </a:solidFill>
                <a:cs typeface="Times New Roman" panose="02020603050405020304" pitchFamily="18" charset="0"/>
              </a:rPr>
              <a:t>Taking care of Mom so she can take care of Baby.  </a:t>
            </a:r>
            <a:endParaRPr lang="en-US" sz="2400" dirty="0">
              <a:solidFill>
                <a:schemeClr val="accent1"/>
              </a:solidFill>
              <a:cs typeface="Times New Roman" panose="02020603050405020304" pitchFamily="18"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2060" y="-381000"/>
            <a:ext cx="4373562" cy="187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34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bb03\AppData\Local\Microsoft\Windows\Temporary Internet Files\Content.Outlook\AT3K1JK4\IMG_03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38837" y="992395"/>
            <a:ext cx="5809126"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6073704"/>
            <a:ext cx="6852645" cy="369332"/>
          </a:xfrm>
          <a:prstGeom prst="rect">
            <a:avLst/>
          </a:prstGeom>
          <a:noFill/>
        </p:spPr>
        <p:txBody>
          <a:bodyPr wrap="none" rtlCol="0">
            <a:spAutoFit/>
          </a:bodyPr>
          <a:lstStyle/>
          <a:p>
            <a:r>
              <a:rPr lang="en-US" dirty="0" smtClean="0"/>
              <a:t>Tanikka Price, Moms2B Community Advocate with Emergency Food </a:t>
            </a:r>
            <a:r>
              <a:rPr lang="en-US" dirty="0"/>
              <a:t>B</a:t>
            </a:r>
            <a:r>
              <a:rPr lang="en-US" dirty="0" smtClean="0"/>
              <a:t>ag</a:t>
            </a:r>
            <a:endParaRPr lang="en-US" dirty="0"/>
          </a:p>
        </p:txBody>
      </p:sp>
    </p:spTree>
    <p:extLst>
      <p:ext uri="{BB962C8B-B14F-4D97-AF65-F5344CB8AC3E}">
        <p14:creationId xmlns:p14="http://schemas.microsoft.com/office/powerpoint/2010/main" val="819721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Moms2B University Hospital East Wallace Auditorium</a:t>
            </a:r>
            <a:endParaRPr lang="en-US" dirty="0"/>
          </a:p>
        </p:txBody>
      </p:sp>
      <p:sp>
        <p:nvSpPr>
          <p:cNvPr id="4" name="Footer Placeholder 3"/>
          <p:cNvSpPr>
            <a:spLocks noGrp="1"/>
          </p:cNvSpPr>
          <p:nvPr>
            <p:ph type="ftr" sz="quarter" idx="11"/>
          </p:nvPr>
        </p:nvSpPr>
        <p:spPr/>
        <p:txBody>
          <a:bodyPr/>
          <a:lstStyle/>
          <a:p>
            <a:endParaRPr lang="en-US" dirty="0">
              <a:solidFill>
                <a:prstClr val="white"/>
              </a:solidFill>
            </a:endParaRPr>
          </a:p>
        </p:txBody>
      </p:sp>
      <p:pic>
        <p:nvPicPr>
          <p:cNvPr id="1026" name="Picture 2" descr="C:\Users\gabb03\AppData\Local\Microsoft\Windows\Temporary Internet Files\Content.Outlook\AT3K1JK4\IMG_03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057400"/>
            <a:ext cx="56388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86400" y="1371600"/>
            <a:ext cx="3353091"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312113"/>
            <a:ext cx="48402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6312113"/>
            <a:ext cx="2954527" cy="369332"/>
          </a:xfrm>
          <a:prstGeom prst="rect">
            <a:avLst/>
          </a:prstGeom>
          <a:noFill/>
        </p:spPr>
        <p:txBody>
          <a:bodyPr wrap="none" rtlCol="0">
            <a:spAutoFit/>
          </a:bodyPr>
          <a:lstStyle/>
          <a:p>
            <a:r>
              <a:rPr lang="en-US" dirty="0" err="1" smtClean="0"/>
              <a:t>MidOhio</a:t>
            </a:r>
            <a:r>
              <a:rPr lang="en-US" dirty="0" smtClean="0"/>
              <a:t> Food Bank Feb 2015</a:t>
            </a:r>
            <a:endParaRPr lang="en-US" dirty="0"/>
          </a:p>
        </p:txBody>
      </p:sp>
    </p:spTree>
    <p:extLst>
      <p:ext uri="{BB962C8B-B14F-4D97-AF65-F5344CB8AC3E}">
        <p14:creationId xmlns:p14="http://schemas.microsoft.com/office/powerpoint/2010/main" val="293015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7" y="342107"/>
            <a:ext cx="8229600" cy="1096962"/>
          </a:xfrm>
        </p:spPr>
        <p:txBody>
          <a:bodyPr/>
          <a:lstStyle/>
          <a:p>
            <a:r>
              <a:rPr lang="en-US" dirty="0"/>
              <a:t>Goal: </a:t>
            </a:r>
            <a:r>
              <a:rPr lang="en-US" dirty="0" smtClean="0"/>
              <a:t>To explain Moms2B and</a:t>
            </a:r>
            <a:br>
              <a:rPr lang="en-US" dirty="0" smtClean="0"/>
            </a:br>
            <a:r>
              <a:rPr lang="en-US" dirty="0" smtClean="0"/>
              <a:t>the Social Determinants of Health</a:t>
            </a:r>
            <a:r>
              <a:rPr lang="en-US" dirty="0"/>
              <a:t/>
            </a:r>
            <a:br>
              <a:rPr lang="en-US" dirty="0"/>
            </a:br>
            <a:endParaRPr lang="en-US" dirty="0"/>
          </a:p>
        </p:txBody>
      </p:sp>
      <p:sp>
        <p:nvSpPr>
          <p:cNvPr id="3" name="Content Placeholder 2"/>
          <p:cNvSpPr>
            <a:spLocks noGrp="1"/>
          </p:cNvSpPr>
          <p:nvPr>
            <p:ph type="body" sz="quarter" idx="11"/>
          </p:nvPr>
        </p:nvSpPr>
        <p:spPr/>
        <p:txBody>
          <a:bodyPr>
            <a:normAutofit/>
          </a:bodyPr>
          <a:lstStyle/>
          <a:p>
            <a:r>
              <a:rPr lang="en-US" dirty="0" smtClean="0"/>
              <a:t>Background</a:t>
            </a:r>
          </a:p>
          <a:p>
            <a:pPr lvl="1"/>
            <a:r>
              <a:rPr lang="en-US" dirty="0" smtClean="0"/>
              <a:t>Infant Mortality in Ohio and Columbus</a:t>
            </a:r>
          </a:p>
          <a:p>
            <a:r>
              <a:rPr lang="en-US" dirty="0" smtClean="0"/>
              <a:t>Moms2B Program</a:t>
            </a:r>
          </a:p>
          <a:p>
            <a:pPr lvl="1"/>
            <a:r>
              <a:rPr lang="en-US" dirty="0" smtClean="0"/>
              <a:t>Whom do we serve?</a:t>
            </a:r>
          </a:p>
          <a:p>
            <a:pPr lvl="1"/>
            <a:r>
              <a:rPr lang="en-US" dirty="0" smtClean="0"/>
              <a:t>What are the social determinants of health?</a:t>
            </a:r>
          </a:p>
          <a:p>
            <a:pPr lvl="1"/>
            <a:r>
              <a:rPr lang="en-US" dirty="0" smtClean="0"/>
              <a:t>What are our results?</a:t>
            </a:r>
            <a:endParaRPr lang="en-US" dirty="0"/>
          </a:p>
          <a:p>
            <a:r>
              <a:rPr lang="en-US" dirty="0" smtClean="0"/>
              <a:t>What comes next</a:t>
            </a:r>
          </a:p>
          <a:p>
            <a:pPr lvl="1"/>
            <a:endParaRPr lang="en-US"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4800"/>
            <a:ext cx="1627187"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75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bb03\AppData\Local\Microsoft\Windows\Temporary Internet Files\Content.Outlook\AT3K1JK4\IMG_1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6172200"/>
            <a:ext cx="4924169" cy="369332"/>
          </a:xfrm>
          <a:prstGeom prst="rect">
            <a:avLst/>
          </a:prstGeom>
          <a:noFill/>
        </p:spPr>
        <p:txBody>
          <a:bodyPr wrap="none" rtlCol="0">
            <a:spAutoFit/>
          </a:bodyPr>
          <a:lstStyle/>
          <a:p>
            <a:r>
              <a:rPr lang="en-US" dirty="0" smtClean="0"/>
              <a:t>Monthly Well Child Check-ups for Moms2B Babies </a:t>
            </a:r>
            <a:endParaRPr lang="en-US" dirty="0"/>
          </a:p>
        </p:txBody>
      </p:sp>
    </p:spTree>
    <p:extLst>
      <p:ext uri="{BB962C8B-B14F-4D97-AF65-F5344CB8AC3E}">
        <p14:creationId xmlns:p14="http://schemas.microsoft.com/office/powerpoint/2010/main" val="52201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IMR in Weinland Park Reduced</a:t>
            </a:r>
            <a:br>
              <a:rPr lang="en-US" sz="2800" dirty="0" smtClean="0"/>
            </a:br>
            <a:r>
              <a:rPr lang="en-US" sz="2800" dirty="0" smtClean="0"/>
              <a:t>Before Moms2B=15/1000 </a:t>
            </a:r>
            <a:br>
              <a:rPr lang="en-US" sz="2800" dirty="0" smtClean="0"/>
            </a:br>
            <a:r>
              <a:rPr lang="en-US" sz="2800" dirty="0" smtClean="0"/>
              <a:t>After Moms2B =   3/1000</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1849604"/>
              </p:ext>
            </p:extLst>
          </p:nvPr>
        </p:nvGraphicFramePr>
        <p:xfrm>
          <a:off x="76200" y="1524000"/>
          <a:ext cx="8972078" cy="4168404"/>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228600" y="6492875"/>
            <a:ext cx="4840941" cy="365125"/>
          </a:xfrm>
        </p:spPr>
        <p:txBody>
          <a:bodyPr/>
          <a:lstStyle/>
          <a:p>
            <a:endParaRPr lang="en-US" b="1" dirty="0">
              <a:solidFill>
                <a:schemeClr val="tx1"/>
              </a:solidFill>
            </a:endParaRPr>
          </a:p>
        </p:txBody>
      </p:sp>
      <p:sp>
        <p:nvSpPr>
          <p:cNvPr id="6" name="TextBox 5"/>
          <p:cNvSpPr txBox="1"/>
          <p:nvPr/>
        </p:nvSpPr>
        <p:spPr>
          <a:xfrm>
            <a:off x="1600200" y="3091934"/>
            <a:ext cx="1556836" cy="369332"/>
          </a:xfrm>
          <a:prstGeom prst="rect">
            <a:avLst/>
          </a:prstGeom>
          <a:noFill/>
        </p:spPr>
        <p:txBody>
          <a:bodyPr wrap="none" rtlCol="0">
            <a:spAutoFit/>
          </a:bodyPr>
          <a:lstStyle/>
          <a:p>
            <a:r>
              <a:rPr lang="en-US" dirty="0" smtClean="0"/>
              <a:t>8 infants died</a:t>
            </a:r>
            <a:endParaRPr lang="en-US" dirty="0"/>
          </a:p>
        </p:txBody>
      </p:sp>
      <p:sp>
        <p:nvSpPr>
          <p:cNvPr id="7" name="TextBox 6"/>
          <p:cNvSpPr txBox="1"/>
          <p:nvPr/>
        </p:nvSpPr>
        <p:spPr>
          <a:xfrm>
            <a:off x="3157036" y="5889996"/>
            <a:ext cx="5986964" cy="369332"/>
          </a:xfrm>
          <a:prstGeom prst="rect">
            <a:avLst/>
          </a:prstGeom>
          <a:noFill/>
        </p:spPr>
        <p:txBody>
          <a:bodyPr wrap="square" rtlCol="0">
            <a:spAutoFit/>
          </a:bodyPr>
          <a:lstStyle/>
          <a:p>
            <a:r>
              <a:rPr lang="en-US" dirty="0" smtClean="0"/>
              <a:t>Before Moms2B      8 infant deaths/ 529 births (5 years)</a:t>
            </a:r>
            <a:endParaRPr lang="en-US" dirty="0"/>
          </a:p>
        </p:txBody>
      </p:sp>
      <p:sp>
        <p:nvSpPr>
          <p:cNvPr id="8" name="TextBox 7"/>
          <p:cNvSpPr txBox="1"/>
          <p:nvPr/>
        </p:nvSpPr>
        <p:spPr>
          <a:xfrm>
            <a:off x="3276600" y="6168163"/>
            <a:ext cx="6032135" cy="369332"/>
          </a:xfrm>
          <a:prstGeom prst="rect">
            <a:avLst/>
          </a:prstGeom>
          <a:noFill/>
        </p:spPr>
        <p:txBody>
          <a:bodyPr wrap="square" rtlCol="0">
            <a:spAutoFit/>
          </a:bodyPr>
          <a:lstStyle/>
          <a:p>
            <a:r>
              <a:rPr lang="en-US" dirty="0" smtClean="0"/>
              <a:t>After  Moms2B      1 infant death/328 births (4 years)</a:t>
            </a:r>
            <a:endParaRPr lang="en-US" dirty="0"/>
          </a:p>
        </p:txBody>
      </p:sp>
    </p:spTree>
    <p:extLst>
      <p:ext uri="{BB962C8B-B14F-4D97-AF65-F5344CB8AC3E}">
        <p14:creationId xmlns:p14="http://schemas.microsoft.com/office/powerpoint/2010/main" val="3081289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54422520"/>
              </p:ext>
            </p:extLst>
          </p:nvPr>
        </p:nvGraphicFramePr>
        <p:xfrm>
          <a:off x="27079" y="29598"/>
          <a:ext cx="92964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92092" y="1905000"/>
            <a:ext cx="583814" cy="369332"/>
          </a:xfrm>
          <a:prstGeom prst="rect">
            <a:avLst/>
          </a:prstGeom>
          <a:noFill/>
        </p:spPr>
        <p:txBody>
          <a:bodyPr wrap="none" rtlCol="0">
            <a:spAutoFit/>
          </a:bodyPr>
          <a:lstStyle/>
          <a:p>
            <a:r>
              <a:rPr lang="en-US" dirty="0" smtClean="0"/>
              <a:t>12%</a:t>
            </a:r>
            <a:endParaRPr lang="en-US" dirty="0"/>
          </a:p>
        </p:txBody>
      </p:sp>
      <p:sp>
        <p:nvSpPr>
          <p:cNvPr id="4" name="TextBox 3"/>
          <p:cNvSpPr txBox="1"/>
          <p:nvPr/>
        </p:nvSpPr>
        <p:spPr>
          <a:xfrm>
            <a:off x="1676400" y="1219200"/>
            <a:ext cx="583814" cy="369332"/>
          </a:xfrm>
          <a:prstGeom prst="rect">
            <a:avLst/>
          </a:prstGeom>
          <a:noFill/>
        </p:spPr>
        <p:txBody>
          <a:bodyPr wrap="none" rtlCol="0">
            <a:spAutoFit/>
          </a:bodyPr>
          <a:lstStyle/>
          <a:p>
            <a:r>
              <a:rPr lang="en-US" dirty="0" smtClean="0"/>
              <a:t>15%</a:t>
            </a:r>
            <a:endParaRPr lang="en-US" dirty="0"/>
          </a:p>
        </p:txBody>
      </p:sp>
      <p:sp>
        <p:nvSpPr>
          <p:cNvPr id="5" name="TextBox 4"/>
          <p:cNvSpPr txBox="1"/>
          <p:nvPr/>
        </p:nvSpPr>
        <p:spPr>
          <a:xfrm>
            <a:off x="3505201" y="987337"/>
            <a:ext cx="5029200" cy="646331"/>
          </a:xfrm>
          <a:prstGeom prst="rect">
            <a:avLst/>
          </a:prstGeom>
          <a:solidFill>
            <a:srgbClr val="00B050"/>
          </a:solidFill>
        </p:spPr>
        <p:txBody>
          <a:bodyPr wrap="square" rtlCol="0">
            <a:spAutoFit/>
          </a:bodyPr>
          <a:lstStyle/>
          <a:p>
            <a:r>
              <a:rPr lang="en-US" dirty="0" smtClean="0">
                <a:solidFill>
                  <a:schemeClr val="bg1"/>
                </a:solidFill>
              </a:rPr>
              <a:t>Moms2B had 26% fewer premature babies and 17% fewer low birth weight babies than expected</a:t>
            </a:r>
            <a:endParaRPr lang="en-US" dirty="0">
              <a:solidFill>
                <a:schemeClr val="bg1"/>
              </a:solidFill>
            </a:endParaRPr>
          </a:p>
        </p:txBody>
      </p:sp>
    </p:spTree>
    <p:extLst>
      <p:ext uri="{BB962C8B-B14F-4D97-AF65-F5344CB8AC3E}">
        <p14:creationId xmlns:p14="http://schemas.microsoft.com/office/powerpoint/2010/main" val="2247592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Breastfeeding Initiation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494056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68897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060" y="-381000"/>
            <a:ext cx="4373562" cy="187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33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pPr algn="l"/>
            <a:r>
              <a:rPr lang="en-US" dirty="0" smtClean="0"/>
              <a:t>1</a:t>
            </a:r>
            <a:r>
              <a:rPr lang="en-US" baseline="30000" dirty="0" smtClean="0"/>
              <a:t>st</a:t>
            </a:r>
            <a:r>
              <a:rPr lang="en-US" dirty="0" smtClean="0"/>
              <a:t> Trimester Smoking in Weinland Park</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245362"/>
              </p:ext>
            </p:extLst>
          </p:nvPr>
        </p:nvGraphicFramePr>
        <p:xfrm>
          <a:off x="533400"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i="1" dirty="0">
                <a:latin typeface="Arial" pitchFamily="34" charset="0"/>
                <a:cs typeface="Arial" pitchFamily="34" charset="0"/>
              </a:rPr>
              <a:t> Moms2B</a:t>
            </a:r>
            <a:r>
              <a:rPr lang="en-US" dirty="0">
                <a:latin typeface="Arial" pitchFamily="34" charset="0"/>
                <a:cs typeface="Arial" pitchFamily="34" charset="0"/>
              </a:rPr>
              <a:t>• The Ohio State University Wexner Medical Center © 2014</a:t>
            </a:r>
            <a:endParaRPr lang="en-US" dirty="0">
              <a:solidFill>
                <a:prstClr val="white"/>
              </a:solidFill>
            </a:endParaRPr>
          </a:p>
        </p:txBody>
      </p:sp>
      <p:sp>
        <p:nvSpPr>
          <p:cNvPr id="5" name="TextBox 4"/>
          <p:cNvSpPr txBox="1"/>
          <p:nvPr/>
        </p:nvSpPr>
        <p:spPr>
          <a:xfrm>
            <a:off x="228600" y="3276600"/>
            <a:ext cx="478016" cy="584775"/>
          </a:xfrm>
          <a:prstGeom prst="rect">
            <a:avLst/>
          </a:prstGeom>
          <a:noFill/>
        </p:spPr>
        <p:txBody>
          <a:bodyPr wrap="none" rtlCol="0">
            <a:spAutoFit/>
          </a:bodyPr>
          <a:lstStyle/>
          <a:p>
            <a:r>
              <a:rPr lang="en-US" sz="3200" dirty="0" smtClean="0"/>
              <a:t>%</a:t>
            </a:r>
            <a:endParaRPr lang="en-US" sz="3200" dirty="0"/>
          </a:p>
        </p:txBody>
      </p:sp>
      <p:sp>
        <p:nvSpPr>
          <p:cNvPr id="6" name="TextBox 5"/>
          <p:cNvSpPr txBox="1"/>
          <p:nvPr/>
        </p:nvSpPr>
        <p:spPr>
          <a:xfrm>
            <a:off x="192704" y="6324600"/>
            <a:ext cx="3126433" cy="338554"/>
          </a:xfrm>
          <a:prstGeom prst="rect">
            <a:avLst/>
          </a:prstGeom>
          <a:noFill/>
        </p:spPr>
        <p:txBody>
          <a:bodyPr wrap="none" rtlCol="0">
            <a:spAutoFit/>
          </a:bodyPr>
          <a:lstStyle/>
          <a:p>
            <a:r>
              <a:rPr lang="en-US" sz="1600" dirty="0" smtClean="0">
                <a:solidFill>
                  <a:prstClr val="black"/>
                </a:solidFill>
                <a:ea typeface="+mj-ea"/>
                <a:cs typeface="+mj-cs"/>
              </a:rPr>
              <a:t>*Data </a:t>
            </a:r>
            <a:r>
              <a:rPr lang="en-US" sz="1600" dirty="0">
                <a:solidFill>
                  <a:prstClr val="black"/>
                </a:solidFill>
                <a:ea typeface="+mj-ea"/>
                <a:cs typeface="+mj-cs"/>
              </a:rPr>
              <a:t>from Columbus Public Health</a:t>
            </a:r>
            <a:endParaRPr lang="en-US" dirty="0"/>
          </a:p>
        </p:txBody>
      </p:sp>
      <p:sp>
        <p:nvSpPr>
          <p:cNvPr id="8" name="TextBox 7"/>
          <p:cNvSpPr txBox="1"/>
          <p:nvPr/>
        </p:nvSpPr>
        <p:spPr>
          <a:xfrm>
            <a:off x="1828800" y="1371600"/>
            <a:ext cx="6072303" cy="369332"/>
          </a:xfrm>
          <a:prstGeom prst="rect">
            <a:avLst/>
          </a:prstGeom>
          <a:solidFill>
            <a:srgbClr val="00B050"/>
          </a:solidFill>
        </p:spPr>
        <p:txBody>
          <a:bodyPr wrap="none" rtlCol="0">
            <a:spAutoFit/>
          </a:bodyPr>
          <a:lstStyle/>
          <a:p>
            <a:r>
              <a:rPr lang="en-US" dirty="0" smtClean="0">
                <a:solidFill>
                  <a:schemeClr val="bg1"/>
                </a:solidFill>
              </a:rPr>
              <a:t>Smoking among pregnant women decreased from 30% to 7%</a:t>
            </a:r>
            <a:endParaRPr lang="en-US" dirty="0">
              <a:solidFill>
                <a:schemeClr val="bg1"/>
              </a:solidFill>
            </a:endParaRPr>
          </a:p>
        </p:txBody>
      </p:sp>
    </p:spTree>
    <p:extLst>
      <p:ext uri="{BB962C8B-B14F-4D97-AF65-F5344CB8AC3E}">
        <p14:creationId xmlns:p14="http://schemas.microsoft.com/office/powerpoint/2010/main" val="2652377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E69C68D7-4E82-4AD4-B701-D735FC9E44EC}" type="slidenum">
              <a:rPr smtClean="0"/>
              <a:pPr>
                <a:defRPr/>
              </a:pPr>
              <a:t>25</a:t>
            </a:fld>
            <a:endParaRPr/>
          </a:p>
        </p:txBody>
      </p:sp>
      <p:sp>
        <p:nvSpPr>
          <p:cNvPr id="5" name="Content Placeholder 2"/>
          <p:cNvSpPr txBox="1">
            <a:spLocks/>
          </p:cNvSpPr>
          <p:nvPr/>
        </p:nvSpPr>
        <p:spPr>
          <a:xfrm>
            <a:off x="264456" y="1219200"/>
            <a:ext cx="8591551" cy="5048235"/>
          </a:xfrm>
          <a:prstGeom prst="rect">
            <a:avLst/>
          </a:prstGeom>
        </p:spPr>
        <p:txBody>
          <a:bodyPr>
            <a:normAutofit/>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lvl="1" indent="-457200">
              <a:spcBef>
                <a:spcPts val="2000"/>
              </a:spcBef>
              <a:buClr>
                <a:srgbClr val="BB0000"/>
              </a:buClr>
              <a:buFont typeface="Arial" panose="020B0604020202020204" pitchFamily="34" charset="0"/>
              <a:buChar char="•"/>
            </a:pPr>
            <a:r>
              <a:rPr lang="en-US" sz="2600" dirty="0" smtClean="0">
                <a:solidFill>
                  <a:srgbClr val="000000">
                    <a:lumMod val="65000"/>
                    <a:lumOff val="35000"/>
                  </a:srgbClr>
                </a:solidFill>
                <a:latin typeface="Times New Roman" panose="02020603050405020304" pitchFamily="18" charset="0"/>
                <a:cs typeface="Times New Roman" panose="02020603050405020304" pitchFamily="18" charset="0"/>
              </a:rPr>
              <a:t>We can build trust in neighborhoods with long term commitment</a:t>
            </a:r>
            <a:endParaRPr lang="en-US" dirty="0">
              <a:solidFill>
                <a:srgbClr val="000000">
                  <a:lumMod val="65000"/>
                  <a:lumOff val="35000"/>
                </a:srgbClr>
              </a:solidFill>
              <a:latin typeface="Times New Roman" panose="02020603050405020304" pitchFamily="18" charset="0"/>
              <a:cs typeface="Times New Roman" panose="02020603050405020304" pitchFamily="18" charset="0"/>
            </a:endParaRPr>
          </a:p>
          <a:p>
            <a:pPr marL="469900" lvl="1" indent="-457200">
              <a:spcBef>
                <a:spcPts val="2000"/>
              </a:spcBef>
              <a:buClr>
                <a:srgbClr val="BB0000"/>
              </a:buClr>
              <a:buFont typeface="Arial" panose="020B0604020202020204" pitchFamily="34" charset="0"/>
              <a:buChar char="•"/>
            </a:pPr>
            <a:r>
              <a:rPr lang="en-US" sz="2600" dirty="0" smtClean="0">
                <a:solidFill>
                  <a:srgbClr val="000000">
                    <a:lumMod val="65000"/>
                    <a:lumOff val="35000"/>
                  </a:srgbClr>
                </a:solidFill>
                <a:latin typeface="Times New Roman" panose="02020603050405020304" pitchFamily="18" charset="0"/>
                <a:cs typeface="Times New Roman" panose="02020603050405020304" pitchFamily="18" charset="0"/>
              </a:rPr>
              <a:t>Women living in poverty have incredible resiliency</a:t>
            </a:r>
          </a:p>
          <a:p>
            <a:pPr marL="12700" indent="0">
              <a:buClr>
                <a:srgbClr val="BB0000"/>
              </a:buClr>
              <a:buNone/>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What's Needed:</a:t>
            </a:r>
          </a:p>
          <a:p>
            <a:pPr marL="469900" indent="-457200">
              <a:buClr>
                <a:srgbClr val="BB0000"/>
              </a:buClr>
              <a:buFont typeface="Arial" panose="020B0604020202020204" pitchFamily="34" charset="0"/>
              <a:buChar char="•"/>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Social Determinants:</a:t>
            </a:r>
          </a:p>
          <a:p>
            <a:pPr marL="692150" lvl="1" indent="-342900">
              <a:buClr>
                <a:srgbClr val="BB0000"/>
              </a:buClr>
              <a:buFont typeface="Courier New" panose="02070309020205020404" pitchFamily="49" charset="0"/>
              <a:buChar char="o"/>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More stable housing and healthy food</a:t>
            </a:r>
          </a:p>
          <a:p>
            <a:pPr marL="692150" lvl="1" indent="-342900">
              <a:buClr>
                <a:srgbClr val="BB0000"/>
              </a:buClr>
              <a:buFont typeface="Courier New" panose="02070309020205020404" pitchFamily="49" charset="0"/>
              <a:buChar char="o"/>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More transitional jobs; transportation</a:t>
            </a:r>
          </a:p>
          <a:p>
            <a:pPr marL="692150" lvl="1" indent="-342900">
              <a:buClr>
                <a:srgbClr val="BB0000"/>
              </a:buClr>
              <a:buFont typeface="Courier New" panose="02070309020205020404" pitchFamily="49" charset="0"/>
              <a:buChar char="o"/>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More fathers involved</a:t>
            </a:r>
          </a:p>
          <a:p>
            <a:pPr marL="239713" indent="-342900">
              <a:buClr>
                <a:srgbClr val="BB0000"/>
              </a:buClr>
              <a:buFont typeface="Courier New" panose="02070309020205020404" pitchFamily="49" charset="0"/>
              <a:buChar char="o"/>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Medical System: </a:t>
            </a:r>
          </a:p>
          <a:p>
            <a:pPr marL="692150" lvl="1" indent="-342900">
              <a:buClr>
                <a:srgbClr val="BB0000"/>
              </a:buClr>
              <a:buFont typeface="Courier New" panose="02070309020205020404" pitchFamily="49" charset="0"/>
              <a:buChar char="o"/>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More prenatal care clinics</a:t>
            </a:r>
          </a:p>
          <a:p>
            <a:pPr marL="692150" lvl="1" indent="-342900">
              <a:buClr>
                <a:srgbClr val="BB0000"/>
              </a:buClr>
              <a:buFont typeface="Courier New" panose="02070309020205020404" pitchFamily="49" charset="0"/>
              <a:buChar char="o"/>
            </a:pPr>
            <a:r>
              <a:rPr lang="en-US" dirty="0" smtClean="0">
                <a:solidFill>
                  <a:srgbClr val="000000">
                    <a:lumMod val="65000"/>
                    <a:lumOff val="35000"/>
                  </a:srgbClr>
                </a:solidFill>
                <a:latin typeface="Times New Roman" panose="02020603050405020304" pitchFamily="18" charset="0"/>
                <a:cs typeface="Times New Roman" panose="02020603050405020304" pitchFamily="18" charset="0"/>
              </a:rPr>
              <a:t>More integration with community program.</a:t>
            </a:r>
          </a:p>
          <a:p>
            <a:pPr marL="692150" lvl="1" indent="-342900">
              <a:buClr>
                <a:srgbClr val="BB0000"/>
              </a:buClr>
              <a:buFont typeface="Courier New" panose="02070309020205020404" pitchFamily="49" charset="0"/>
              <a:buChar char="o"/>
            </a:pPr>
            <a:endParaRPr lang="en-US" dirty="0" smtClean="0">
              <a:solidFill>
                <a:srgbClr val="000000">
                  <a:lumMod val="65000"/>
                  <a:lumOff val="35000"/>
                </a:srgbClr>
              </a:solidFill>
              <a:latin typeface="Times New Roman" panose="02020603050405020304" pitchFamily="18" charset="0"/>
              <a:cs typeface="Times New Roman" panose="02020603050405020304" pitchFamily="18" charset="0"/>
            </a:endParaRPr>
          </a:p>
          <a:p>
            <a:pPr marL="349250" lvl="1" indent="0">
              <a:buFont typeface="Wingdings" pitchFamily="2" charset="2"/>
              <a:buNone/>
            </a:pPr>
            <a:endParaRPr lang="en-US" dirty="0" smtClean="0">
              <a:solidFill>
                <a:srgbClr val="666666"/>
              </a:solidFill>
            </a:endParaRPr>
          </a:p>
          <a:p>
            <a:pPr marL="12700" indent="0">
              <a:buFont typeface="Wingdings" pitchFamily="2" charset="2"/>
              <a:buNone/>
            </a:pPr>
            <a:endParaRPr lang="en-US" dirty="0" smtClean="0">
              <a:solidFill>
                <a:srgbClr val="666666"/>
              </a:solidFill>
            </a:endParaRPr>
          </a:p>
          <a:p>
            <a:pPr lvl="2"/>
            <a:endParaRPr lang="en-US" dirty="0" smtClean="0">
              <a:solidFill>
                <a:srgbClr val="666666"/>
              </a:solidFill>
            </a:endParaRPr>
          </a:p>
          <a:p>
            <a:pPr marL="685800" lvl="2" indent="0">
              <a:buFont typeface="Wingdings" pitchFamily="2" charset="2"/>
              <a:buNone/>
            </a:pPr>
            <a:endParaRPr lang="en-US" dirty="0">
              <a:solidFill>
                <a:srgbClr val="666666"/>
              </a:solidFill>
            </a:endParaRPr>
          </a:p>
        </p:txBody>
      </p:sp>
      <p:sp>
        <p:nvSpPr>
          <p:cNvPr id="6" name="TextBox 5"/>
          <p:cNvSpPr txBox="1"/>
          <p:nvPr/>
        </p:nvSpPr>
        <p:spPr>
          <a:xfrm>
            <a:off x="1240043" y="6058856"/>
            <a:ext cx="5965287" cy="584775"/>
          </a:xfrm>
          <a:prstGeom prst="rect">
            <a:avLst/>
          </a:prstGeom>
          <a:noFill/>
        </p:spPr>
        <p:txBody>
          <a:bodyPr wrap="none" rtlCol="0">
            <a:spAutoFit/>
          </a:bodyPr>
          <a:lstStyle/>
          <a:p>
            <a:pPr algn="ctr" defTabSz="457200" fontAlgn="base">
              <a:spcBef>
                <a:spcPct val="0"/>
              </a:spcBef>
              <a:spcAft>
                <a:spcPct val="0"/>
              </a:spcAft>
            </a:pPr>
            <a:r>
              <a:rPr lang="en-US" sz="3200" dirty="0">
                <a:solidFill>
                  <a:schemeClr val="accent5">
                    <a:lumMod val="75000"/>
                  </a:schemeClr>
                </a:solidFill>
                <a:latin typeface="Times New Roman" panose="02020603050405020304" pitchFamily="18" charset="0"/>
                <a:cs typeface="Times New Roman" panose="02020603050405020304" pitchFamily="18" charset="0"/>
              </a:rPr>
              <a:t>Together we can save babies’ lives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275" y="3180926"/>
            <a:ext cx="2069732" cy="275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76400" y="166229"/>
            <a:ext cx="5528930" cy="923330"/>
          </a:xfrm>
          <a:prstGeom prst="rect">
            <a:avLst/>
          </a:prstGeom>
          <a:noFill/>
        </p:spPr>
        <p:txBody>
          <a:bodyPr wrap="square" rtlCol="0">
            <a:spAutoFit/>
          </a:bodyPr>
          <a:lstStyle/>
          <a:p>
            <a:pPr algn="ctr" fontAlgn="base">
              <a:spcBef>
                <a:spcPct val="0"/>
              </a:spcBef>
              <a:spcAft>
                <a:spcPct val="0"/>
              </a:spcAft>
            </a:pPr>
            <a:r>
              <a:rPr lang="en-US" sz="5400" dirty="0" smtClean="0">
                <a:solidFill>
                  <a:schemeClr val="accent5">
                    <a:lumMod val="75000"/>
                  </a:schemeClr>
                </a:solidFill>
                <a:latin typeface="+mj-lt"/>
                <a:cs typeface="Times New Roman" panose="02020603050405020304" pitchFamily="18" charset="0"/>
              </a:rPr>
              <a:t>Moms2B Summary</a:t>
            </a:r>
            <a:endParaRPr lang="en-US" sz="5400" dirty="0">
              <a:solidFill>
                <a:schemeClr val="accent5">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37491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5266" y="381000"/>
            <a:ext cx="8571200" cy="646546"/>
          </a:xfrm>
        </p:spPr>
        <p:txBody>
          <a:bodyPr>
            <a:normAutofit fontScale="90000"/>
          </a:bodyPr>
          <a:lstStyle/>
          <a:p>
            <a:r>
              <a:rPr lang="en-US" dirty="0" smtClean="0"/>
              <a:t>USA &amp; Ohio Infant Mortality Rate (IMR</a:t>
            </a:r>
            <a:r>
              <a:rPr lang="en-US" sz="3100" dirty="0" smtClean="0"/>
              <a:t>)</a:t>
            </a:r>
            <a:r>
              <a:rPr lang="en-US" sz="2200" dirty="0" smtClean="0"/>
              <a:t> 2000-2010</a:t>
            </a:r>
            <a:endParaRPr lang="en-US" dirty="0" smtClean="0"/>
          </a:p>
        </p:txBody>
      </p:sp>
      <p:graphicFrame>
        <p:nvGraphicFramePr>
          <p:cNvPr id="3" name="Chart 2"/>
          <p:cNvGraphicFramePr>
            <a:graphicFrameLocks/>
          </p:cNvGraphicFramePr>
          <p:nvPr>
            <p:extLst>
              <p:ext uri="{D42A27DB-BD31-4B8C-83A1-F6EECF244321}">
                <p14:modId xmlns:p14="http://schemas.microsoft.com/office/powerpoint/2010/main" val="1772530742"/>
              </p:ext>
            </p:extLst>
          </p:nvPr>
        </p:nvGraphicFramePr>
        <p:xfrm>
          <a:off x="457578" y="1145358"/>
          <a:ext cx="7514609" cy="4814442"/>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TextBox 3"/>
          <p:cNvSpPr txBox="1">
            <a:spLocks noChangeArrowheads="1"/>
          </p:cNvSpPr>
          <p:nvPr/>
        </p:nvSpPr>
        <p:spPr bwMode="auto">
          <a:xfrm>
            <a:off x="1460133" y="4724400"/>
            <a:ext cx="4108817" cy="307777"/>
          </a:xfrm>
          <a:prstGeom prst="rect">
            <a:avLst/>
          </a:prstGeom>
          <a:noFill/>
          <a:ln w="9525">
            <a:noFill/>
            <a:miter lim="800000"/>
            <a:headEnd/>
            <a:tailEnd/>
          </a:ln>
        </p:spPr>
        <p:txBody>
          <a:bodyPr wrap="none">
            <a:prstTxWarp prst="textNoShape">
              <a:avLst/>
            </a:prstTxWarp>
            <a:spAutoFit/>
          </a:bodyPr>
          <a:lstStyle/>
          <a:p>
            <a:r>
              <a:rPr lang="en-US" sz="1400" dirty="0">
                <a:latin typeface="Calibri" pitchFamily="84" charset="0"/>
              </a:rPr>
              <a:t>Healthy People 2020 goal for Infant Mortality: 6/1000</a:t>
            </a:r>
          </a:p>
        </p:txBody>
      </p:sp>
      <p:sp>
        <p:nvSpPr>
          <p:cNvPr id="2" name="TextBox 1"/>
          <p:cNvSpPr txBox="1"/>
          <p:nvPr/>
        </p:nvSpPr>
        <p:spPr>
          <a:xfrm>
            <a:off x="934123" y="3308741"/>
            <a:ext cx="6469977" cy="923330"/>
          </a:xfrm>
          <a:prstGeom prst="rect">
            <a:avLst/>
          </a:prstGeom>
          <a:noFill/>
        </p:spPr>
        <p:txBody>
          <a:bodyPr wrap="square" rtlCol="0">
            <a:spAutoFit/>
          </a:bodyPr>
          <a:lstStyle/>
          <a:p>
            <a:r>
              <a:rPr lang="en-US" dirty="0" smtClean="0"/>
              <a:t>From 2000-2010:</a:t>
            </a:r>
          </a:p>
          <a:p>
            <a:pPr marL="285750" indent="-285750">
              <a:buFont typeface="Arial"/>
              <a:buChar char="•"/>
            </a:pPr>
            <a:r>
              <a:rPr lang="en-US" dirty="0" smtClean="0"/>
              <a:t>Ohio’s Overall IMR,  </a:t>
            </a:r>
            <a:r>
              <a:rPr lang="en-US" dirty="0"/>
              <a:t>3</a:t>
            </a:r>
            <a:r>
              <a:rPr lang="en-US" dirty="0" smtClean="0"/>
              <a:t>% worse  </a:t>
            </a:r>
          </a:p>
          <a:p>
            <a:pPr marL="285750" indent="-285750">
              <a:buFont typeface="Arial"/>
              <a:buChar char="•"/>
            </a:pPr>
            <a:r>
              <a:rPr lang="en-US" dirty="0" smtClean="0"/>
              <a:t>USA Overall IMR, improved by 11%</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59910"/>
            <a:ext cx="33591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914400"/>
            <a:ext cx="8382000" cy="307777"/>
          </a:xfrm>
          <a:prstGeom prst="rect">
            <a:avLst/>
          </a:prstGeom>
        </p:spPr>
        <p:txBody>
          <a:bodyPr wrap="square">
            <a:spAutoFit/>
          </a:bodyPr>
          <a:lstStyle/>
          <a:p>
            <a:r>
              <a:rPr lang="en-US" sz="1400" b="1" dirty="0"/>
              <a:t>IMR is the number of live born infants dying in the first year of life per 1000 live births</a:t>
            </a:r>
          </a:p>
        </p:txBody>
      </p:sp>
    </p:spTree>
    <p:extLst>
      <p:ext uri="{BB962C8B-B14F-4D97-AF65-F5344CB8AC3E}">
        <p14:creationId xmlns:p14="http://schemas.microsoft.com/office/powerpoint/2010/main" val="107130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Infant Mortality by Race</a:t>
            </a:r>
            <a:br>
              <a:rPr lang="en-US" dirty="0" smtClean="0"/>
            </a:br>
            <a:r>
              <a:rPr lang="en-US" dirty="0" smtClean="0"/>
              <a:t>Columbus compared to NYC</a:t>
            </a:r>
            <a:endParaRPr lang="en-US" dirty="0"/>
          </a:p>
        </p:txBody>
      </p:sp>
      <p:sp>
        <p:nvSpPr>
          <p:cNvPr id="6" name="Text Placeholder 5"/>
          <p:cNvSpPr>
            <a:spLocks noGrp="1"/>
          </p:cNvSpPr>
          <p:nvPr>
            <p:ph type="body" sz="quarter" idx="11"/>
          </p:nvPr>
        </p:nvSpPr>
        <p:spPr/>
        <p:txBody>
          <a:bodyPr/>
          <a:lstStyle/>
          <a:p>
            <a:endParaRPr lang="en-US" dirty="0"/>
          </a:p>
        </p:txBody>
      </p:sp>
      <p:pic>
        <p:nvPicPr>
          <p:cNvPr id="1126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32187" y="1747837"/>
            <a:ext cx="5419725" cy="411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5867400"/>
            <a:ext cx="6056273" cy="369332"/>
          </a:xfrm>
          <a:prstGeom prst="rect">
            <a:avLst/>
          </a:prstGeom>
          <a:noFill/>
        </p:spPr>
        <p:txBody>
          <a:bodyPr wrap="none" rtlCol="0">
            <a:spAutoFit/>
          </a:bodyPr>
          <a:lstStyle/>
          <a:p>
            <a:r>
              <a:rPr lang="en-US" dirty="0" smtClean="0"/>
              <a:t>March of Dimes </a:t>
            </a:r>
            <a:r>
              <a:rPr lang="en-US" dirty="0" err="1" smtClean="0"/>
              <a:t>PeriStats</a:t>
            </a:r>
            <a:r>
              <a:rPr lang="en-US" dirty="0" smtClean="0"/>
              <a:t> 2011-2013 accessed November 2015</a:t>
            </a:r>
            <a:endParaRPr lang="en-US" dirty="0"/>
          </a:p>
        </p:txBody>
      </p:sp>
    </p:spTree>
    <p:extLst>
      <p:ext uri="{BB962C8B-B14F-4D97-AF65-F5344CB8AC3E}">
        <p14:creationId xmlns:p14="http://schemas.microsoft.com/office/powerpoint/2010/main" val="63848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Line 2"/>
          <p:cNvSpPr>
            <a:spLocks noChangeShapeType="1"/>
          </p:cNvSpPr>
          <p:nvPr/>
        </p:nvSpPr>
        <p:spPr bwMode="auto">
          <a:xfrm>
            <a:off x="1028700" y="1949483"/>
            <a:ext cx="7086600"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947203" name="Line 3"/>
          <p:cNvSpPr>
            <a:spLocks noChangeShapeType="1"/>
          </p:cNvSpPr>
          <p:nvPr/>
        </p:nvSpPr>
        <p:spPr bwMode="auto">
          <a:xfrm>
            <a:off x="1064482" y="1758983"/>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947206" name="Line 6"/>
          <p:cNvSpPr>
            <a:spLocks noChangeShapeType="1"/>
          </p:cNvSpPr>
          <p:nvPr/>
        </p:nvSpPr>
        <p:spPr bwMode="auto">
          <a:xfrm>
            <a:off x="2103564" y="1797592"/>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947208" name="Line 8"/>
          <p:cNvSpPr>
            <a:spLocks noChangeShapeType="1"/>
          </p:cNvSpPr>
          <p:nvPr/>
        </p:nvSpPr>
        <p:spPr bwMode="auto">
          <a:xfrm>
            <a:off x="8133715" y="1758983"/>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947209" name="Text Box 9"/>
          <p:cNvSpPr txBox="1">
            <a:spLocks noChangeArrowheads="1"/>
          </p:cNvSpPr>
          <p:nvPr/>
        </p:nvSpPr>
        <p:spPr bwMode="auto">
          <a:xfrm>
            <a:off x="762000" y="2275024"/>
            <a:ext cx="813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dirty="0" smtClean="0">
                <a:latin typeface="Arial Black" charset="0"/>
              </a:rPr>
              <a:t>Birth</a:t>
            </a:r>
            <a:endParaRPr lang="en-US" dirty="0">
              <a:latin typeface="Arial Black" charset="0"/>
            </a:endParaRPr>
          </a:p>
        </p:txBody>
      </p:sp>
      <p:sp>
        <p:nvSpPr>
          <p:cNvPr id="947214" name="AutoShape 14"/>
          <p:cNvSpPr>
            <a:spLocks/>
          </p:cNvSpPr>
          <p:nvPr/>
        </p:nvSpPr>
        <p:spPr bwMode="auto">
          <a:xfrm rot="-5400000">
            <a:off x="4476115" y="1407606"/>
            <a:ext cx="228600" cy="7086600"/>
          </a:xfrm>
          <a:prstGeom prst="leftBrace">
            <a:avLst>
              <a:gd name="adj1" fmla="val 119444"/>
              <a:gd name="adj2" fmla="val 50000"/>
            </a:avLst>
          </a:pr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b="1" dirty="0">
              <a:solidFill>
                <a:srgbClr val="FFFFFF"/>
              </a:solidFill>
              <a:latin typeface="Times New Roman" charset="0"/>
            </a:endParaRPr>
          </a:p>
        </p:txBody>
      </p:sp>
      <p:sp>
        <p:nvSpPr>
          <p:cNvPr id="947215" name="Text Box 15"/>
          <p:cNvSpPr txBox="1">
            <a:spLocks noChangeArrowheads="1"/>
          </p:cNvSpPr>
          <p:nvPr/>
        </p:nvSpPr>
        <p:spPr bwMode="auto">
          <a:xfrm>
            <a:off x="252849" y="424190"/>
            <a:ext cx="86536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defRPr/>
            </a:pPr>
            <a:r>
              <a:rPr lang="en-US" sz="2800" dirty="0" smtClean="0">
                <a:solidFill>
                  <a:srgbClr val="000000"/>
                </a:solidFill>
              </a:rPr>
              <a:t>Opportunity for </a:t>
            </a:r>
            <a:r>
              <a:rPr lang="en-US" sz="2800" dirty="0">
                <a:solidFill>
                  <a:srgbClr val="000000"/>
                </a:solidFill>
              </a:rPr>
              <a:t>I</a:t>
            </a:r>
            <a:r>
              <a:rPr lang="en-US" sz="2800" dirty="0" smtClean="0">
                <a:solidFill>
                  <a:srgbClr val="000000"/>
                </a:solidFill>
              </a:rPr>
              <a:t>ntervention</a:t>
            </a:r>
            <a:r>
              <a:rPr lang="en-US" sz="2800" dirty="0" smtClean="0">
                <a:solidFill>
                  <a:srgbClr val="FFFFFF"/>
                </a:solidFill>
                <a:latin typeface="Arial Black" charset="0"/>
              </a:rPr>
              <a:t>:</a:t>
            </a:r>
            <a:endParaRPr lang="en-US" sz="2800" dirty="0">
              <a:solidFill>
                <a:srgbClr val="FFFFFF"/>
              </a:solidFill>
              <a:latin typeface="Arial Black" charset="0"/>
            </a:endParaRPr>
          </a:p>
        </p:txBody>
      </p:sp>
      <p:sp>
        <p:nvSpPr>
          <p:cNvPr id="947218" name="Text Box 18"/>
          <p:cNvSpPr txBox="1">
            <a:spLocks noChangeArrowheads="1"/>
          </p:cNvSpPr>
          <p:nvPr/>
        </p:nvSpPr>
        <p:spPr bwMode="auto">
          <a:xfrm>
            <a:off x="1715293" y="2275024"/>
            <a:ext cx="735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000" dirty="0">
                <a:latin typeface="Arial Black" charset="0"/>
              </a:rPr>
              <a:t>28 Days</a:t>
            </a:r>
          </a:p>
        </p:txBody>
      </p:sp>
      <p:sp>
        <p:nvSpPr>
          <p:cNvPr id="947219" name="Text Box 19"/>
          <p:cNvSpPr txBox="1">
            <a:spLocks noChangeArrowheads="1"/>
          </p:cNvSpPr>
          <p:nvPr/>
        </p:nvSpPr>
        <p:spPr bwMode="auto">
          <a:xfrm>
            <a:off x="7580910" y="2272262"/>
            <a:ext cx="9925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dirty="0">
                <a:latin typeface="Arial Black" charset="0"/>
              </a:rPr>
              <a:t>1 Year</a:t>
            </a:r>
          </a:p>
        </p:txBody>
      </p:sp>
      <p:sp>
        <p:nvSpPr>
          <p:cNvPr id="947226" name="AutoShape 26"/>
          <p:cNvSpPr>
            <a:spLocks/>
          </p:cNvSpPr>
          <p:nvPr/>
        </p:nvSpPr>
        <p:spPr bwMode="auto">
          <a:xfrm rot="-5400000">
            <a:off x="1333500" y="2482132"/>
            <a:ext cx="228600" cy="838200"/>
          </a:xfrm>
          <a:prstGeom prst="leftBrace">
            <a:avLst>
              <a:gd name="adj1" fmla="val 30556"/>
              <a:gd name="adj2" fmla="val 50000"/>
            </a:avLst>
          </a:pr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b="1" dirty="0">
              <a:solidFill>
                <a:srgbClr val="FF0000"/>
              </a:solidFill>
              <a:latin typeface="Times New Roman" charset="0"/>
            </a:endParaRPr>
          </a:p>
        </p:txBody>
      </p:sp>
      <p:sp>
        <p:nvSpPr>
          <p:cNvPr id="947227" name="AutoShape 27"/>
          <p:cNvSpPr>
            <a:spLocks/>
          </p:cNvSpPr>
          <p:nvPr/>
        </p:nvSpPr>
        <p:spPr bwMode="auto">
          <a:xfrm rot="-5400000">
            <a:off x="5043614" y="-115018"/>
            <a:ext cx="190500" cy="6070600"/>
          </a:xfrm>
          <a:prstGeom prst="leftBrace">
            <a:avLst>
              <a:gd name="adj1" fmla="val 83333"/>
              <a:gd name="adj2" fmla="val 50000"/>
            </a:avLst>
          </a:pr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b="1" dirty="0">
              <a:solidFill>
                <a:srgbClr val="6600FF"/>
              </a:solidFill>
              <a:latin typeface="Times New Roman" charset="0"/>
            </a:endParaRPr>
          </a:p>
        </p:txBody>
      </p:sp>
      <p:sp>
        <p:nvSpPr>
          <p:cNvPr id="947228" name="Text Box 28"/>
          <p:cNvSpPr txBox="1">
            <a:spLocks noChangeArrowheads="1"/>
          </p:cNvSpPr>
          <p:nvPr/>
        </p:nvSpPr>
        <p:spPr bwMode="auto">
          <a:xfrm>
            <a:off x="816295" y="3224749"/>
            <a:ext cx="1189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600" dirty="0">
                <a:solidFill>
                  <a:srgbClr val="C00000"/>
                </a:solidFill>
                <a:latin typeface="Arial Black" charset="0"/>
              </a:rPr>
              <a:t>Neonatal</a:t>
            </a:r>
          </a:p>
          <a:p>
            <a:pPr algn="ctr" eaLnBrk="1" hangingPunct="1">
              <a:defRPr/>
            </a:pPr>
            <a:r>
              <a:rPr lang="en-US" sz="1600" dirty="0">
                <a:solidFill>
                  <a:srgbClr val="C00000"/>
                </a:solidFill>
                <a:latin typeface="Arial Black" charset="0"/>
              </a:rPr>
              <a:t>Death</a:t>
            </a:r>
          </a:p>
        </p:txBody>
      </p:sp>
      <p:sp>
        <p:nvSpPr>
          <p:cNvPr id="947229" name="Text Box 29"/>
          <p:cNvSpPr txBox="1">
            <a:spLocks noChangeArrowheads="1"/>
          </p:cNvSpPr>
          <p:nvPr/>
        </p:nvSpPr>
        <p:spPr bwMode="auto">
          <a:xfrm>
            <a:off x="4146550" y="3221825"/>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600" dirty="0">
                <a:solidFill>
                  <a:srgbClr val="C00000"/>
                </a:solidFill>
                <a:latin typeface="Arial Black" charset="0"/>
              </a:rPr>
              <a:t>Post-Neonatal</a:t>
            </a:r>
          </a:p>
          <a:p>
            <a:pPr algn="ctr" eaLnBrk="1" hangingPunct="1">
              <a:defRPr/>
            </a:pPr>
            <a:r>
              <a:rPr lang="en-US" sz="1600" dirty="0">
                <a:solidFill>
                  <a:srgbClr val="C00000"/>
                </a:solidFill>
                <a:latin typeface="Arial Black" charset="0"/>
              </a:rPr>
              <a:t>Death</a:t>
            </a:r>
          </a:p>
        </p:txBody>
      </p:sp>
      <p:sp>
        <p:nvSpPr>
          <p:cNvPr id="947231" name="Text Box 31"/>
          <p:cNvSpPr txBox="1">
            <a:spLocks noChangeArrowheads="1"/>
          </p:cNvSpPr>
          <p:nvPr/>
        </p:nvSpPr>
        <p:spPr bwMode="auto">
          <a:xfrm>
            <a:off x="3289867" y="5310728"/>
            <a:ext cx="2609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800" b="1" dirty="0">
                <a:latin typeface="Arial Black" charset="0"/>
              </a:rPr>
              <a:t>Infant Death</a:t>
            </a:r>
          </a:p>
        </p:txBody>
      </p:sp>
      <p:sp>
        <p:nvSpPr>
          <p:cNvPr id="947232" name="Rectangle 32"/>
          <p:cNvSpPr>
            <a:spLocks noChangeArrowheads="1"/>
          </p:cNvSpPr>
          <p:nvPr/>
        </p:nvSpPr>
        <p:spPr bwMode="auto">
          <a:xfrm>
            <a:off x="3919538"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p>
        </p:txBody>
      </p:sp>
      <p:sp>
        <p:nvSpPr>
          <p:cNvPr id="947237" name="Rectangle 37"/>
          <p:cNvSpPr>
            <a:spLocks noChangeArrowheads="1"/>
          </p:cNvSpPr>
          <p:nvPr/>
        </p:nvSpPr>
        <p:spPr bwMode="auto">
          <a:xfrm>
            <a:off x="4010025"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p>
        </p:txBody>
      </p:sp>
      <p:sp>
        <p:nvSpPr>
          <p:cNvPr id="2" name="TextBox 1"/>
          <p:cNvSpPr txBox="1"/>
          <p:nvPr/>
        </p:nvSpPr>
        <p:spPr>
          <a:xfrm>
            <a:off x="1213245" y="3812780"/>
            <a:ext cx="3483131" cy="923330"/>
          </a:xfrm>
          <a:prstGeom prst="rect">
            <a:avLst/>
          </a:prstGeom>
          <a:noFill/>
        </p:spPr>
        <p:txBody>
          <a:bodyPr wrap="square" rtlCol="0">
            <a:spAutoFit/>
          </a:bodyPr>
          <a:lstStyle/>
          <a:p>
            <a:pPr marL="285750" indent="-285750">
              <a:buFont typeface="Arial"/>
              <a:buChar char="•"/>
            </a:pPr>
            <a:r>
              <a:rPr lang="en-US" dirty="0" smtClean="0"/>
              <a:t>Anomalies</a:t>
            </a:r>
          </a:p>
          <a:p>
            <a:pPr marL="285750" indent="-285750">
              <a:buFont typeface="Arial"/>
              <a:buChar char="•"/>
            </a:pPr>
            <a:r>
              <a:rPr lang="en-US" b="1" dirty="0" smtClean="0">
                <a:solidFill>
                  <a:srgbClr val="FF0000"/>
                </a:solidFill>
              </a:rPr>
              <a:t>Preterm births</a:t>
            </a:r>
          </a:p>
          <a:p>
            <a:pPr marL="285750" indent="-285750">
              <a:buFont typeface="Arial"/>
              <a:buChar char="•"/>
            </a:pPr>
            <a:r>
              <a:rPr lang="en-US" dirty="0" smtClean="0"/>
              <a:t>About 2/3 of infant deaths</a:t>
            </a:r>
            <a:endParaRPr lang="en-US" dirty="0"/>
          </a:p>
        </p:txBody>
      </p:sp>
      <p:sp>
        <p:nvSpPr>
          <p:cNvPr id="3" name="TextBox 2"/>
          <p:cNvSpPr txBox="1"/>
          <p:nvPr/>
        </p:nvSpPr>
        <p:spPr>
          <a:xfrm>
            <a:off x="4887865" y="3833487"/>
            <a:ext cx="3729354" cy="646331"/>
          </a:xfrm>
          <a:prstGeom prst="rect">
            <a:avLst/>
          </a:prstGeom>
          <a:noFill/>
        </p:spPr>
        <p:txBody>
          <a:bodyPr wrap="none" rtlCol="0">
            <a:spAutoFit/>
          </a:bodyPr>
          <a:lstStyle/>
          <a:p>
            <a:pPr marL="285750" indent="-285750">
              <a:buFont typeface="Arial"/>
              <a:buChar char="•"/>
            </a:pPr>
            <a:r>
              <a:rPr lang="en-US" b="1" dirty="0" smtClean="0">
                <a:solidFill>
                  <a:srgbClr val="FF0000"/>
                </a:solidFill>
              </a:rPr>
              <a:t>Sudden Unexpected Infant Deaths</a:t>
            </a:r>
          </a:p>
          <a:p>
            <a:pPr marL="285750" indent="-285750">
              <a:buFont typeface="Arial"/>
              <a:buChar char="•"/>
            </a:pPr>
            <a:r>
              <a:rPr lang="en-US" dirty="0" smtClean="0"/>
              <a:t>About 1/3 of infant deaths</a:t>
            </a:r>
            <a:endParaRPr lang="en-US" dirty="0"/>
          </a:p>
        </p:txBody>
      </p:sp>
      <p:sp>
        <p:nvSpPr>
          <p:cNvPr id="4" name="Rectangle 3"/>
          <p:cNvSpPr/>
          <p:nvPr/>
        </p:nvSpPr>
        <p:spPr>
          <a:xfrm>
            <a:off x="5554166" y="6407300"/>
            <a:ext cx="3352328" cy="369332"/>
          </a:xfrm>
          <a:prstGeom prst="rect">
            <a:avLst/>
          </a:prstGeom>
        </p:spPr>
        <p:txBody>
          <a:bodyPr wrap="none">
            <a:spAutoFit/>
          </a:bodyPr>
          <a:lstStyle/>
          <a:p>
            <a:r>
              <a:rPr lang="en-US" dirty="0" smtClean="0"/>
              <a:t>Adapted from </a:t>
            </a:r>
            <a:r>
              <a:rPr lang="en-US" dirty="0"/>
              <a:t>Dr. Arthur James</a:t>
            </a:r>
          </a:p>
        </p:txBody>
      </p:sp>
      <p:sp>
        <p:nvSpPr>
          <p:cNvPr id="5" name="TextBox 4"/>
          <p:cNvSpPr txBox="1"/>
          <p:nvPr/>
        </p:nvSpPr>
        <p:spPr>
          <a:xfrm>
            <a:off x="4467096" y="1341761"/>
            <a:ext cx="3247778" cy="646331"/>
          </a:xfrm>
          <a:prstGeom prst="rect">
            <a:avLst/>
          </a:prstGeom>
          <a:noFill/>
        </p:spPr>
        <p:txBody>
          <a:bodyPr wrap="square" rtlCol="0">
            <a:spAutoFit/>
          </a:bodyPr>
          <a:lstStyle/>
          <a:p>
            <a:r>
              <a:rPr lang="en-US" b="1" dirty="0" smtClean="0">
                <a:solidFill>
                  <a:schemeClr val="tx2">
                    <a:lumMod val="60000"/>
                    <a:lumOff val="40000"/>
                  </a:schemeClr>
                </a:solidFill>
              </a:rPr>
              <a:t>22/145 sleep related </a:t>
            </a:r>
          </a:p>
          <a:p>
            <a:r>
              <a:rPr lang="en-US" dirty="0" smtClean="0"/>
              <a:t>18/145 other causes</a:t>
            </a:r>
            <a:endParaRPr lang="en-US" dirty="0"/>
          </a:p>
        </p:txBody>
      </p:sp>
      <p:sp>
        <p:nvSpPr>
          <p:cNvPr id="6" name="TextBox 5"/>
          <p:cNvSpPr txBox="1"/>
          <p:nvPr/>
        </p:nvSpPr>
        <p:spPr>
          <a:xfrm>
            <a:off x="2450306" y="947410"/>
            <a:ext cx="4033581" cy="369332"/>
          </a:xfrm>
          <a:prstGeom prst="rect">
            <a:avLst/>
          </a:prstGeom>
          <a:noFill/>
        </p:spPr>
        <p:txBody>
          <a:bodyPr wrap="square" rtlCol="0">
            <a:spAutoFit/>
          </a:bodyPr>
          <a:lstStyle/>
          <a:p>
            <a:r>
              <a:rPr lang="en-US" b="1" dirty="0" smtClean="0">
                <a:solidFill>
                  <a:srgbClr val="C00000"/>
                </a:solidFill>
              </a:rPr>
              <a:t>145 babies died in Columbus in 2014</a:t>
            </a:r>
            <a:endParaRPr lang="en-US" b="1" dirty="0">
              <a:solidFill>
                <a:srgbClr val="C00000"/>
              </a:solidFill>
            </a:endParaRPr>
          </a:p>
        </p:txBody>
      </p:sp>
      <p:sp>
        <p:nvSpPr>
          <p:cNvPr id="7" name="TextBox 6"/>
          <p:cNvSpPr txBox="1"/>
          <p:nvPr/>
        </p:nvSpPr>
        <p:spPr>
          <a:xfrm>
            <a:off x="816431" y="1394689"/>
            <a:ext cx="2582695" cy="369332"/>
          </a:xfrm>
          <a:prstGeom prst="rect">
            <a:avLst/>
          </a:prstGeom>
          <a:noFill/>
        </p:spPr>
        <p:txBody>
          <a:bodyPr wrap="none" rtlCol="0">
            <a:spAutoFit/>
          </a:bodyPr>
          <a:lstStyle/>
          <a:p>
            <a:r>
              <a:rPr lang="en-US" b="1" dirty="0" smtClean="0">
                <a:solidFill>
                  <a:srgbClr val="C00000"/>
                </a:solidFill>
              </a:rPr>
              <a:t>105/145 neonatal deaths</a:t>
            </a:r>
            <a:endParaRPr lang="en-US" b="1" dirty="0">
              <a:solidFill>
                <a:srgbClr val="C00000"/>
              </a:solidFill>
            </a:endParaRPr>
          </a:p>
        </p:txBody>
      </p:sp>
      <p:sp>
        <p:nvSpPr>
          <p:cNvPr id="8" name="Footer Placeholder 7"/>
          <p:cNvSpPr>
            <a:spLocks noGrp="1"/>
          </p:cNvSpPr>
          <p:nvPr>
            <p:ph type="ftr" sz="quarter" idx="11"/>
          </p:nvPr>
        </p:nvSpPr>
        <p:spPr/>
        <p:txBody>
          <a:bodyPr/>
          <a:lstStyle/>
          <a:p>
            <a:r>
              <a:rPr lang="en-US" i="1" dirty="0">
                <a:latin typeface="Arial" pitchFamily="34" charset="0"/>
                <a:cs typeface="Arial" pitchFamily="34" charset="0"/>
              </a:rPr>
              <a:t> Moms2B</a:t>
            </a:r>
            <a:r>
              <a:rPr lang="en-US" dirty="0">
                <a:latin typeface="Arial" pitchFamily="34" charset="0"/>
                <a:cs typeface="Arial" pitchFamily="34" charset="0"/>
              </a:rPr>
              <a:t>• The Ohio State University Wexner Medical Center © 2014</a:t>
            </a:r>
            <a:endParaRPr lang="en-US" dirty="0">
              <a:solidFill>
                <a:prstClr val="white"/>
              </a:solidFill>
            </a:endParaRPr>
          </a:p>
        </p:txBody>
      </p:sp>
    </p:spTree>
    <p:extLst>
      <p:ext uri="{BB962C8B-B14F-4D97-AF65-F5344CB8AC3E}">
        <p14:creationId xmlns:p14="http://schemas.microsoft.com/office/powerpoint/2010/main" val="2026369096"/>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E69C68D7-4E82-4AD4-B701-D735FC9E44EC}" type="slidenum">
              <a:rPr lang="en-US" smtClean="0"/>
              <a:pPr>
                <a:defRPr/>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444317" cy="558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5200" y="381000"/>
            <a:ext cx="1364476" cy="646331"/>
          </a:xfrm>
          <a:prstGeom prst="rect">
            <a:avLst/>
          </a:prstGeom>
          <a:noFill/>
        </p:spPr>
        <p:txBody>
          <a:bodyPr wrap="none" rtlCol="0">
            <a:spAutoFit/>
          </a:bodyPr>
          <a:lstStyle/>
          <a:p>
            <a:r>
              <a:rPr lang="en-US" sz="3600" dirty="0" smtClean="0"/>
              <a:t>OHIO</a:t>
            </a:r>
            <a:endParaRPr lang="en-US" sz="3600" dirty="0"/>
          </a:p>
        </p:txBody>
      </p:sp>
    </p:spTree>
    <p:extLst>
      <p:ext uri="{BB962C8B-B14F-4D97-AF65-F5344CB8AC3E}">
        <p14:creationId xmlns:p14="http://schemas.microsoft.com/office/powerpoint/2010/main" val="137328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3913971" cy="309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352800" y="4191000"/>
            <a:ext cx="2133600" cy="2057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Medical Care</a:t>
            </a:r>
          </a:p>
          <a:p>
            <a:pPr algn="ctr"/>
            <a:r>
              <a:rPr lang="en-US" sz="1100" dirty="0" smtClean="0">
                <a:solidFill>
                  <a:schemeClr val="tx1"/>
                </a:solidFill>
              </a:rPr>
              <a:t>First Trimester Prenatal Care, Progesterone, Rx for hypertension, anemia, asthma, mental health;  High risk Pregnancies</a:t>
            </a:r>
          </a:p>
          <a:p>
            <a:pPr algn="ctr"/>
            <a:r>
              <a:rPr lang="en-US" sz="1100" dirty="0" smtClean="0">
                <a:solidFill>
                  <a:schemeClr val="tx1"/>
                </a:solidFill>
              </a:rPr>
              <a:t>Post Partum LARC,</a:t>
            </a:r>
          </a:p>
          <a:p>
            <a:pPr algn="ctr"/>
            <a:r>
              <a:rPr lang="en-US" sz="1200" dirty="0" smtClean="0">
                <a:solidFill>
                  <a:schemeClr val="tx1"/>
                </a:solidFill>
              </a:rPr>
              <a:t>Breastfeeding</a:t>
            </a:r>
          </a:p>
          <a:p>
            <a:pPr algn="ctr"/>
            <a:r>
              <a:rPr lang="en-US" sz="1200" dirty="0" smtClean="0">
                <a:solidFill>
                  <a:schemeClr val="tx1"/>
                </a:solidFill>
              </a:rPr>
              <a:t>Smoking Rx</a:t>
            </a:r>
          </a:p>
        </p:txBody>
      </p:sp>
    </p:spTree>
    <p:extLst>
      <p:ext uri="{BB962C8B-B14F-4D97-AF65-F5344CB8AC3E}">
        <p14:creationId xmlns:p14="http://schemas.microsoft.com/office/powerpoint/2010/main" val="983747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2" y="208224"/>
            <a:ext cx="8616598" cy="626300"/>
          </a:xfrm>
        </p:spPr>
        <p:txBody>
          <a:bodyPr/>
          <a:lstStyle/>
          <a:p>
            <a:r>
              <a:rPr lang="en-US" sz="3400" dirty="0" smtClean="0"/>
              <a:t>Early Prenatal Care – First Trimester </a:t>
            </a:r>
            <a:endParaRPr lang="en-US" sz="3400" dirty="0"/>
          </a:p>
        </p:txBody>
      </p:sp>
      <p:graphicFrame>
        <p:nvGraphicFramePr>
          <p:cNvPr id="7" name="Chart 6"/>
          <p:cNvGraphicFramePr>
            <a:graphicFrameLocks/>
          </p:cNvGraphicFramePr>
          <p:nvPr>
            <p:extLst>
              <p:ext uri="{D42A27DB-BD31-4B8C-83A1-F6EECF244321}">
                <p14:modId xmlns:p14="http://schemas.microsoft.com/office/powerpoint/2010/main" val="3905583906"/>
              </p:ext>
            </p:extLst>
          </p:nvPr>
        </p:nvGraphicFramePr>
        <p:xfrm>
          <a:off x="914400" y="1371600"/>
          <a:ext cx="7162800" cy="41790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5983773"/>
            <a:ext cx="9017000" cy="769441"/>
          </a:xfrm>
          <a:prstGeom prst="rect">
            <a:avLst/>
          </a:prstGeom>
          <a:noFill/>
        </p:spPr>
        <p:txBody>
          <a:bodyPr wrap="square" rtlCol="0">
            <a:spAutoFit/>
          </a:bodyPr>
          <a:lstStyle/>
          <a:p>
            <a:pPr defTabSz="457200"/>
            <a:r>
              <a:rPr lang="en-US" sz="1100" dirty="0" smtClean="0">
                <a:solidFill>
                  <a:srgbClr val="000000"/>
                </a:solidFill>
              </a:rPr>
              <a:t>1- Socioeconomic status (SES) was defined by median household income and attainment of a bachelor degree by individuals 25 years of age or greater</a:t>
            </a:r>
          </a:p>
          <a:p>
            <a:pPr defTabSz="457200"/>
            <a:r>
              <a:rPr lang="en-US" sz="1100" dirty="0" smtClean="0">
                <a:solidFill>
                  <a:srgbClr val="000000"/>
                </a:solidFill>
              </a:rPr>
              <a:t>Sources: Socioeconomic status calculated from American Community Survey 5 year estimates (2007-2011)</a:t>
            </a:r>
          </a:p>
          <a:p>
            <a:pPr defTabSz="457200"/>
            <a:r>
              <a:rPr lang="en-US" sz="1100" dirty="0">
                <a:solidFill>
                  <a:srgbClr val="000000"/>
                </a:solidFill>
              </a:rPr>
              <a:t>	</a:t>
            </a:r>
            <a:r>
              <a:rPr lang="en-US" sz="1100" dirty="0" smtClean="0">
                <a:solidFill>
                  <a:srgbClr val="000000"/>
                </a:solidFill>
              </a:rPr>
              <a:t>   Ohio Risk Factor Data from Ohio Department of Health Vital Statistics Birth Files (2007-2011)</a:t>
            </a:r>
          </a:p>
          <a:p>
            <a:pPr defTabSz="457200"/>
            <a:r>
              <a:rPr lang="en-US" sz="1100" dirty="0">
                <a:solidFill>
                  <a:srgbClr val="000000"/>
                </a:solidFill>
              </a:rPr>
              <a:t>	</a:t>
            </a:r>
            <a:r>
              <a:rPr lang="en-US" sz="1100" dirty="0" smtClean="0">
                <a:solidFill>
                  <a:srgbClr val="000000"/>
                </a:solidFill>
              </a:rPr>
              <a:t>   United States Estimates from National Vital Statistics System Birth Data (2007-2010)</a:t>
            </a:r>
            <a:endParaRPr lang="en-US" sz="1100" dirty="0">
              <a:solidFill>
                <a:srgbClr val="000000"/>
              </a:solidFill>
            </a:endParaRPr>
          </a:p>
        </p:txBody>
      </p:sp>
      <p:sp>
        <p:nvSpPr>
          <p:cNvPr id="3" name="Down Arrow 2"/>
          <p:cNvSpPr/>
          <p:nvPr/>
        </p:nvSpPr>
        <p:spPr>
          <a:xfrm>
            <a:off x="2999574" y="148986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789629" y="1616659"/>
            <a:ext cx="2207849" cy="369332"/>
          </a:xfrm>
          <a:prstGeom prst="rect">
            <a:avLst/>
          </a:prstGeom>
          <a:noFill/>
        </p:spPr>
        <p:txBody>
          <a:bodyPr wrap="none" rtlCol="0">
            <a:spAutoFit/>
          </a:bodyPr>
          <a:lstStyle/>
          <a:p>
            <a:r>
              <a:rPr lang="en-US" dirty="0" smtClean="0"/>
              <a:t>Socioeconomic status</a:t>
            </a:r>
            <a:endParaRPr lang="en-US" dirty="0"/>
          </a:p>
        </p:txBody>
      </p:sp>
      <p:sp>
        <p:nvSpPr>
          <p:cNvPr id="5" name="TextBox 4"/>
          <p:cNvSpPr txBox="1"/>
          <p:nvPr/>
        </p:nvSpPr>
        <p:spPr>
          <a:xfrm>
            <a:off x="3121678" y="1120528"/>
            <a:ext cx="2773644" cy="369332"/>
          </a:xfrm>
          <a:prstGeom prst="rect">
            <a:avLst/>
          </a:prstGeom>
          <a:noFill/>
        </p:spPr>
        <p:txBody>
          <a:bodyPr wrap="none" rtlCol="0">
            <a:spAutoFit/>
          </a:bodyPr>
          <a:lstStyle/>
          <a:p>
            <a:r>
              <a:rPr lang="en-US" dirty="0" smtClean="0"/>
              <a:t>Lower SES have later access</a:t>
            </a:r>
            <a:endParaRPr lang="en-US" dirty="0"/>
          </a:p>
        </p:txBody>
      </p:sp>
    </p:spTree>
    <p:extLst>
      <p:ext uri="{BB962C8B-B14F-4D97-AF65-F5344CB8AC3E}">
        <p14:creationId xmlns:p14="http://schemas.microsoft.com/office/powerpoint/2010/main" val="378493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1" cy="302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026" name="Picture 2" descr="S:\ConstituencyBuilding\Infant Mortality\Task Force\Misc\IMTF_WebHeader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 y="1439284"/>
            <a:ext cx="8153400" cy="1151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762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6600" dirty="0" smtClean="0">
                <a:solidFill>
                  <a:prstClr val="white"/>
                </a:solidFill>
              </a:rPr>
              <a:t>CelebrateOne</a:t>
            </a:r>
            <a:endParaRPr lang="en-US" sz="6600" dirty="0">
              <a:solidFill>
                <a:prstClr val="white"/>
              </a:solidFill>
            </a:endParaRPr>
          </a:p>
        </p:txBody>
      </p:sp>
      <p:sp>
        <p:nvSpPr>
          <p:cNvPr id="6" name="Rectangle 5"/>
          <p:cNvSpPr/>
          <p:nvPr/>
        </p:nvSpPr>
        <p:spPr>
          <a:xfrm>
            <a:off x="0" y="838200"/>
            <a:ext cx="9144000" cy="152400"/>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027" name="Picture 3" descr="S:\ConstituencyBuilding\Infant Mortality\Task Force\IM Taskforce Website\Photos\BabyFee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1" y="3048000"/>
            <a:ext cx="4876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nstituencyBuilding\Infant Mortality\Task Force\IM Taskforce Website\Photos\SmilingBabyOnBack.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51633" y="3048000"/>
            <a:ext cx="2215567" cy="20514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onstituencyBuilding\Infant Mortality\Task Force\IM Taskforce Website\Photos\MP900314035[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060039" y="5112085"/>
            <a:ext cx="2207161" cy="1733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onstituencyBuilding\Infant Mortality\Task Force\IM Taskforce Website\Photos\MP900423035[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5044539"/>
            <a:ext cx="2060039" cy="182609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ConstituencyBuilding\Infant Mortality\Task Force\IM Taskforce Website\Photos\MP900341742[1].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291" y="3048000"/>
            <a:ext cx="2066924" cy="20514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267200" y="3048000"/>
            <a:ext cx="0" cy="38226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1633" y="3022733"/>
            <a:ext cx="0" cy="398766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 y="5099451"/>
            <a:ext cx="4343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904159" y="6476033"/>
            <a:ext cx="2239841" cy="369332"/>
          </a:xfrm>
          <a:prstGeom prst="rect">
            <a:avLst/>
          </a:prstGeom>
          <a:noFill/>
        </p:spPr>
        <p:txBody>
          <a:bodyPr wrap="none" rtlCol="0">
            <a:spAutoFit/>
          </a:bodyPr>
          <a:lstStyle/>
          <a:p>
            <a:pPr defTabSz="457200"/>
            <a:r>
              <a:rPr lang="en-US" dirty="0" smtClean="0">
                <a:solidFill>
                  <a:prstClr val="white"/>
                </a:solidFill>
              </a:rPr>
              <a:t>Source: </a:t>
            </a:r>
            <a:r>
              <a:rPr lang="en-US" dirty="0" err="1" smtClean="0">
                <a:solidFill>
                  <a:prstClr val="white"/>
                </a:solidFill>
              </a:rPr>
              <a:t>CelebrateOne</a:t>
            </a:r>
            <a:endParaRPr lang="en-US" dirty="0">
              <a:solidFill>
                <a:prstClr val="white"/>
              </a:solidFill>
            </a:endParaRPr>
          </a:p>
        </p:txBody>
      </p:sp>
    </p:spTree>
    <p:extLst>
      <p:ext uri="{BB962C8B-B14F-4D97-AF65-F5344CB8AC3E}">
        <p14:creationId xmlns:p14="http://schemas.microsoft.com/office/powerpoint/2010/main" val="335190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3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5352</TotalTime>
  <Words>1459</Words>
  <Application>Microsoft Office PowerPoint</Application>
  <PresentationFormat>On-screen Show (4:3)</PresentationFormat>
  <Paragraphs>207</Paragraphs>
  <Slides>25</Slides>
  <Notes>16</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2013 OSUWMC Template</vt:lpstr>
      <vt:lpstr>1_Office Theme</vt:lpstr>
      <vt:lpstr>2_Office Theme</vt:lpstr>
      <vt:lpstr>..an Ohio State University community program, empowers pregnant women in high risk neighborhoods to deliver healthy babies and reduce racial disparities in infant mortality.          </vt:lpstr>
      <vt:lpstr>Goal: To explain Moms2B and the Social Determinants of Health </vt:lpstr>
      <vt:lpstr>USA &amp; Ohio Infant Mortality Rate (IMR) 2000-2010</vt:lpstr>
      <vt:lpstr>Infant Mortality by Race Columbus compared to NYC</vt:lpstr>
      <vt:lpstr>PowerPoint Presentation</vt:lpstr>
      <vt:lpstr>PowerPoint Presentation</vt:lpstr>
      <vt:lpstr>PowerPoint Presentation</vt:lpstr>
      <vt:lpstr>Early Prenatal Care – First Trimester </vt:lpstr>
      <vt:lpstr>PowerPoint Presentation</vt:lpstr>
      <vt:lpstr>Moms2B</vt:lpstr>
      <vt:lpstr>Moms2B  addresses the social determinants contributing to infant mortality</vt:lpstr>
      <vt:lpstr>Moms2B  Sister Circle</vt:lpstr>
      <vt:lpstr>Moms2B</vt:lpstr>
      <vt:lpstr>PowerPoint Presentation</vt:lpstr>
      <vt:lpstr>Moms2B Demographics</vt:lpstr>
      <vt:lpstr>Moms2B Pathways  for 113 Moms July 2014-Jan 2015</vt:lpstr>
      <vt:lpstr> </vt:lpstr>
      <vt:lpstr>PowerPoint Presentation</vt:lpstr>
      <vt:lpstr>Moms2B University Hospital East Wallace Auditorium</vt:lpstr>
      <vt:lpstr>PowerPoint Presentation</vt:lpstr>
      <vt:lpstr>IMR in Weinland Park Reduced Before Moms2B=15/1000  After Moms2B =   3/1000</vt:lpstr>
      <vt:lpstr>PowerPoint Presentation</vt:lpstr>
      <vt:lpstr> Breastfeeding Initiation Rates</vt:lpstr>
      <vt:lpstr>1st Trimester Smoking in Weinland Park</vt:lpstr>
      <vt:lpstr>PowerPoint Presentation</vt:lpstr>
    </vt:vector>
  </TitlesOfParts>
  <Company>OSUMC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Ohio State Wexner Medical Center</dc:creator>
  <cp:lastModifiedBy>Lusheck, Daniel</cp:lastModifiedBy>
  <cp:revision>89</cp:revision>
  <cp:lastPrinted>2015-12-17T15:32:33Z</cp:lastPrinted>
  <dcterms:created xsi:type="dcterms:W3CDTF">2015-08-29T18:08:06Z</dcterms:created>
  <dcterms:modified xsi:type="dcterms:W3CDTF">2015-12-17T20:31:34Z</dcterms:modified>
</cp:coreProperties>
</file>