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305" r:id="rId4"/>
    <p:sldId id="270" r:id="rId5"/>
    <p:sldId id="271" r:id="rId6"/>
    <p:sldId id="266" r:id="rId7"/>
    <p:sldId id="267" r:id="rId8"/>
    <p:sldId id="269" r:id="rId9"/>
    <p:sldId id="306" r:id="rId10"/>
    <p:sldId id="300" r:id="rId11"/>
    <p:sldId id="304" r:id="rId12"/>
    <p:sldId id="302" r:id="rId13"/>
    <p:sldId id="308" r:id="rId14"/>
    <p:sldId id="293" r:id="rId15"/>
    <p:sldId id="299" r:id="rId16"/>
    <p:sldId id="2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0" autoAdjust="0"/>
    <p:restoredTop sz="94660"/>
  </p:normalViewPr>
  <p:slideViewPr>
    <p:cSldViewPr snapToGrid="0">
      <p:cViewPr varScale="1">
        <p:scale>
          <a:sx n="107" d="100"/>
          <a:sy n="107" d="100"/>
        </p:scale>
        <p:origin x="82" y="4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9D957-1100-4BE7-BB7C-4FC70E589D1F}" type="doc">
      <dgm:prSet loTypeId="urn:microsoft.com/office/officeart/2005/8/layout/target3" loCatId="relationship" qsTypeId="urn:microsoft.com/office/officeart/2005/8/quickstyle/simple1" qsCatId="simple" csTypeId="urn:microsoft.com/office/officeart/2005/8/colors/colorful1#1" csCatId="colorful" phldr="1"/>
      <dgm:spPr/>
      <dgm:t>
        <a:bodyPr/>
        <a:lstStyle/>
        <a:p>
          <a:endParaRPr lang="en-US"/>
        </a:p>
      </dgm:t>
    </dgm:pt>
    <dgm:pt modelId="{FA110379-F48C-44A4-B599-394D7347B020}" type="pres">
      <dgm:prSet presAssocID="{3569D957-1100-4BE7-BB7C-4FC70E589D1F}" presName="Name0" presStyleCnt="0">
        <dgm:presLayoutVars>
          <dgm:chMax val="7"/>
          <dgm:dir/>
          <dgm:animLvl val="lvl"/>
          <dgm:resizeHandles val="exact"/>
        </dgm:presLayoutVars>
      </dgm:prSet>
      <dgm:spPr/>
    </dgm:pt>
  </dgm:ptLst>
  <dgm:cxnLst>
    <dgm:cxn modelId="{567854E8-23B5-48B3-AF96-CE46C2B2B0C1}" type="presOf" srcId="{3569D957-1100-4BE7-BB7C-4FC70E589D1F}" destId="{FA110379-F48C-44A4-B599-394D7347B020}"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9D957-1100-4BE7-BB7C-4FC70E589D1F}" type="doc">
      <dgm:prSet loTypeId="urn:microsoft.com/office/officeart/2005/8/layout/target3" loCatId="relationship" qsTypeId="urn:microsoft.com/office/officeart/2005/8/quickstyle/simple1" qsCatId="simple" csTypeId="urn:microsoft.com/office/officeart/2005/8/colors/colorful1#1" csCatId="colorful" phldr="1"/>
      <dgm:spPr/>
      <dgm:t>
        <a:bodyPr/>
        <a:lstStyle/>
        <a:p>
          <a:endParaRPr lang="en-US"/>
        </a:p>
      </dgm:t>
    </dgm:pt>
    <dgm:pt modelId="{3EF793DE-DCEB-4130-891D-1501628C85AE}">
      <dgm:prSet custT="1"/>
      <dgm:spPr/>
      <dgm:t>
        <a:bodyPr/>
        <a:lstStyle/>
        <a:p>
          <a:pPr algn="l"/>
          <a:endParaRPr lang="en-US" sz="2400" b="0" i="0" dirty="0">
            <a:solidFill>
              <a:schemeClr val="accent4"/>
            </a:solidFill>
            <a:latin typeface="Tahoma" panose="020B0604030504040204" pitchFamily="34" charset="0"/>
            <a:ea typeface="Tahoma" panose="020B0604030504040204" pitchFamily="34" charset="0"/>
            <a:cs typeface="Tahoma" panose="020B0604030504040204" pitchFamily="34" charset="0"/>
          </a:endParaRPr>
        </a:p>
        <a:p>
          <a:pPr algn="l"/>
          <a:r>
            <a:rPr lang="en-US" sz="2400" b="1" i="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Increase public awareness of the critical role fathers play in their children’s lives	</a:t>
          </a:r>
        </a:p>
        <a:p>
          <a:pPr algn="l"/>
          <a:r>
            <a:rPr lang="en-US" sz="2400" b="1" i="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Increase father readiness by preventing premature Fatherhood </a:t>
          </a:r>
        </a:p>
      </dgm:t>
    </dgm:pt>
    <dgm:pt modelId="{0CCBF8E8-2D76-4516-B80B-A8D997349F82}" type="parTrans" cxnId="{5C85B17E-7DCD-4126-9640-B048C2408901}">
      <dgm:prSet/>
      <dgm:spPr/>
      <dgm:t>
        <a:bodyPr/>
        <a:lstStyle/>
        <a:p>
          <a:endParaRPr lang="en-US"/>
        </a:p>
      </dgm:t>
    </dgm:pt>
    <dgm:pt modelId="{BE374937-D80D-42E9-9791-3FFBB20C91A0}" type="sibTrans" cxnId="{5C85B17E-7DCD-4126-9640-B048C2408901}">
      <dgm:prSet/>
      <dgm:spPr/>
      <dgm:t>
        <a:bodyPr/>
        <a:lstStyle/>
        <a:p>
          <a:endParaRPr lang="en-US"/>
        </a:p>
      </dgm:t>
    </dgm:pt>
    <dgm:pt modelId="{246A2581-00B7-4271-8AEC-86F5220A6AAC}">
      <dgm:prSet custT="1"/>
      <dgm:spPr/>
      <dgm:t>
        <a:bodyPr/>
        <a:lstStyle/>
        <a:p>
          <a:pPr algn="ctr"/>
          <a:endParaRPr lang="en-US" sz="2800" b="1" i="1" dirty="0">
            <a:solidFill>
              <a:schemeClr val="accent3">
                <a:lumMod val="50000"/>
              </a:schemeClr>
            </a:solidFill>
          </a:endParaRPr>
        </a:p>
        <a:p>
          <a:pPr algn="l"/>
          <a:r>
            <a:rPr lang="en-US" sz="2400" b="1" i="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Promote fathers’ involvement in their children’s schools</a:t>
          </a:r>
        </a:p>
        <a:p>
          <a:pPr algn="l"/>
          <a:r>
            <a:rPr lang="en-US" sz="2400" b="1" i="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Increase employment for low-income fathers</a:t>
          </a:r>
        </a:p>
      </dgm:t>
    </dgm:pt>
    <dgm:pt modelId="{91B0495D-A2FE-4643-BE07-678FB40F65BB}" type="parTrans" cxnId="{4C54FF92-56DC-48E8-BA24-099422D2E37D}">
      <dgm:prSet/>
      <dgm:spPr/>
      <dgm:t>
        <a:bodyPr/>
        <a:lstStyle/>
        <a:p>
          <a:endParaRPr lang="en-US"/>
        </a:p>
      </dgm:t>
    </dgm:pt>
    <dgm:pt modelId="{69953AF2-AF9B-43E4-AB2E-65509807302F}" type="sibTrans" cxnId="{4C54FF92-56DC-48E8-BA24-099422D2E37D}">
      <dgm:prSet/>
      <dgm:spPr/>
      <dgm:t>
        <a:bodyPr/>
        <a:lstStyle/>
        <a:p>
          <a:endParaRPr lang="en-US"/>
        </a:p>
      </dgm:t>
    </dgm:pt>
    <dgm:pt modelId="{08D90B94-ADE0-4FCC-9580-218C5A17D251}">
      <dgm:prSet custT="1"/>
      <dgm:spPr/>
      <dgm:t>
        <a:bodyPr/>
        <a:lstStyle/>
        <a:p>
          <a:pPr algn="l"/>
          <a:r>
            <a:rPr lang="en-US" sz="2400" b="1" i="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Funding Opportunities to Develop fathers’ relationship skills in order to strengthen their parenting, co-parenting and employment prospects </a:t>
          </a:r>
        </a:p>
      </dgm:t>
    </dgm:pt>
    <dgm:pt modelId="{627FAF9D-52F4-4F47-91F2-C9AE28BDCFAA}" type="parTrans" cxnId="{1045BB96-2399-4562-A88D-6B5EB9D5222C}">
      <dgm:prSet/>
      <dgm:spPr/>
      <dgm:t>
        <a:bodyPr/>
        <a:lstStyle/>
        <a:p>
          <a:endParaRPr lang="en-US"/>
        </a:p>
      </dgm:t>
    </dgm:pt>
    <dgm:pt modelId="{5C3DBF9F-615E-4CA6-BCCC-97C45906168A}" type="sibTrans" cxnId="{1045BB96-2399-4562-A88D-6B5EB9D5222C}">
      <dgm:prSet/>
      <dgm:spPr/>
      <dgm:t>
        <a:bodyPr/>
        <a:lstStyle/>
        <a:p>
          <a:endParaRPr lang="en-US"/>
        </a:p>
      </dgm:t>
    </dgm:pt>
    <dgm:pt modelId="{FA110379-F48C-44A4-B599-394D7347B020}" type="pres">
      <dgm:prSet presAssocID="{3569D957-1100-4BE7-BB7C-4FC70E589D1F}" presName="Name0" presStyleCnt="0">
        <dgm:presLayoutVars>
          <dgm:chMax val="7"/>
          <dgm:dir/>
          <dgm:animLvl val="lvl"/>
          <dgm:resizeHandles val="exact"/>
        </dgm:presLayoutVars>
      </dgm:prSet>
      <dgm:spPr/>
    </dgm:pt>
    <dgm:pt modelId="{C2A445E2-A63E-4273-9752-13AC413C3A42}" type="pres">
      <dgm:prSet presAssocID="{3EF793DE-DCEB-4130-891D-1501628C85AE}" presName="circle1" presStyleLbl="node1" presStyleIdx="0" presStyleCnt="3"/>
      <dgm:spPr/>
    </dgm:pt>
    <dgm:pt modelId="{D29A5902-2DB7-4FA7-9B7A-D21ADA4D76B8}" type="pres">
      <dgm:prSet presAssocID="{3EF793DE-DCEB-4130-891D-1501628C85AE}" presName="space" presStyleCnt="0"/>
      <dgm:spPr/>
    </dgm:pt>
    <dgm:pt modelId="{773095AA-94F5-4DFF-AFAA-37D642D1258E}" type="pres">
      <dgm:prSet presAssocID="{3EF793DE-DCEB-4130-891D-1501628C85AE}" presName="rect1" presStyleLbl="alignAcc1" presStyleIdx="0" presStyleCnt="3" custAng="0" custScaleX="100000" custScaleY="100000" custLinFactNeighborX="285"/>
      <dgm:spPr/>
    </dgm:pt>
    <dgm:pt modelId="{7AD3A350-A628-44AE-A0F0-0B224D641AA0}" type="pres">
      <dgm:prSet presAssocID="{246A2581-00B7-4271-8AEC-86F5220A6AAC}" presName="vertSpace2" presStyleLbl="node1" presStyleIdx="0" presStyleCnt="3"/>
      <dgm:spPr/>
    </dgm:pt>
    <dgm:pt modelId="{0BACE355-3F70-40A5-949A-0C0CE64895EE}" type="pres">
      <dgm:prSet presAssocID="{246A2581-00B7-4271-8AEC-86F5220A6AAC}" presName="circle2" presStyleLbl="node1" presStyleIdx="1" presStyleCnt="3"/>
      <dgm:spPr/>
    </dgm:pt>
    <dgm:pt modelId="{C6503747-3681-4065-94A8-0E0039DBAFC9}" type="pres">
      <dgm:prSet presAssocID="{246A2581-00B7-4271-8AEC-86F5220A6AAC}" presName="rect2" presStyleLbl="alignAcc1" presStyleIdx="1" presStyleCnt="3" custScaleX="100000" custScaleY="39849" custLinFactNeighborX="46" custLinFactNeighborY="-14706"/>
      <dgm:spPr/>
    </dgm:pt>
    <dgm:pt modelId="{7AB27042-04CA-48CF-977C-7235A4687E5E}" type="pres">
      <dgm:prSet presAssocID="{08D90B94-ADE0-4FCC-9580-218C5A17D251}" presName="vertSpace3" presStyleLbl="node1" presStyleIdx="1" presStyleCnt="3"/>
      <dgm:spPr/>
    </dgm:pt>
    <dgm:pt modelId="{D8675634-A9AF-4FE2-ADC0-48B108DF3A57}" type="pres">
      <dgm:prSet presAssocID="{08D90B94-ADE0-4FCC-9580-218C5A17D251}" presName="circle3" presStyleLbl="node1" presStyleIdx="2" presStyleCnt="3"/>
      <dgm:spPr/>
    </dgm:pt>
    <dgm:pt modelId="{97DC0637-57D8-443F-8A58-A7B4EFA8B509}" type="pres">
      <dgm:prSet presAssocID="{08D90B94-ADE0-4FCC-9580-218C5A17D251}" presName="rect3" presStyleLbl="alignAcc1" presStyleIdx="2" presStyleCnt="3" custAng="0" custScaleX="100000" custScaleY="115192" custLinFactNeighborX="26" custLinFactNeighborY="32005"/>
      <dgm:spPr/>
    </dgm:pt>
    <dgm:pt modelId="{3C547838-B3DE-484F-9C52-ACD6FB4D1C8A}" type="pres">
      <dgm:prSet presAssocID="{3EF793DE-DCEB-4130-891D-1501628C85AE}" presName="rect1ParTxNoCh" presStyleLbl="alignAcc1" presStyleIdx="2" presStyleCnt="3">
        <dgm:presLayoutVars>
          <dgm:chMax val="1"/>
          <dgm:bulletEnabled val="1"/>
        </dgm:presLayoutVars>
      </dgm:prSet>
      <dgm:spPr/>
    </dgm:pt>
    <dgm:pt modelId="{F77AF3F4-4225-4EF6-B69C-F87AC1BA6401}" type="pres">
      <dgm:prSet presAssocID="{246A2581-00B7-4271-8AEC-86F5220A6AAC}" presName="rect2ParTxNoCh" presStyleLbl="alignAcc1" presStyleIdx="2" presStyleCnt="3">
        <dgm:presLayoutVars>
          <dgm:chMax val="1"/>
          <dgm:bulletEnabled val="1"/>
        </dgm:presLayoutVars>
      </dgm:prSet>
      <dgm:spPr/>
    </dgm:pt>
    <dgm:pt modelId="{B32D6491-9DEE-476A-BE29-791F72E27A33}" type="pres">
      <dgm:prSet presAssocID="{08D90B94-ADE0-4FCC-9580-218C5A17D251}" presName="rect3ParTxNoCh" presStyleLbl="alignAcc1" presStyleIdx="2" presStyleCnt="3">
        <dgm:presLayoutVars>
          <dgm:chMax val="1"/>
          <dgm:bulletEnabled val="1"/>
        </dgm:presLayoutVars>
      </dgm:prSet>
      <dgm:spPr/>
    </dgm:pt>
  </dgm:ptLst>
  <dgm:cxnLst>
    <dgm:cxn modelId="{729D151D-2E94-4D30-A980-071AA181BA14}" type="presOf" srcId="{3EF793DE-DCEB-4130-891D-1501628C85AE}" destId="{3C547838-B3DE-484F-9C52-ACD6FB4D1C8A}" srcOrd="1" destOrd="0" presId="urn:microsoft.com/office/officeart/2005/8/layout/target3"/>
    <dgm:cxn modelId="{09A43F32-0309-444B-906A-2E5731C6D43B}" type="presOf" srcId="{246A2581-00B7-4271-8AEC-86F5220A6AAC}" destId="{C6503747-3681-4065-94A8-0E0039DBAFC9}" srcOrd="0" destOrd="0" presId="urn:microsoft.com/office/officeart/2005/8/layout/target3"/>
    <dgm:cxn modelId="{5C85B17E-7DCD-4126-9640-B048C2408901}" srcId="{3569D957-1100-4BE7-BB7C-4FC70E589D1F}" destId="{3EF793DE-DCEB-4130-891D-1501628C85AE}" srcOrd="0" destOrd="0" parTransId="{0CCBF8E8-2D76-4516-B80B-A8D997349F82}" sibTransId="{BE374937-D80D-42E9-9791-3FFBB20C91A0}"/>
    <dgm:cxn modelId="{E2332D7F-0D2D-49EB-8EF7-E99620878F09}" type="presOf" srcId="{08D90B94-ADE0-4FCC-9580-218C5A17D251}" destId="{B32D6491-9DEE-476A-BE29-791F72E27A33}" srcOrd="1" destOrd="0" presId="urn:microsoft.com/office/officeart/2005/8/layout/target3"/>
    <dgm:cxn modelId="{68CAC787-D392-400C-9A3A-28DB594C58F7}" type="presOf" srcId="{08D90B94-ADE0-4FCC-9580-218C5A17D251}" destId="{97DC0637-57D8-443F-8A58-A7B4EFA8B509}" srcOrd="0" destOrd="0" presId="urn:microsoft.com/office/officeart/2005/8/layout/target3"/>
    <dgm:cxn modelId="{4C54FF92-56DC-48E8-BA24-099422D2E37D}" srcId="{3569D957-1100-4BE7-BB7C-4FC70E589D1F}" destId="{246A2581-00B7-4271-8AEC-86F5220A6AAC}" srcOrd="1" destOrd="0" parTransId="{91B0495D-A2FE-4643-BE07-678FB40F65BB}" sibTransId="{69953AF2-AF9B-43E4-AB2E-65509807302F}"/>
    <dgm:cxn modelId="{1045BB96-2399-4562-A88D-6B5EB9D5222C}" srcId="{3569D957-1100-4BE7-BB7C-4FC70E589D1F}" destId="{08D90B94-ADE0-4FCC-9580-218C5A17D251}" srcOrd="2" destOrd="0" parTransId="{627FAF9D-52F4-4F47-91F2-C9AE28BDCFAA}" sibTransId="{5C3DBF9F-615E-4CA6-BCCC-97C45906168A}"/>
    <dgm:cxn modelId="{06341CC5-855E-41BF-8E36-7DD6A34F11D7}" type="presOf" srcId="{246A2581-00B7-4271-8AEC-86F5220A6AAC}" destId="{F77AF3F4-4225-4EF6-B69C-F87AC1BA6401}" srcOrd="1" destOrd="0" presId="urn:microsoft.com/office/officeart/2005/8/layout/target3"/>
    <dgm:cxn modelId="{4622BEDC-5F0C-4C39-B860-04928A7F7E32}" type="presOf" srcId="{3EF793DE-DCEB-4130-891D-1501628C85AE}" destId="{773095AA-94F5-4DFF-AFAA-37D642D1258E}" srcOrd="0" destOrd="0" presId="urn:microsoft.com/office/officeart/2005/8/layout/target3"/>
    <dgm:cxn modelId="{44476EFA-010F-4482-9629-FB4FA8EBB4FE}" type="presOf" srcId="{3569D957-1100-4BE7-BB7C-4FC70E589D1F}" destId="{FA110379-F48C-44A4-B599-394D7347B020}" srcOrd="0" destOrd="0" presId="urn:microsoft.com/office/officeart/2005/8/layout/target3"/>
    <dgm:cxn modelId="{086F6592-8527-4BBA-AF37-ACC733847A22}" type="presParOf" srcId="{FA110379-F48C-44A4-B599-394D7347B020}" destId="{C2A445E2-A63E-4273-9752-13AC413C3A42}" srcOrd="0" destOrd="0" presId="urn:microsoft.com/office/officeart/2005/8/layout/target3"/>
    <dgm:cxn modelId="{15B2B4D2-2563-4F87-9BCA-CC2F70473196}" type="presParOf" srcId="{FA110379-F48C-44A4-B599-394D7347B020}" destId="{D29A5902-2DB7-4FA7-9B7A-D21ADA4D76B8}" srcOrd="1" destOrd="0" presId="urn:microsoft.com/office/officeart/2005/8/layout/target3"/>
    <dgm:cxn modelId="{C3549F70-55CD-4D3D-8ED5-DFF3B4EBD01A}" type="presParOf" srcId="{FA110379-F48C-44A4-B599-394D7347B020}" destId="{773095AA-94F5-4DFF-AFAA-37D642D1258E}" srcOrd="2" destOrd="0" presId="urn:microsoft.com/office/officeart/2005/8/layout/target3"/>
    <dgm:cxn modelId="{3C100BA0-F721-4FE8-865F-A439CB19DAA8}" type="presParOf" srcId="{FA110379-F48C-44A4-B599-394D7347B020}" destId="{7AD3A350-A628-44AE-A0F0-0B224D641AA0}" srcOrd="3" destOrd="0" presId="urn:microsoft.com/office/officeart/2005/8/layout/target3"/>
    <dgm:cxn modelId="{2148B743-8A11-4664-BAD5-F18E8AA4CBDE}" type="presParOf" srcId="{FA110379-F48C-44A4-B599-394D7347B020}" destId="{0BACE355-3F70-40A5-949A-0C0CE64895EE}" srcOrd="4" destOrd="0" presId="urn:microsoft.com/office/officeart/2005/8/layout/target3"/>
    <dgm:cxn modelId="{51A27D18-456C-4433-A81A-374FF620C736}" type="presParOf" srcId="{FA110379-F48C-44A4-B599-394D7347B020}" destId="{C6503747-3681-4065-94A8-0E0039DBAFC9}" srcOrd="5" destOrd="0" presId="urn:microsoft.com/office/officeart/2005/8/layout/target3"/>
    <dgm:cxn modelId="{54828819-AED4-4389-A684-6DF1F64A432E}" type="presParOf" srcId="{FA110379-F48C-44A4-B599-394D7347B020}" destId="{7AB27042-04CA-48CF-977C-7235A4687E5E}" srcOrd="6" destOrd="0" presId="urn:microsoft.com/office/officeart/2005/8/layout/target3"/>
    <dgm:cxn modelId="{8F16D5E5-FB25-4E69-B6ED-A7DDAE166264}" type="presParOf" srcId="{FA110379-F48C-44A4-B599-394D7347B020}" destId="{D8675634-A9AF-4FE2-ADC0-48B108DF3A57}" srcOrd="7" destOrd="0" presId="urn:microsoft.com/office/officeart/2005/8/layout/target3"/>
    <dgm:cxn modelId="{67B0AB7A-A906-4B85-9F57-C87932CE35A5}" type="presParOf" srcId="{FA110379-F48C-44A4-B599-394D7347B020}" destId="{97DC0637-57D8-443F-8A58-A7B4EFA8B509}" srcOrd="8" destOrd="0" presId="urn:microsoft.com/office/officeart/2005/8/layout/target3"/>
    <dgm:cxn modelId="{957AB392-ADFD-4521-B316-6B2DEA235B42}" type="presParOf" srcId="{FA110379-F48C-44A4-B599-394D7347B020}" destId="{3C547838-B3DE-484F-9C52-ACD6FB4D1C8A}" srcOrd="9" destOrd="0" presId="urn:microsoft.com/office/officeart/2005/8/layout/target3"/>
    <dgm:cxn modelId="{1A7C187D-A2D0-4C61-BD02-14D6B9F5E6CD}" type="presParOf" srcId="{FA110379-F48C-44A4-B599-394D7347B020}" destId="{F77AF3F4-4225-4EF6-B69C-F87AC1BA6401}" srcOrd="10" destOrd="0" presId="urn:microsoft.com/office/officeart/2005/8/layout/target3"/>
    <dgm:cxn modelId="{187ED479-BDD1-4835-8CC8-5D6AE03FA404}" type="presParOf" srcId="{FA110379-F48C-44A4-B599-394D7347B020}" destId="{B32D6491-9DEE-476A-BE29-791F72E27A33}" srcOrd="11"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445E2-A63E-4273-9752-13AC413C3A42}">
      <dsp:nvSpPr>
        <dsp:cNvPr id="0" name=""/>
        <dsp:cNvSpPr/>
      </dsp:nvSpPr>
      <dsp:spPr>
        <a:xfrm>
          <a:off x="0" y="0"/>
          <a:ext cx="4611365" cy="4611365"/>
        </a:xfrm>
        <a:prstGeom prst="pie">
          <a:avLst>
            <a:gd name="adj1" fmla="val 5400000"/>
            <a:gd name="adj2" fmla="val 1620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095AA-94F5-4DFF-AFAA-37D642D1258E}">
      <dsp:nvSpPr>
        <dsp:cNvPr id="0" name=""/>
        <dsp:cNvSpPr/>
      </dsp:nvSpPr>
      <dsp:spPr>
        <a:xfrm>
          <a:off x="2305682" y="0"/>
          <a:ext cx="8259984" cy="461136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n-US" sz="2400" b="0" i="0" kern="1200" dirty="0">
            <a:solidFill>
              <a:schemeClr val="accent4"/>
            </a:solidFill>
            <a:latin typeface="Tahoma" panose="020B0604030504040204" pitchFamily="34" charset="0"/>
            <a:ea typeface="Tahoma" panose="020B0604030504040204" pitchFamily="34" charset="0"/>
            <a:cs typeface="Tahoma" panose="020B0604030504040204" pitchFamily="34" charset="0"/>
          </a:endParaRPr>
        </a:p>
        <a:p>
          <a:pPr marL="0" lvl="0" indent="0" algn="l" defTabSz="1066800">
            <a:lnSpc>
              <a:spcPct val="90000"/>
            </a:lnSpc>
            <a:spcBef>
              <a:spcPct val="0"/>
            </a:spcBef>
            <a:spcAft>
              <a:spcPct val="35000"/>
            </a:spcAft>
            <a:buNone/>
          </a:pPr>
          <a:r>
            <a:rPr lang="en-US" sz="2400" b="1" i="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Increase public awareness of the critical role fathers play in their children’s lives	</a:t>
          </a:r>
        </a:p>
        <a:p>
          <a:pPr marL="0" lvl="0" indent="0" algn="l" defTabSz="1066800">
            <a:lnSpc>
              <a:spcPct val="90000"/>
            </a:lnSpc>
            <a:spcBef>
              <a:spcPct val="0"/>
            </a:spcBef>
            <a:spcAft>
              <a:spcPct val="35000"/>
            </a:spcAft>
            <a:buNone/>
          </a:pPr>
          <a:r>
            <a:rPr lang="en-US" sz="2400" b="1" i="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Increase father readiness by preventing premature Fatherhood </a:t>
          </a:r>
        </a:p>
      </dsp:txBody>
      <dsp:txXfrm>
        <a:off x="2305682" y="0"/>
        <a:ext cx="8259984" cy="1383412"/>
      </dsp:txXfrm>
    </dsp:sp>
    <dsp:sp modelId="{0BACE355-3F70-40A5-949A-0C0CE64895EE}">
      <dsp:nvSpPr>
        <dsp:cNvPr id="0" name=""/>
        <dsp:cNvSpPr/>
      </dsp:nvSpPr>
      <dsp:spPr>
        <a:xfrm>
          <a:off x="806990" y="1383412"/>
          <a:ext cx="2997384" cy="2997384"/>
        </a:xfrm>
        <a:prstGeom prst="pie">
          <a:avLst>
            <a:gd name="adj1" fmla="val 5400000"/>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03747-3681-4065-94A8-0E0039DBAFC9}">
      <dsp:nvSpPr>
        <dsp:cNvPr id="0" name=""/>
        <dsp:cNvSpPr/>
      </dsp:nvSpPr>
      <dsp:spPr>
        <a:xfrm>
          <a:off x="2305682" y="1844095"/>
          <a:ext cx="8259984" cy="1194427"/>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i="1" kern="1200" dirty="0">
            <a:solidFill>
              <a:schemeClr val="accent3">
                <a:lumMod val="50000"/>
              </a:schemeClr>
            </a:solidFill>
          </a:endParaRPr>
        </a:p>
        <a:p>
          <a:pPr marL="0" lvl="0" indent="0" algn="l" defTabSz="1244600">
            <a:lnSpc>
              <a:spcPct val="90000"/>
            </a:lnSpc>
            <a:spcBef>
              <a:spcPct val="0"/>
            </a:spcBef>
            <a:spcAft>
              <a:spcPct val="35000"/>
            </a:spcAft>
            <a:buNone/>
          </a:pPr>
          <a:r>
            <a:rPr lang="en-US" sz="2400" b="1" i="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Promote fathers’ involvement in their children’s schools</a:t>
          </a:r>
        </a:p>
        <a:p>
          <a:pPr marL="0" lvl="0" indent="0" algn="l" defTabSz="1244600">
            <a:lnSpc>
              <a:spcPct val="90000"/>
            </a:lnSpc>
            <a:spcBef>
              <a:spcPct val="0"/>
            </a:spcBef>
            <a:spcAft>
              <a:spcPct val="35000"/>
            </a:spcAft>
            <a:buNone/>
          </a:pPr>
          <a:r>
            <a:rPr lang="en-US" sz="2400" b="1" i="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Increase employment for low-income fathers</a:t>
          </a:r>
        </a:p>
      </dsp:txBody>
      <dsp:txXfrm>
        <a:off x="2305682" y="1844095"/>
        <a:ext cx="8259984" cy="551274"/>
      </dsp:txXfrm>
    </dsp:sp>
    <dsp:sp modelId="{D8675634-A9AF-4FE2-ADC0-48B108DF3A57}">
      <dsp:nvSpPr>
        <dsp:cNvPr id="0" name=""/>
        <dsp:cNvSpPr/>
      </dsp:nvSpPr>
      <dsp:spPr>
        <a:xfrm>
          <a:off x="1613978" y="2766820"/>
          <a:ext cx="1383408" cy="1383408"/>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C0637-57D8-443F-8A58-A7B4EFA8B509}">
      <dsp:nvSpPr>
        <dsp:cNvPr id="0" name=""/>
        <dsp:cNvSpPr/>
      </dsp:nvSpPr>
      <dsp:spPr>
        <a:xfrm>
          <a:off x="2305682" y="3017789"/>
          <a:ext cx="8259984" cy="1593575"/>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i="0" kern="12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Funding Opportunities to Develop fathers’ relationship skills in order to strengthen their parenting, co-parenting and employment prospects </a:t>
          </a:r>
        </a:p>
      </dsp:txBody>
      <dsp:txXfrm>
        <a:off x="2305682" y="3017789"/>
        <a:ext cx="8259984" cy="159357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D127-AFB1-4FFF-96D0-1D1CAB186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B53C50-D440-49D0-8104-5209B1DD28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D98BD5-465A-456D-90A2-189304AB02AB}"/>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5" name="Footer Placeholder 4">
            <a:extLst>
              <a:ext uri="{FF2B5EF4-FFF2-40B4-BE49-F238E27FC236}">
                <a16:creationId xmlns:a16="http://schemas.microsoft.com/office/drawing/2014/main" id="{2FB31BFD-E8FB-4652-B0D3-3D0220C2E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2D5C3-9B81-41E9-835E-8A5B464AAC17}"/>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257405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AF6D-D229-4C19-873D-4C61CC963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A74C38B-C218-4E11-9827-A81DC5C100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EFB4AB-529B-4D31-8282-823CE6E8D659}"/>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5" name="Footer Placeholder 4">
            <a:extLst>
              <a:ext uri="{FF2B5EF4-FFF2-40B4-BE49-F238E27FC236}">
                <a16:creationId xmlns:a16="http://schemas.microsoft.com/office/drawing/2014/main" id="{3BF46474-6183-4E86-8D9F-C6BB34400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35D3A-7FE4-4FB5-BD6D-B0BA95FF3C50}"/>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1307739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E63AE3-8EC5-4AC8-B86C-81079E3866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D541DD-4D28-4D87-BF15-3E873AF729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22A86-7CFF-4ED0-B218-88EF9C778793}"/>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5" name="Footer Placeholder 4">
            <a:extLst>
              <a:ext uri="{FF2B5EF4-FFF2-40B4-BE49-F238E27FC236}">
                <a16:creationId xmlns:a16="http://schemas.microsoft.com/office/drawing/2014/main" id="{D150A4C4-646B-4268-9E1F-A902338AE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94670-B827-4A74-B1E9-468AED5F8D24}"/>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196180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F62-A11B-495C-B829-9D83240D5C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C14CB-1F90-4FFE-A093-B8416911BD9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912FE-6985-463D-B1AF-FA566A86BD38}"/>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5" name="Footer Placeholder 4">
            <a:extLst>
              <a:ext uri="{FF2B5EF4-FFF2-40B4-BE49-F238E27FC236}">
                <a16:creationId xmlns:a16="http://schemas.microsoft.com/office/drawing/2014/main" id="{746257D6-D718-46A5-875C-91DDF36DE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C862A-C2C6-45EB-9AD5-64CCFFFDB177}"/>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158934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10105-7AE2-421F-B04F-90F861AD8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0BBE88-ABD1-4C0B-A9E0-8A71D3E47C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4A66D0-3B03-4025-A232-93FBD2F41550}"/>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5" name="Footer Placeholder 4">
            <a:extLst>
              <a:ext uri="{FF2B5EF4-FFF2-40B4-BE49-F238E27FC236}">
                <a16:creationId xmlns:a16="http://schemas.microsoft.com/office/drawing/2014/main" id="{EF121FFF-EA24-4F4D-81A1-B91E88DD6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996CBF-469B-4D7F-A8D2-DDACF7228821}"/>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806837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ADAF-B0F8-488A-B264-07D13A0BE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820B3-1465-4ABC-9D71-1AB45DC1F3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3C695C-28D1-4494-AF40-28B2681644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582304-0A24-4812-AE52-9950BDC58EA7}"/>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6" name="Footer Placeholder 5">
            <a:extLst>
              <a:ext uri="{FF2B5EF4-FFF2-40B4-BE49-F238E27FC236}">
                <a16:creationId xmlns:a16="http://schemas.microsoft.com/office/drawing/2014/main" id="{45E29C97-A77B-4962-9522-18D3879C51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A58F96-B5F2-4933-9C54-87AF4C70EADD}"/>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280324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7CFC-6F79-494C-8507-D2FB2B919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229B2B-2087-4429-9A65-6123A103CE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2CAF1D-DCE8-48FE-9B71-280AF79802F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8C6793-1963-4C6A-922C-1E8DC3A926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8C6BF2-53EB-42EF-8A05-8EE68B5895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E48CE-7B16-454C-8A2C-0DC33DE61220}"/>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8" name="Footer Placeholder 7">
            <a:extLst>
              <a:ext uri="{FF2B5EF4-FFF2-40B4-BE49-F238E27FC236}">
                <a16:creationId xmlns:a16="http://schemas.microsoft.com/office/drawing/2014/main" id="{6A4176A4-0635-49FE-9834-DD408A2663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80F2D7-39D6-4151-924C-BD22FF0D3817}"/>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215681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9AD23-A503-473A-B6EB-7C310D7CA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3AB6DC-09A7-4C1A-ACAB-0A02F6E40E38}"/>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4" name="Footer Placeholder 3">
            <a:extLst>
              <a:ext uri="{FF2B5EF4-FFF2-40B4-BE49-F238E27FC236}">
                <a16:creationId xmlns:a16="http://schemas.microsoft.com/office/drawing/2014/main" id="{6D16A946-D332-474B-A770-B860DC9A7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773696-B130-4C11-B32F-E41FA104BEE9}"/>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335414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90893-F8B8-49C0-B16C-17D18048D73D}"/>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3" name="Footer Placeholder 2">
            <a:extLst>
              <a:ext uri="{FF2B5EF4-FFF2-40B4-BE49-F238E27FC236}">
                <a16:creationId xmlns:a16="http://schemas.microsoft.com/office/drawing/2014/main" id="{32A7FEFD-8065-4F1E-8EB7-FFF9738131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4AF3B8-0D7E-40EB-BE1D-65C6949ED8BF}"/>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393064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6EAB-3650-4416-BCFB-D0AA6A19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755049-E2CB-4A91-A490-05E57E09A2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B1FBAA-4A76-45EE-B7E4-673630D0A2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A5D77E-D24F-4387-9FE9-4440B4FEBB68}"/>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6" name="Footer Placeholder 5">
            <a:extLst>
              <a:ext uri="{FF2B5EF4-FFF2-40B4-BE49-F238E27FC236}">
                <a16:creationId xmlns:a16="http://schemas.microsoft.com/office/drawing/2014/main" id="{A9A8DE95-EF23-406B-AFE3-61AEE960A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9C2D1C-830C-446F-8A05-965DA9AA6B47}"/>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103636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6338-69CF-4BE6-8F05-2BAA0A5440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A2AE0A-523B-4A0D-BF92-A17A062C17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BACAF5-6D9D-4D0B-8B0A-14839B08E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F25183-B35A-422C-91A1-7F1868E7949A}"/>
              </a:ext>
            </a:extLst>
          </p:cNvPr>
          <p:cNvSpPr>
            <a:spLocks noGrp="1"/>
          </p:cNvSpPr>
          <p:nvPr>
            <p:ph type="dt" sz="half" idx="10"/>
          </p:nvPr>
        </p:nvSpPr>
        <p:spPr/>
        <p:txBody>
          <a:bodyPr/>
          <a:lstStyle/>
          <a:p>
            <a:fld id="{AAB194A4-F076-4B18-899B-8ACE1404212F}" type="datetimeFigureOut">
              <a:rPr lang="en-US" smtClean="0"/>
              <a:t>9/16/2019</a:t>
            </a:fld>
            <a:endParaRPr lang="en-US"/>
          </a:p>
        </p:txBody>
      </p:sp>
      <p:sp>
        <p:nvSpPr>
          <p:cNvPr id="6" name="Footer Placeholder 5">
            <a:extLst>
              <a:ext uri="{FF2B5EF4-FFF2-40B4-BE49-F238E27FC236}">
                <a16:creationId xmlns:a16="http://schemas.microsoft.com/office/drawing/2014/main" id="{3F9DAF36-B15F-4428-9370-E646471A2D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20356-4DD4-491E-B4F5-748257B601FF}"/>
              </a:ext>
            </a:extLst>
          </p:cNvPr>
          <p:cNvSpPr>
            <a:spLocks noGrp="1"/>
          </p:cNvSpPr>
          <p:nvPr>
            <p:ph type="sldNum" sz="quarter" idx="12"/>
          </p:nvPr>
        </p:nvSpPr>
        <p:spPr/>
        <p:txBody>
          <a:bodyPr/>
          <a:lstStyle/>
          <a:p>
            <a:fld id="{161B8CCC-D2CA-4F3F-A730-37CF14EBDB0E}" type="slidenum">
              <a:rPr lang="en-US" smtClean="0"/>
              <a:t>‹#›</a:t>
            </a:fld>
            <a:endParaRPr lang="en-US"/>
          </a:p>
        </p:txBody>
      </p:sp>
    </p:spTree>
    <p:extLst>
      <p:ext uri="{BB962C8B-B14F-4D97-AF65-F5344CB8AC3E}">
        <p14:creationId xmlns:p14="http://schemas.microsoft.com/office/powerpoint/2010/main" val="51185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C07A16-B5FF-47C9-A76B-1FDD173AE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EEC096-E3E3-4012-B3A5-AFC5A99725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2B02F-3D2E-4FE8-BEE7-AB46CA93CC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B194A4-F076-4B18-899B-8ACE1404212F}" type="datetimeFigureOut">
              <a:rPr lang="en-US" smtClean="0"/>
              <a:t>9/16/2019</a:t>
            </a:fld>
            <a:endParaRPr lang="en-US"/>
          </a:p>
        </p:txBody>
      </p:sp>
      <p:sp>
        <p:nvSpPr>
          <p:cNvPr id="5" name="Footer Placeholder 4">
            <a:extLst>
              <a:ext uri="{FF2B5EF4-FFF2-40B4-BE49-F238E27FC236}">
                <a16:creationId xmlns:a16="http://schemas.microsoft.com/office/drawing/2014/main" id="{5C9A745F-D087-43AD-8448-52C50CA0C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0714FE-14A1-4377-87BB-09EC236A1F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B8CCC-D2CA-4F3F-A730-37CF14EBDB0E}" type="slidenum">
              <a:rPr lang="en-US" smtClean="0"/>
              <a:t>‹#›</a:t>
            </a:fld>
            <a:endParaRPr lang="en-US"/>
          </a:p>
        </p:txBody>
      </p:sp>
    </p:spTree>
    <p:extLst>
      <p:ext uri="{BB962C8B-B14F-4D97-AF65-F5344CB8AC3E}">
        <p14:creationId xmlns:p14="http://schemas.microsoft.com/office/powerpoint/2010/main" val="2042229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atherhood.ohio.gov/"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atherhood.ohio.gov/"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Kimberly.dent@jfs.ohio.gov"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78" y="2671011"/>
            <a:ext cx="5914222" cy="3828941"/>
          </a:xfrm>
        </p:spPr>
        <p:txBody>
          <a:bodyPr anchor="t">
            <a:normAutofit fontScale="90000"/>
          </a:bodyPr>
          <a:lstStyle/>
          <a:p>
            <a:br>
              <a:rPr lang="en-US" sz="2400" b="1" dirty="0"/>
            </a:br>
            <a:br>
              <a:rPr lang="en-US" sz="2400" b="1" dirty="0"/>
            </a:br>
            <a:r>
              <a:rPr lang="en-US" sz="4000" b="1" i="1" u="sng" dirty="0">
                <a:solidFill>
                  <a:schemeClr val="accent1"/>
                </a:solidFill>
                <a:latin typeface="Tahoma"/>
                <a:cs typeface="Tahoma"/>
              </a:rPr>
              <a:t>Ohio Commission on Fatherhood</a:t>
            </a:r>
            <a:br>
              <a:rPr lang="en-US" sz="4000" b="1" i="1" u="sng" dirty="0">
                <a:solidFill>
                  <a:schemeClr val="accent1"/>
                </a:solidFill>
                <a:latin typeface="Tahoma"/>
                <a:cs typeface="Tahoma"/>
              </a:rPr>
            </a:br>
            <a:r>
              <a:rPr lang="en-US" sz="4000" b="1" i="1" u="sng" dirty="0">
                <a:solidFill>
                  <a:schemeClr val="accent1"/>
                </a:solidFill>
                <a:latin typeface="Tahoma"/>
                <a:cs typeface="Tahoma"/>
              </a:rPr>
              <a:t>Father Facts: The Important Role Fathers Play in Their Children’s Lives</a:t>
            </a:r>
            <a:endParaRPr lang="en-US" sz="4000" dirty="0">
              <a:solidFill>
                <a:schemeClr val="accent2">
                  <a:lumMod val="50000"/>
                </a:schemeClr>
              </a:solidFill>
            </a:endParaRPr>
          </a:p>
        </p:txBody>
      </p:sp>
      <p:sp>
        <p:nvSpPr>
          <p:cNvPr id="3" name="Subtitle 2"/>
          <p:cNvSpPr>
            <a:spLocks noGrp="1"/>
          </p:cNvSpPr>
          <p:nvPr>
            <p:ph type="subTitle" idx="1"/>
          </p:nvPr>
        </p:nvSpPr>
        <p:spPr>
          <a:xfrm>
            <a:off x="104661" y="479234"/>
            <a:ext cx="5794872" cy="2787267"/>
          </a:xfrm>
        </p:spPr>
        <p:txBody>
          <a:bodyPr anchor="b">
            <a:normAutofit/>
          </a:bodyPr>
          <a:lstStyle/>
          <a:p>
            <a:pPr algn="l"/>
            <a:r>
              <a:rPr lang="en-US" sz="2800" b="1" i="1" dirty="0">
                <a:solidFill>
                  <a:schemeClr val="accent2">
                    <a:lumMod val="50000"/>
                  </a:schemeClr>
                </a:solidFill>
                <a:latin typeface="Tahoma"/>
                <a:cs typeface="Tahoma"/>
              </a:rPr>
              <a:t>Kimberly A. Dent, Executive Director Ohio Commission on Fatherhood, Ohio Department of Job and Family Services</a:t>
            </a:r>
            <a:br>
              <a:rPr lang="en-US" sz="2800" b="1" i="1" dirty="0">
                <a:solidFill>
                  <a:schemeClr val="accent2">
                    <a:lumMod val="50000"/>
                  </a:schemeClr>
                </a:solidFill>
                <a:latin typeface="Tahoma"/>
                <a:cs typeface="Tahoma"/>
              </a:rPr>
            </a:br>
            <a:r>
              <a:rPr lang="en-US" sz="2800" b="1" i="1" dirty="0">
                <a:solidFill>
                  <a:schemeClr val="accent2">
                    <a:lumMod val="50000"/>
                  </a:schemeClr>
                </a:solidFill>
                <a:latin typeface="Tahoma"/>
                <a:cs typeface="Tahoma"/>
              </a:rPr>
              <a:t>www.fatherhood.ohio.gov</a:t>
            </a:r>
            <a:br>
              <a:rPr lang="en-US" sz="2800" b="1" i="1" dirty="0">
                <a:solidFill>
                  <a:schemeClr val="accent2">
                    <a:lumMod val="50000"/>
                  </a:schemeClr>
                </a:solidFill>
                <a:latin typeface="Tahoma"/>
                <a:cs typeface="Tahoma"/>
              </a:rPr>
            </a:br>
            <a:endParaRPr lang="en-US" sz="2800" dirty="0">
              <a:solidFill>
                <a:schemeClr val="accent2">
                  <a:lumMod val="50000"/>
                </a:schemeClr>
              </a:solidFill>
            </a:endParaRPr>
          </a:p>
        </p:txBody>
      </p:sp>
      <p:pic>
        <p:nvPicPr>
          <p:cNvPr id="5" name="Picture 4" descr="dadreading.jpg">
            <a:extLst>
              <a:ext uri="{FF2B5EF4-FFF2-40B4-BE49-F238E27FC236}">
                <a16:creationId xmlns:a16="http://schemas.microsoft.com/office/drawing/2014/main" id="{5C7CD0AA-A352-48D6-93A6-B0AC6A8B2460}"/>
              </a:ext>
            </a:extLst>
          </p:cNvPr>
          <p:cNvPicPr>
            <a:picLocks noChangeAspect="1"/>
          </p:cNvPicPr>
          <p:nvPr/>
        </p:nvPicPr>
        <p:blipFill rotWithShape="1">
          <a:blip r:embed="rId2" cstate="print">
            <a:extLst/>
          </a:blip>
          <a:srcRect r="2" b="3158"/>
          <a:stretch/>
        </p:blipFill>
        <p:spPr>
          <a:xfrm>
            <a:off x="5958844" y="10"/>
            <a:ext cx="470915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pic>
        <p:nvPicPr>
          <p:cNvPr id="6" name="Picture 5" descr="A drawing of a face&#10;&#10;Description generated with high confidence">
            <a:extLst>
              <a:ext uri="{FF2B5EF4-FFF2-40B4-BE49-F238E27FC236}">
                <a16:creationId xmlns:a16="http://schemas.microsoft.com/office/drawing/2014/main" id="{D21372DB-787A-44ED-8ED0-DBA1723552B7}"/>
              </a:ext>
            </a:extLst>
          </p:cNvPr>
          <p:cNvPicPr>
            <a:picLocks noChangeAspect="1"/>
          </p:cNvPicPr>
          <p:nvPr/>
        </p:nvPicPr>
        <p:blipFill>
          <a:blip r:embed="rId3"/>
          <a:stretch>
            <a:fillRect/>
          </a:stretch>
        </p:blipFill>
        <p:spPr>
          <a:xfrm>
            <a:off x="9669364" y="5985164"/>
            <a:ext cx="872836" cy="872836"/>
          </a:xfrm>
          <a:prstGeom prst="rect">
            <a:avLst/>
          </a:prstGeom>
        </p:spPr>
      </p:pic>
    </p:spTree>
    <p:extLst>
      <p:ext uri="{BB962C8B-B14F-4D97-AF65-F5344CB8AC3E}">
        <p14:creationId xmlns:p14="http://schemas.microsoft.com/office/powerpoint/2010/main" val="3227983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29F8-DDE2-422B-9AAA-89867742B7F2}"/>
              </a:ext>
            </a:extLst>
          </p:cNvPr>
          <p:cNvSpPr>
            <a:spLocks noGrp="1"/>
          </p:cNvSpPr>
          <p:nvPr>
            <p:ph type="title"/>
          </p:nvPr>
        </p:nvSpPr>
        <p:spPr>
          <a:blipFill>
            <a:blip r:embed="rId2"/>
            <a:tile tx="0" ty="0" sx="100000" sy="100000" flip="none" algn="tl"/>
          </a:blipFill>
        </p:spPr>
        <p:txBody>
          <a:bodyPr>
            <a:normAutofit/>
          </a:bodyPr>
          <a:lstStyle/>
          <a:p>
            <a:pPr algn="ctr"/>
            <a:r>
              <a:rPr lang="en-US" sz="3200" b="1" dirty="0">
                <a:latin typeface="Calibri" panose="020F0502020204030204" pitchFamily="34" charset="0"/>
              </a:rPr>
              <a:t>ETO – Efforts to Outcomes </a:t>
            </a:r>
          </a:p>
        </p:txBody>
      </p:sp>
      <p:sp>
        <p:nvSpPr>
          <p:cNvPr id="3" name="Content Placeholder 2">
            <a:extLst>
              <a:ext uri="{FF2B5EF4-FFF2-40B4-BE49-F238E27FC236}">
                <a16:creationId xmlns:a16="http://schemas.microsoft.com/office/drawing/2014/main" id="{5B2DB5E5-F310-409C-9B98-5C0D31D92BA0}"/>
              </a:ext>
            </a:extLst>
          </p:cNvPr>
          <p:cNvSpPr>
            <a:spLocks noGrp="1"/>
          </p:cNvSpPr>
          <p:nvPr>
            <p:ph idx="1"/>
          </p:nvPr>
        </p:nvSpPr>
        <p:spPr/>
        <p:txBody>
          <a:bodyPr>
            <a:normAutofit/>
          </a:bodyPr>
          <a:lstStyle/>
          <a:p>
            <a:r>
              <a:rPr lang="en-US" sz="2400" b="1" u="sng" dirty="0">
                <a:latin typeface="Calibri" panose="020F0502020204030204" pitchFamily="34" charset="0"/>
                <a:cs typeface="Calibri" panose="020F0502020204030204" pitchFamily="34" charset="0"/>
              </a:rPr>
              <a:t>Process to include:</a:t>
            </a:r>
          </a:p>
          <a:p>
            <a:pPr lvl="1"/>
            <a:r>
              <a:rPr lang="en-US" sz="2400" b="1" dirty="0">
                <a:latin typeface="Calibri" panose="020F0502020204030204" pitchFamily="34" charset="0"/>
                <a:cs typeface="Calibri" panose="020F0502020204030204" pitchFamily="34" charset="0"/>
              </a:rPr>
              <a:t>Intake/Characteristics Survey</a:t>
            </a:r>
          </a:p>
          <a:p>
            <a:pPr lvl="1"/>
            <a:r>
              <a:rPr lang="en-US" sz="2400" b="1" dirty="0">
                <a:latin typeface="Calibri" panose="020F0502020204030204" pitchFamily="34" charset="0"/>
                <a:cs typeface="Calibri" panose="020F0502020204030204" pitchFamily="34" charset="0"/>
              </a:rPr>
              <a:t>IPV (Intimate Partner Violence) Screening</a:t>
            </a:r>
          </a:p>
          <a:p>
            <a:pPr lvl="1"/>
            <a:r>
              <a:rPr lang="en-US" sz="2400" b="1" dirty="0">
                <a:latin typeface="Calibri" panose="020F0502020204030204" pitchFamily="34" charset="0"/>
                <a:cs typeface="Calibri" panose="020F0502020204030204" pitchFamily="34" charset="0"/>
              </a:rPr>
              <a:t>Pre Test</a:t>
            </a:r>
          </a:p>
          <a:p>
            <a:pPr lvl="1"/>
            <a:r>
              <a:rPr lang="en-US" sz="2400" b="1" dirty="0">
                <a:latin typeface="Calibri" panose="020F0502020204030204" pitchFamily="34" charset="0"/>
                <a:cs typeface="Calibri" panose="020F0502020204030204" pitchFamily="34" charset="0"/>
              </a:rPr>
              <a:t>Post Test</a:t>
            </a:r>
          </a:p>
          <a:p>
            <a:pPr lvl="1"/>
            <a:r>
              <a:rPr lang="en-US" sz="2400" b="1" dirty="0">
                <a:latin typeface="Calibri" panose="020F0502020204030204" pitchFamily="34" charset="0"/>
                <a:cs typeface="Calibri" panose="020F0502020204030204" pitchFamily="34" charset="0"/>
              </a:rPr>
              <a:t>Child Support Payment Analysis</a:t>
            </a:r>
          </a:p>
          <a:p>
            <a:pPr lvl="1"/>
            <a:r>
              <a:rPr lang="en-US" sz="2400" b="1" dirty="0">
                <a:latin typeface="Calibri" panose="020F0502020204030204" pitchFamily="34" charset="0"/>
                <a:cs typeface="Calibri" panose="020F0502020204030204" pitchFamily="34" charset="0"/>
              </a:rPr>
              <a:t>Qualitative Interviews with participants as well as program case managers</a:t>
            </a:r>
          </a:p>
          <a:p>
            <a:pPr lvl="1" algn="ctr"/>
            <a:r>
              <a:rPr lang="en-US" sz="2400" b="1" dirty="0">
                <a:latin typeface="Calibri" panose="020F0502020204030204" pitchFamily="34" charset="0"/>
                <a:cs typeface="Calibri" panose="020F0502020204030204" pitchFamily="34" charset="0"/>
              </a:rPr>
              <a:t>SFY 2018 Annual Report on the OCF Website at:</a:t>
            </a:r>
          </a:p>
          <a:p>
            <a:pPr marL="457200" lvl="1" indent="0" algn="ctr">
              <a:buNone/>
            </a:pPr>
            <a:r>
              <a:rPr lang="en-US" sz="2400" b="1"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hlinkClick r:id="rId3"/>
              </a:rPr>
              <a:t>www.fatherhood.ohio.gov</a:t>
            </a:r>
            <a:r>
              <a:rPr lang="en-US" sz="2400" b="1" dirty="0">
                <a:latin typeface="Calibri" panose="020F0502020204030204" pitchFamily="34" charset="0"/>
                <a:cs typeface="Calibri" panose="020F0502020204030204" pitchFamily="34" charset="0"/>
              </a:rPr>
              <a:t> </a:t>
            </a:r>
          </a:p>
          <a:p>
            <a:pPr marL="457200" lvl="1" indent="0" algn="ctr">
              <a:buNone/>
            </a:pPr>
            <a:endParaRPr lang="en-US" b="1" dirty="0">
              <a:latin typeface="Calibri" panose="020F0502020204030204" pitchFamily="34" charset="0"/>
              <a:cs typeface="Calibri" panose="020F0502020204030204" pitchFamily="34" charset="0"/>
            </a:endParaRPr>
          </a:p>
          <a:p>
            <a:pPr marL="457200" lvl="1" indent="0" algn="ctr">
              <a:buNone/>
            </a:pPr>
            <a:r>
              <a:rPr lang="en-US" b="1" i="1" u="sng" dirty="0">
                <a:latin typeface="Calibri" panose="020F0502020204030204" pitchFamily="34" charset="0"/>
                <a:cs typeface="Calibri" panose="020F0502020204030204" pitchFamily="34" charset="0"/>
              </a:rPr>
              <a:t>SFY 2019 Annual Report Due December 31, 2019</a:t>
            </a:r>
            <a:endParaRPr lang="en-US" sz="2400" b="1" i="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59203-08C0-436C-8EE1-7B18CA73FAD8}"/>
              </a:ext>
            </a:extLst>
          </p:cNvPr>
          <p:cNvSpPr>
            <a:spLocks noGrp="1"/>
          </p:cNvSpPr>
          <p:nvPr>
            <p:ph type="title"/>
          </p:nvPr>
        </p:nvSpPr>
        <p:spPr>
          <a:blipFill>
            <a:blip r:embed="rId2"/>
            <a:tile tx="0" ty="0" sx="100000" sy="100000" flip="none" algn="tl"/>
          </a:blipFill>
        </p:spPr>
        <p:txBody>
          <a:bodyPr/>
          <a:lstStyle/>
          <a:p>
            <a:pPr algn="ctr"/>
            <a:r>
              <a:rPr lang="en-US" b="1" dirty="0"/>
              <a:t>Systems can Help Dad Support Mom</a:t>
            </a:r>
          </a:p>
        </p:txBody>
      </p:sp>
      <p:sp>
        <p:nvSpPr>
          <p:cNvPr id="3" name="Content Placeholder 2">
            <a:extLst>
              <a:ext uri="{FF2B5EF4-FFF2-40B4-BE49-F238E27FC236}">
                <a16:creationId xmlns:a16="http://schemas.microsoft.com/office/drawing/2014/main" id="{422A444F-479D-45F9-823C-849E12AEB8E3}"/>
              </a:ext>
            </a:extLst>
          </p:cNvPr>
          <p:cNvSpPr>
            <a:spLocks noGrp="1"/>
          </p:cNvSpPr>
          <p:nvPr>
            <p:ph idx="1"/>
          </p:nvPr>
        </p:nvSpPr>
        <p:spPr/>
        <p:txBody>
          <a:bodyPr>
            <a:normAutofit lnSpcReduction="10000"/>
          </a:bodyPr>
          <a:lstStyle/>
          <a:p>
            <a:pPr lvl="1"/>
            <a:r>
              <a:rPr lang="en-US" sz="2800" b="1" dirty="0">
                <a:latin typeface="Calibri" panose="020F0502020204030204" pitchFamily="34" charset="0"/>
              </a:rPr>
              <a:t>Fathers as Protective Factors</a:t>
            </a:r>
          </a:p>
          <a:p>
            <a:pPr lvl="2"/>
            <a:r>
              <a:rPr lang="en-US" sz="2800" b="1" dirty="0">
                <a:latin typeface="Calibri" panose="020F0502020204030204" pitchFamily="34" charset="0"/>
              </a:rPr>
              <a:t>Support for expectant mom – Healthy Birth Outcomes</a:t>
            </a:r>
          </a:p>
          <a:p>
            <a:pPr lvl="3"/>
            <a:r>
              <a:rPr lang="en-US" sz="2800" b="1" dirty="0">
                <a:latin typeface="Calibri" panose="020F0502020204030204" pitchFamily="34" charset="0"/>
              </a:rPr>
              <a:t>Reduce Stress </a:t>
            </a:r>
          </a:p>
          <a:p>
            <a:pPr lvl="3"/>
            <a:r>
              <a:rPr lang="en-US" sz="2800" b="1" dirty="0">
                <a:latin typeface="Calibri" panose="020F0502020204030204" pitchFamily="34" charset="0"/>
              </a:rPr>
              <a:t>Encourage Smoking Cessation </a:t>
            </a:r>
          </a:p>
          <a:p>
            <a:pPr lvl="3"/>
            <a:r>
              <a:rPr lang="en-US" sz="2800" b="1" dirty="0">
                <a:latin typeface="Calibri" panose="020F0502020204030204" pitchFamily="34" charset="0"/>
              </a:rPr>
              <a:t>Provide Healthy Meals</a:t>
            </a:r>
          </a:p>
          <a:p>
            <a:pPr lvl="3"/>
            <a:r>
              <a:rPr lang="en-US" sz="2800" b="1" dirty="0">
                <a:latin typeface="Calibri" panose="020F0502020204030204" pitchFamily="34" charset="0"/>
              </a:rPr>
              <a:t>Travel to OB Appointments</a:t>
            </a:r>
          </a:p>
          <a:p>
            <a:pPr lvl="3"/>
            <a:r>
              <a:rPr lang="en-US" sz="2800" b="1" dirty="0">
                <a:latin typeface="Calibri" panose="020F0502020204030204" pitchFamily="34" charset="0"/>
              </a:rPr>
              <a:t>Birth Education Classes</a:t>
            </a:r>
          </a:p>
          <a:p>
            <a:pPr lvl="3"/>
            <a:r>
              <a:rPr lang="en-US" sz="2800" b="1" dirty="0">
                <a:latin typeface="Calibri" panose="020F0502020204030204" pitchFamily="34" charset="0"/>
              </a:rPr>
              <a:t>Safe Birth Spacing (Wait at least 18 months – 24 months between births)</a:t>
            </a:r>
          </a:p>
          <a:p>
            <a:pPr lvl="3"/>
            <a:r>
              <a:rPr lang="en-US" sz="2800" b="1" dirty="0">
                <a:latin typeface="Calibri" panose="020F0502020204030204" pitchFamily="34" charset="0"/>
              </a:rPr>
              <a:t>Boot Camp for New Dads (three-hour hospital-based class)</a:t>
            </a:r>
          </a:p>
          <a:p>
            <a:endParaRPr lang="en-US" dirty="0"/>
          </a:p>
        </p:txBody>
      </p:sp>
    </p:spTree>
    <p:extLst>
      <p:ext uri="{BB962C8B-B14F-4D97-AF65-F5344CB8AC3E}">
        <p14:creationId xmlns:p14="http://schemas.microsoft.com/office/powerpoint/2010/main" val="208561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823" y="181484"/>
            <a:ext cx="10314790" cy="949301"/>
          </a:xfrm>
          <a:blipFill>
            <a:blip r:embed="rId2"/>
            <a:tile tx="0" ty="0" sx="100000" sy="100000" flip="none" algn="tl"/>
          </a:blipFill>
        </p:spPr>
        <p:txBody>
          <a:bodyPr>
            <a:normAutofit/>
          </a:bodyPr>
          <a:lstStyle/>
          <a:p>
            <a:pPr algn="ctr"/>
            <a:r>
              <a:rPr lang="en-US" dirty="0">
                <a:latin typeface="Calibri" panose="020F0502020204030204" pitchFamily="34" charset="0"/>
              </a:rPr>
              <a:t>Infant Mortality Prevention/Fatherhood</a:t>
            </a:r>
          </a:p>
        </p:txBody>
      </p:sp>
      <p:sp>
        <p:nvSpPr>
          <p:cNvPr id="3" name="Content Placeholder 2"/>
          <p:cNvSpPr>
            <a:spLocks noGrp="1"/>
          </p:cNvSpPr>
          <p:nvPr>
            <p:ph idx="1"/>
          </p:nvPr>
        </p:nvSpPr>
        <p:spPr>
          <a:xfrm>
            <a:off x="1189823" y="1341283"/>
            <a:ext cx="10314790" cy="5257821"/>
          </a:xfrm>
        </p:spPr>
        <p:txBody>
          <a:bodyPr>
            <a:noAutofit/>
          </a:bodyPr>
          <a:lstStyle/>
          <a:p>
            <a:r>
              <a:rPr lang="en-US" sz="2800" b="1" dirty="0">
                <a:latin typeface="Calibri" panose="020F0502020204030204" pitchFamily="34" charset="0"/>
              </a:rPr>
              <a:t>Support for Infant</a:t>
            </a:r>
          </a:p>
          <a:p>
            <a:pPr lvl="1"/>
            <a:r>
              <a:rPr lang="en-US" sz="2800" b="1" dirty="0">
                <a:latin typeface="Calibri" panose="020F0502020204030204" pitchFamily="34" charset="0"/>
              </a:rPr>
              <a:t>Encourage mom to breastfeed (Breast for Success Program) – Ensure mom remains hydrated and healthy (Allow her to rest)</a:t>
            </a:r>
          </a:p>
          <a:p>
            <a:pPr lvl="1"/>
            <a:r>
              <a:rPr lang="en-US" sz="2800" b="1" dirty="0">
                <a:latin typeface="Calibri" panose="020F0502020204030204" pitchFamily="34" charset="0"/>
              </a:rPr>
              <a:t>Safe Sleep (ABC’s – Alone, Back, Crib) D – Don’t Smoke in baby’s environment</a:t>
            </a:r>
          </a:p>
          <a:p>
            <a:pPr lvl="1"/>
            <a:r>
              <a:rPr lang="en-US" sz="2800" b="1" dirty="0">
                <a:latin typeface="Calibri" panose="020F0502020204030204" pitchFamily="34" charset="0"/>
              </a:rPr>
              <a:t>Financial Support, to include Child Support (Basic Needs) and Healthcare Coverage</a:t>
            </a:r>
          </a:p>
          <a:p>
            <a:pPr lvl="1"/>
            <a:r>
              <a:rPr lang="en-US" sz="2800" b="1" dirty="0">
                <a:latin typeface="Calibri" panose="020F0502020204030204" pitchFamily="34" charset="0"/>
              </a:rPr>
              <a:t>Ensure Pediatric appointments are kept</a:t>
            </a:r>
          </a:p>
          <a:p>
            <a:pPr lvl="1"/>
            <a:r>
              <a:rPr lang="en-US" sz="2800" b="1" dirty="0">
                <a:latin typeface="Calibri" panose="020F0502020204030204" pitchFamily="34" charset="0"/>
              </a:rPr>
              <a:t>Help with other little ones and household responsibilities </a:t>
            </a:r>
          </a:p>
          <a:p>
            <a:pPr marL="457200" lvl="1" indent="0">
              <a:buNone/>
            </a:pPr>
            <a:endParaRPr lang="en-US" sz="2800" b="1" dirty="0">
              <a:latin typeface="Calibri" panose="020F0502020204030204" pitchFamily="34" charset="0"/>
            </a:endParaRPr>
          </a:p>
          <a:p>
            <a:pPr marL="457200" lvl="1" indent="0">
              <a:buNone/>
            </a:pPr>
            <a:r>
              <a:rPr lang="en-US" sz="2800" b="1" dirty="0">
                <a:latin typeface="Calibri" panose="020F0502020204030204" pitchFamily="34" charset="0"/>
              </a:rPr>
              <a:t>*	A Healthy and Responsible Father = A Protective Factor </a:t>
            </a:r>
          </a:p>
        </p:txBody>
      </p:sp>
    </p:spTree>
    <p:extLst>
      <p:ext uri="{BB962C8B-B14F-4D97-AF65-F5344CB8AC3E}">
        <p14:creationId xmlns:p14="http://schemas.microsoft.com/office/powerpoint/2010/main" val="425273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32968-306C-4C83-A0E5-9A5D4926126B}"/>
              </a:ext>
            </a:extLst>
          </p:cNvPr>
          <p:cNvSpPr>
            <a:spLocks noGrp="1"/>
          </p:cNvSpPr>
          <p:nvPr>
            <p:ph type="title"/>
          </p:nvPr>
        </p:nvSpPr>
        <p:spPr>
          <a:blipFill>
            <a:blip r:embed="rId2"/>
            <a:tile tx="0" ty="0" sx="100000" sy="100000" flip="none" algn="tl"/>
          </a:blipFill>
        </p:spPr>
        <p:txBody>
          <a:bodyPr/>
          <a:lstStyle/>
          <a:p>
            <a:pPr algn="ctr"/>
            <a:r>
              <a:rPr lang="en-US" b="1" dirty="0"/>
              <a:t>Pilot Project – Moms2B/Dads2B Phase II</a:t>
            </a:r>
          </a:p>
        </p:txBody>
      </p:sp>
      <p:sp>
        <p:nvSpPr>
          <p:cNvPr id="3" name="Text Placeholder 2">
            <a:extLst>
              <a:ext uri="{FF2B5EF4-FFF2-40B4-BE49-F238E27FC236}">
                <a16:creationId xmlns:a16="http://schemas.microsoft.com/office/drawing/2014/main" id="{28D05DF6-552D-4AA7-B913-03989504CBDF}"/>
              </a:ext>
            </a:extLst>
          </p:cNvPr>
          <p:cNvSpPr>
            <a:spLocks noGrp="1"/>
          </p:cNvSpPr>
          <p:nvPr>
            <p:ph type="body" idx="1"/>
          </p:nvPr>
        </p:nvSpPr>
        <p:spPr/>
        <p:txBody>
          <a:bodyPr>
            <a:normAutofit/>
          </a:bodyPr>
          <a:lstStyle/>
          <a:p>
            <a:pPr algn="ctr"/>
            <a:r>
              <a:rPr lang="en-US" sz="3200" dirty="0"/>
              <a:t>Deliverables</a:t>
            </a:r>
          </a:p>
        </p:txBody>
      </p:sp>
      <p:sp>
        <p:nvSpPr>
          <p:cNvPr id="4" name="Content Placeholder 3">
            <a:extLst>
              <a:ext uri="{FF2B5EF4-FFF2-40B4-BE49-F238E27FC236}">
                <a16:creationId xmlns:a16="http://schemas.microsoft.com/office/drawing/2014/main" id="{3E016D68-FF67-4E1C-91AD-4C53411256CA}"/>
              </a:ext>
            </a:extLst>
          </p:cNvPr>
          <p:cNvSpPr>
            <a:spLocks noGrp="1"/>
          </p:cNvSpPr>
          <p:nvPr>
            <p:ph sz="half" idx="2"/>
          </p:nvPr>
        </p:nvSpPr>
        <p:spPr/>
        <p:txBody>
          <a:bodyPr>
            <a:normAutofit lnSpcReduction="10000"/>
          </a:bodyPr>
          <a:lstStyle/>
          <a:p>
            <a:r>
              <a:rPr lang="en-US" b="1" dirty="0"/>
              <a:t>Safe Sleep</a:t>
            </a:r>
          </a:p>
          <a:p>
            <a:r>
              <a:rPr lang="en-US" b="1" dirty="0"/>
              <a:t>Breastfeeding</a:t>
            </a:r>
          </a:p>
          <a:p>
            <a:r>
              <a:rPr lang="en-US" b="1" dirty="0"/>
              <a:t>Smoking Cessation</a:t>
            </a:r>
          </a:p>
          <a:p>
            <a:r>
              <a:rPr lang="en-US" b="1" dirty="0"/>
              <a:t>Safe Birth Spacing</a:t>
            </a:r>
          </a:p>
          <a:p>
            <a:r>
              <a:rPr lang="en-US" b="1" dirty="0"/>
              <a:t>Financial Education</a:t>
            </a:r>
          </a:p>
          <a:p>
            <a:pPr marL="0" indent="0" algn="ctr">
              <a:buNone/>
            </a:pPr>
            <a:r>
              <a:rPr lang="en-US" b="1" dirty="0"/>
              <a:t>Programming – Outcome Measures = Healthy Birth Outcome and Infant’s 1</a:t>
            </a:r>
            <a:r>
              <a:rPr lang="en-US" b="1" baseline="30000" dirty="0"/>
              <a:t>st</a:t>
            </a:r>
            <a:r>
              <a:rPr lang="en-US" b="1" dirty="0"/>
              <a:t> Birthday</a:t>
            </a:r>
          </a:p>
        </p:txBody>
      </p:sp>
      <p:pic>
        <p:nvPicPr>
          <p:cNvPr id="7" name="Picture 9">
            <a:extLst>
              <a:ext uri="{FF2B5EF4-FFF2-40B4-BE49-F238E27FC236}">
                <a16:creationId xmlns:a16="http://schemas.microsoft.com/office/drawing/2014/main" id="{9FBBEC9A-ACBB-4300-822C-5B0AD07383AD}"/>
              </a:ext>
            </a:extLst>
          </p:cNvPr>
          <p:cNvPicPr>
            <a:picLocks noGrp="1" noChangeAspect="1" noChangeArrowheads="1"/>
          </p:cNvPicPr>
          <p:nvPr>
            <p:ph sz="quarter" idx="4"/>
          </p:nvPr>
        </p:nvPicPr>
        <p:blipFill>
          <a:blip r:embed="rId3" cstate="print"/>
          <a:srcRect/>
          <a:stretch>
            <a:fillRect/>
          </a:stretch>
        </p:blipFill>
        <p:spPr bwMode="auto">
          <a:xfrm>
            <a:off x="6924101" y="1630496"/>
            <a:ext cx="4605051" cy="4605051"/>
          </a:xfrm>
          <a:prstGeom prst="rect">
            <a:avLst/>
          </a:prstGeom>
          <a:noFill/>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398554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EB00E09-1410-42C9-9AA9-B7BEDB9D7CDB}"/>
              </a:ext>
            </a:extLst>
          </p:cNvPr>
          <p:cNvSpPr>
            <a:spLocks noGrp="1"/>
          </p:cNvSpPr>
          <p:nvPr>
            <p:ph type="subTitle" idx="1"/>
          </p:nvPr>
        </p:nvSpPr>
        <p:spPr>
          <a:xfrm>
            <a:off x="906716" y="2313542"/>
            <a:ext cx="10842170" cy="4544458"/>
          </a:xfrm>
        </p:spPr>
        <p:txBody>
          <a:bodyPr>
            <a:normAutofit fontScale="47500" lnSpcReduction="20000"/>
          </a:bodyPr>
          <a:lstStyle/>
          <a:p>
            <a:pPr algn="l"/>
            <a:r>
              <a:rPr lang="en-US" sz="4200" b="1" dirty="0">
                <a:solidFill>
                  <a:schemeClr val="accent1"/>
                </a:solidFill>
                <a:latin typeface="Tahoma" panose="020B0604030504040204" pitchFamily="34" charset="0"/>
                <a:ea typeface="Tahoma" panose="020B0604030504040204" pitchFamily="34" charset="0"/>
                <a:cs typeface="Tahoma" panose="020B0604030504040204" pitchFamily="34" charset="0"/>
              </a:rPr>
              <a:t>Governor DeWine and Lieutenant Governor Husted declared June 2019 – Responsible Fatherhood Month in Ohio</a:t>
            </a:r>
          </a:p>
          <a:p>
            <a:pPr algn="l"/>
            <a:r>
              <a:rPr lang="en-US" sz="4200" b="1" dirty="0">
                <a:solidFill>
                  <a:schemeClr val="accent1"/>
                </a:solidFill>
                <a:latin typeface="Tahoma" panose="020B0604030504040204" pitchFamily="34" charset="0"/>
                <a:ea typeface="Tahoma" panose="020B0604030504040204" pitchFamily="34" charset="0"/>
                <a:cs typeface="Tahoma" panose="020B0604030504040204" pitchFamily="34" charset="0"/>
              </a:rPr>
              <a:t>	1.  Fathers are honored and celebrated throughout Ohio </a:t>
            </a:r>
          </a:p>
          <a:p>
            <a:pPr algn="l"/>
            <a:r>
              <a:rPr lang="en-US" sz="4200" b="1" dirty="0">
                <a:solidFill>
                  <a:schemeClr val="accent1"/>
                </a:solidFill>
                <a:latin typeface="Tahoma" panose="020B0604030504040204" pitchFamily="34" charset="0"/>
                <a:ea typeface="Tahoma" panose="020B0604030504040204" pitchFamily="34" charset="0"/>
                <a:cs typeface="Tahoma" panose="020B0604030504040204" pitchFamily="34" charset="0"/>
              </a:rPr>
              <a:t>	2.  Fathers have a moral and economic responsibility to provide financial 	support for their children</a:t>
            </a:r>
          </a:p>
          <a:p>
            <a:pPr algn="l"/>
            <a:r>
              <a:rPr lang="en-US" sz="4200" b="1" dirty="0">
                <a:solidFill>
                  <a:schemeClr val="accent1"/>
                </a:solidFill>
                <a:latin typeface="Tahoma" panose="020B0604030504040204" pitchFamily="34" charset="0"/>
                <a:ea typeface="Tahoma" panose="020B0604030504040204" pitchFamily="34" charset="0"/>
                <a:cs typeface="Tahoma" panose="020B0604030504040204" pitchFamily="34" charset="0"/>
              </a:rPr>
              <a:t>	3.  Organizations must invest resources and tools to assist fathers with 	being better parents partners and providers</a:t>
            </a:r>
          </a:p>
          <a:p>
            <a:pPr algn="l"/>
            <a:r>
              <a:rPr lang="en-US" sz="4200" b="1" dirty="0">
                <a:solidFill>
                  <a:schemeClr val="accent1"/>
                </a:solidFill>
                <a:latin typeface="Tahoma" panose="020B0604030504040204" pitchFamily="34" charset="0"/>
                <a:ea typeface="Tahoma" panose="020B0604030504040204" pitchFamily="34" charset="0"/>
                <a:cs typeface="Tahoma" panose="020B0604030504040204" pitchFamily="34" charset="0"/>
              </a:rPr>
              <a:t>	4.  The Ohio Commission on Fatherhood’s funded grantee programs focus 	service delivery on low income fathers and families by meeting them where 	they are, to include birthing hospitals, schools, churches, prisons, human 	and social services programs, etc.</a:t>
            </a:r>
          </a:p>
          <a:p>
            <a:pPr algn="l"/>
            <a:endParaRPr lang="en-US" sz="4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l"/>
            <a:r>
              <a:rPr lang="en-US" sz="4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Children are more likely to succeed and experience better emotional, social and economic outcomes with healthy, engaged and empowered fathers in their lives.  For more information on the Ohio Commission on Fatherhood, please visit </a:t>
            </a:r>
            <a:r>
              <a:rPr lang="en-US" sz="4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hlinkClick r:id="rId2"/>
              </a:rPr>
              <a:t>www.fatherhood.ohio.gov</a:t>
            </a:r>
            <a:r>
              <a:rPr lang="en-US" sz="4200" i="1" dirty="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  Please like and follow us on Facebook and Twitter</a:t>
            </a:r>
          </a:p>
          <a:p>
            <a:pPr algn="l"/>
            <a:endParaRPr lang="en-US" sz="4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pPr algn="l"/>
            <a:endParaRPr lang="en-US" sz="32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4" name="Title 1">
            <a:extLst>
              <a:ext uri="{FF2B5EF4-FFF2-40B4-BE49-F238E27FC236}">
                <a16:creationId xmlns:a16="http://schemas.microsoft.com/office/drawing/2014/main" id="{0961BCF6-9DDA-40F1-AD99-D52B7F0A560E}"/>
              </a:ext>
            </a:extLst>
          </p:cNvPr>
          <p:cNvSpPr>
            <a:spLocks noGrp="1"/>
          </p:cNvSpPr>
          <p:nvPr>
            <p:ph type="ctrTitle"/>
          </p:nvPr>
        </p:nvSpPr>
        <p:spPr>
          <a:xfrm>
            <a:off x="829875" y="384202"/>
            <a:ext cx="10842171" cy="1636700"/>
          </a:xfrm>
          <a:blipFill>
            <a:blip r:embed="rId3"/>
            <a:tile tx="0" ty="0" sx="100000" sy="100000" flip="none" algn="tl"/>
          </a:blipFill>
          <a:effectLst>
            <a:outerShdw blurRad="63500" sx="102000" sy="102000" algn="ctr" rotWithShape="0">
              <a:prstClr val="black">
                <a:alpha val="40000"/>
              </a:prstClr>
            </a:outerShdw>
          </a:effectLst>
        </p:spPr>
        <p:txBody>
          <a:bodyPr>
            <a:normAutofit fontScale="90000"/>
          </a:bodyPr>
          <a:lstStyle/>
          <a:p>
            <a:r>
              <a:rPr lang="en-US" sz="4000" b="1" i="1" dirty="0">
                <a:solidFill>
                  <a:schemeClr val="accent1"/>
                </a:solidFill>
                <a:latin typeface="Tahoma"/>
                <a:cs typeface="Tahoma"/>
              </a:rPr>
              <a:t>June is Responsible Fatherhood Month in Ohio</a:t>
            </a:r>
            <a:br>
              <a:rPr lang="en-US" sz="4000" b="1" i="1" dirty="0">
                <a:solidFill>
                  <a:schemeClr val="accent1"/>
                </a:solidFill>
                <a:latin typeface="Tahoma"/>
                <a:cs typeface="Tahoma"/>
              </a:rPr>
            </a:br>
            <a:r>
              <a:rPr lang="en-US" sz="4000" b="1" i="1" dirty="0">
                <a:solidFill>
                  <a:schemeClr val="accent1"/>
                </a:solidFill>
                <a:latin typeface="Tahoma"/>
                <a:cs typeface="Tahoma"/>
              </a:rPr>
              <a:t>2019</a:t>
            </a:r>
            <a:br>
              <a:rPr lang="en-US" sz="4000" b="1" i="1" dirty="0">
                <a:solidFill>
                  <a:schemeClr val="accent4"/>
                </a:solidFill>
                <a:latin typeface="Tahoma"/>
                <a:cs typeface="Tahoma"/>
              </a:rPr>
            </a:br>
            <a:endParaRPr lang="en-US" sz="4000" b="1" dirty="0">
              <a:solidFill>
                <a:schemeClr val="accent4"/>
              </a:solidFill>
              <a:latin typeface="Tahoma"/>
              <a:cs typeface="Tahoma"/>
            </a:endParaRPr>
          </a:p>
        </p:txBody>
      </p:sp>
    </p:spTree>
    <p:extLst>
      <p:ext uri="{BB962C8B-B14F-4D97-AF65-F5344CB8AC3E}">
        <p14:creationId xmlns:p14="http://schemas.microsoft.com/office/powerpoint/2010/main" val="3152946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2614283-7817-49FA-9E6F-672AE6BF8465}"/>
              </a:ext>
            </a:extLst>
          </p:cNvPr>
          <p:cNvSpPr>
            <a:spLocks noGrp="1"/>
          </p:cNvSpPr>
          <p:nvPr>
            <p:ph type="title"/>
          </p:nvPr>
        </p:nvSpPr>
        <p:spPr>
          <a:xfrm>
            <a:off x="1041094" y="159746"/>
            <a:ext cx="9169706" cy="1592856"/>
          </a:xfrm>
          <a:blipFill>
            <a:blip r:embed="rId2"/>
            <a:tile tx="0" ty="0" sx="100000" sy="100000" flip="none" algn="tl"/>
          </a:blipFill>
        </p:spPr>
        <p:txBody>
          <a:bodyPr>
            <a:normAutofit/>
          </a:bodyPr>
          <a:lstStyle/>
          <a:p>
            <a:pPr algn="ctr"/>
            <a:r>
              <a:rPr lang="en-US" b="1" dirty="0"/>
              <a:t>Questions and Answers</a:t>
            </a:r>
            <a:br>
              <a:rPr lang="en-US" b="1" dirty="0"/>
            </a:br>
            <a:endParaRPr lang="en-US" b="1" dirty="0"/>
          </a:p>
        </p:txBody>
      </p:sp>
      <p:pic>
        <p:nvPicPr>
          <p:cNvPr id="8" name="Content Placeholder 7">
            <a:extLst>
              <a:ext uri="{FF2B5EF4-FFF2-40B4-BE49-F238E27FC236}">
                <a16:creationId xmlns:a16="http://schemas.microsoft.com/office/drawing/2014/main" id="{9A7AB7F4-ADAC-41A0-AF49-3CF4AD2A1E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657600" y="1752601"/>
            <a:ext cx="4191000" cy="424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11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A2BD-A562-4D95-A41A-F85F8A431762}"/>
              </a:ext>
            </a:extLst>
          </p:cNvPr>
          <p:cNvSpPr>
            <a:spLocks noGrp="1"/>
          </p:cNvSpPr>
          <p:nvPr>
            <p:ph type="title"/>
          </p:nvPr>
        </p:nvSpPr>
        <p:spPr>
          <a:xfrm>
            <a:off x="605928" y="624110"/>
            <a:ext cx="10898683" cy="6043390"/>
          </a:xfrm>
          <a:blipFill>
            <a:blip r:embed="rId2"/>
            <a:tile tx="0" ty="0" sx="100000" sy="100000" flip="none" algn="tl"/>
          </a:blipFill>
        </p:spPr>
        <p:txBody>
          <a:bodyPr>
            <a:normAutofit fontScale="90000"/>
          </a:bodyPr>
          <a:lstStyle/>
          <a:p>
            <a:pPr algn="ctr"/>
            <a:r>
              <a:rPr lang="en-US" sz="3100" b="1" i="1" u="sng" dirty="0">
                <a:solidFill>
                  <a:schemeClr val="accent6">
                    <a:lumMod val="75000"/>
                  </a:schemeClr>
                </a:solidFill>
              </a:rPr>
              <a:t> </a:t>
            </a:r>
            <a:br>
              <a:rPr lang="en-US" sz="3100" b="1" i="1" u="sng" dirty="0">
                <a:solidFill>
                  <a:schemeClr val="accent6">
                    <a:lumMod val="75000"/>
                  </a:schemeClr>
                </a:solidFill>
              </a:rPr>
            </a:br>
            <a:br>
              <a:rPr lang="en-US" sz="3100" b="1" i="1" u="sng" dirty="0">
                <a:solidFill>
                  <a:schemeClr val="accent6">
                    <a:lumMod val="75000"/>
                  </a:schemeClr>
                </a:solidFill>
              </a:rPr>
            </a:br>
            <a:br>
              <a:rPr lang="en-US" sz="3100" b="1" i="1" u="sng" dirty="0">
                <a:solidFill>
                  <a:schemeClr val="accent6">
                    <a:lumMod val="75000"/>
                  </a:schemeClr>
                </a:solidFill>
              </a:rPr>
            </a:br>
            <a:r>
              <a:rPr lang="en-US" b="1" i="1" u="sng" dirty="0">
                <a:solidFill>
                  <a:schemeClr val="accent6">
                    <a:lumMod val="75000"/>
                  </a:schemeClr>
                </a:solidFill>
              </a:rPr>
              <a:t>Contact Information:</a:t>
            </a:r>
            <a:br>
              <a:rPr lang="en-US" b="1" i="1" u="sng" dirty="0">
                <a:solidFill>
                  <a:schemeClr val="accent6">
                    <a:lumMod val="75000"/>
                  </a:schemeClr>
                </a:solidFill>
              </a:rPr>
            </a:br>
            <a:br>
              <a:rPr lang="en-US" sz="2400" b="1" i="1" u="sng" dirty="0">
                <a:solidFill>
                  <a:schemeClr val="accent6">
                    <a:lumMod val="75000"/>
                  </a:schemeClr>
                </a:solidFill>
              </a:rPr>
            </a:br>
            <a:br>
              <a:rPr lang="en-US" sz="2400" b="1" i="1" u="sng" dirty="0">
                <a:solidFill>
                  <a:schemeClr val="accent6">
                    <a:lumMod val="75000"/>
                  </a:schemeClr>
                </a:solidFill>
              </a:rPr>
            </a:br>
            <a:r>
              <a:rPr lang="en-US" sz="3600" b="1" i="1" dirty="0">
                <a:solidFill>
                  <a:schemeClr val="accent6">
                    <a:lumMod val="75000"/>
                  </a:schemeClr>
                </a:solidFill>
              </a:rPr>
              <a:t>Kimberly A. Dent, Executive Director</a:t>
            </a:r>
            <a:br>
              <a:rPr lang="en-US" sz="3600" b="1" i="1" dirty="0">
                <a:solidFill>
                  <a:schemeClr val="accent6">
                    <a:lumMod val="75000"/>
                  </a:schemeClr>
                </a:solidFill>
              </a:rPr>
            </a:br>
            <a:r>
              <a:rPr lang="en-US" sz="3600" b="1" i="1" dirty="0">
                <a:solidFill>
                  <a:schemeClr val="accent6">
                    <a:lumMod val="75000"/>
                  </a:schemeClr>
                </a:solidFill>
              </a:rPr>
              <a:t>Ohio Commission on Fatherhood</a:t>
            </a:r>
            <a:br>
              <a:rPr lang="en-US" sz="3600" b="1" i="1" dirty="0">
                <a:solidFill>
                  <a:schemeClr val="accent6">
                    <a:lumMod val="75000"/>
                  </a:schemeClr>
                </a:solidFill>
              </a:rPr>
            </a:br>
            <a:r>
              <a:rPr lang="en-US" sz="3600" b="1" i="1" dirty="0">
                <a:solidFill>
                  <a:schemeClr val="accent6">
                    <a:lumMod val="75000"/>
                  </a:schemeClr>
                </a:solidFill>
                <a:hlinkClick r:id="rId3"/>
              </a:rPr>
              <a:t>Kimberly.dent@jfs.ohio.gov</a:t>
            </a:r>
            <a:r>
              <a:rPr lang="en-US" sz="3600" b="1" i="1" dirty="0">
                <a:solidFill>
                  <a:schemeClr val="accent6">
                    <a:lumMod val="75000"/>
                  </a:schemeClr>
                </a:solidFill>
              </a:rPr>
              <a:t> </a:t>
            </a:r>
            <a:br>
              <a:rPr lang="en-US" sz="3600" b="1" i="1" dirty="0">
                <a:solidFill>
                  <a:schemeClr val="accent6">
                    <a:lumMod val="75000"/>
                  </a:schemeClr>
                </a:solidFill>
              </a:rPr>
            </a:br>
            <a:r>
              <a:rPr lang="en-US" sz="3600" b="1" i="1" dirty="0">
                <a:solidFill>
                  <a:schemeClr val="accent6">
                    <a:lumMod val="75000"/>
                  </a:schemeClr>
                </a:solidFill>
              </a:rPr>
              <a:t>614-752-0583</a:t>
            </a:r>
            <a:br>
              <a:rPr lang="en-US" sz="3600" b="1" i="1" dirty="0">
                <a:solidFill>
                  <a:schemeClr val="accent6">
                    <a:lumMod val="75000"/>
                  </a:schemeClr>
                </a:solidFill>
              </a:rPr>
            </a:br>
            <a:br>
              <a:rPr lang="en-US" sz="3600" b="1" i="1" dirty="0">
                <a:solidFill>
                  <a:schemeClr val="accent6">
                    <a:lumMod val="75000"/>
                  </a:schemeClr>
                </a:solidFill>
              </a:rPr>
            </a:br>
            <a:br>
              <a:rPr lang="en-US" sz="2400" b="1" i="1" dirty="0">
                <a:solidFill>
                  <a:schemeClr val="accent6">
                    <a:lumMod val="75000"/>
                  </a:schemeClr>
                </a:solidFill>
              </a:rPr>
            </a:br>
            <a:br>
              <a:rPr lang="en-US" sz="2400" b="1" i="1" dirty="0">
                <a:solidFill>
                  <a:schemeClr val="accent6">
                    <a:lumMod val="75000"/>
                  </a:schemeClr>
                </a:solidFill>
              </a:rPr>
            </a:br>
            <a:r>
              <a:rPr lang="en-US" sz="4000" b="1" i="1" u="sng" dirty="0">
                <a:solidFill>
                  <a:schemeClr val="accent6">
                    <a:lumMod val="75000"/>
                  </a:schemeClr>
                </a:solidFill>
              </a:rPr>
              <a:t>You’ve Been a Delightful Audience!!!!!!!!</a:t>
            </a:r>
            <a:br>
              <a:rPr lang="en-US" sz="4000" b="1" i="1" u="sng" dirty="0">
                <a:solidFill>
                  <a:schemeClr val="accent6">
                    <a:lumMod val="75000"/>
                  </a:schemeClr>
                </a:solidFill>
              </a:rPr>
            </a:br>
            <a:br>
              <a:rPr lang="en-US" sz="4000" b="1" u="sng" dirty="0">
                <a:solidFill>
                  <a:schemeClr val="accent6">
                    <a:lumMod val="75000"/>
                  </a:schemeClr>
                </a:solidFill>
              </a:rPr>
            </a:br>
            <a:br>
              <a:rPr lang="en-US" sz="4000" b="1" dirty="0">
                <a:solidFill>
                  <a:schemeClr val="accent6">
                    <a:lumMod val="75000"/>
                  </a:schemeClr>
                </a:solidFill>
              </a:rPr>
            </a:br>
            <a:br>
              <a:rPr lang="en-US" sz="5400" dirty="0">
                <a:solidFill>
                  <a:schemeClr val="accent6">
                    <a:lumMod val="75000"/>
                  </a:schemeClr>
                </a:solidFill>
              </a:rPr>
            </a:br>
            <a:endParaRPr lang="en-US" sz="5400" dirty="0">
              <a:solidFill>
                <a:schemeClr val="accent6">
                  <a:lumMod val="75000"/>
                </a:schemeClr>
              </a:solidFill>
            </a:endParaRPr>
          </a:p>
        </p:txBody>
      </p:sp>
    </p:spTree>
    <p:extLst>
      <p:ext uri="{BB962C8B-B14F-4D97-AF65-F5344CB8AC3E}">
        <p14:creationId xmlns:p14="http://schemas.microsoft.com/office/powerpoint/2010/main" val="1870794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418" y="121186"/>
            <a:ext cx="10421112" cy="1555233"/>
          </a:xfrm>
          <a:blipFill>
            <a:blip r:embed="rId2"/>
            <a:tile tx="0" ty="0" sx="100000" sy="100000" flip="none" algn="tl"/>
          </a:blipFill>
          <a:effectLst>
            <a:outerShdw blurRad="63500" sx="102000" sy="102000" algn="ctr" rotWithShape="0">
              <a:prstClr val="black">
                <a:alpha val="40000"/>
              </a:prstClr>
            </a:outerShdw>
          </a:effectLst>
        </p:spPr>
        <p:txBody>
          <a:bodyPr>
            <a:normAutofit fontScale="90000"/>
          </a:bodyPr>
          <a:lstStyle/>
          <a:p>
            <a:r>
              <a:rPr lang="en-US" b="1" i="1" dirty="0">
                <a:solidFill>
                  <a:schemeClr val="accent5"/>
                </a:solidFill>
                <a:latin typeface="Tahoma"/>
                <a:cs typeface="Tahoma"/>
              </a:rPr>
              <a:t>Ohio Commission on Fatherhood – In State Law Since 1999 (ORC 5101.34)! Overall Focus</a:t>
            </a:r>
            <a:endParaRPr lang="en-US" b="1" dirty="0">
              <a:solidFill>
                <a:schemeClr val="accent5"/>
              </a:solidFill>
              <a:latin typeface="Tahoma"/>
              <a:cs typeface="Tahoma"/>
            </a:endParaRPr>
          </a:p>
        </p:txBody>
      </p:sp>
      <p:graphicFrame>
        <p:nvGraphicFramePr>
          <p:cNvPr id="7" name="Content Placeholder 6">
            <a:extLst>
              <a:ext uri="{FF2B5EF4-FFF2-40B4-BE49-F238E27FC236}">
                <a16:creationId xmlns:a16="http://schemas.microsoft.com/office/drawing/2014/main" id="{7C1CE837-53E6-485B-A183-125F8FCF9953}"/>
              </a:ext>
            </a:extLst>
          </p:cNvPr>
          <p:cNvGraphicFramePr>
            <a:graphicFrameLocks noGrp="1"/>
          </p:cNvGraphicFramePr>
          <p:nvPr>
            <p:ph idx="1"/>
            <p:extLst/>
          </p:nvPr>
        </p:nvGraphicFramePr>
        <p:xfrm>
          <a:off x="933450" y="1676420"/>
          <a:ext cx="9489683" cy="461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6">
            <a:extLst>
              <a:ext uri="{FF2B5EF4-FFF2-40B4-BE49-F238E27FC236}">
                <a16:creationId xmlns:a16="http://schemas.microsoft.com/office/drawing/2014/main" id="{A281BC2A-3CEC-4EBF-BB09-6ACBBD6F9C4D}"/>
              </a:ext>
            </a:extLst>
          </p:cNvPr>
          <p:cNvGraphicFramePr>
            <a:graphicFrameLocks/>
          </p:cNvGraphicFramePr>
          <p:nvPr>
            <p:extLst>
              <p:ext uri="{D42A27DB-BD31-4B8C-83A1-F6EECF244321}">
                <p14:modId xmlns:p14="http://schemas.microsoft.com/office/powerpoint/2010/main" val="2150942929"/>
              </p:ext>
            </p:extLst>
          </p:nvPr>
        </p:nvGraphicFramePr>
        <p:xfrm>
          <a:off x="846140" y="1676419"/>
          <a:ext cx="10565667" cy="46113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2716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A015C-F578-45AA-BCAF-6357AD32C12A}"/>
              </a:ext>
            </a:extLst>
          </p:cNvPr>
          <p:cNvSpPr>
            <a:spLocks noGrp="1"/>
          </p:cNvSpPr>
          <p:nvPr>
            <p:ph type="title"/>
          </p:nvPr>
        </p:nvSpPr>
        <p:spPr>
          <a:xfrm>
            <a:off x="838200" y="115677"/>
            <a:ext cx="10515600" cy="1156771"/>
          </a:xfrm>
          <a:blipFill>
            <a:blip r:embed="rId2"/>
            <a:tile tx="0" ty="0" sx="100000" sy="100000" flip="none" algn="tl"/>
          </a:blipFill>
        </p:spPr>
        <p:txBody>
          <a:bodyPr>
            <a:normAutofit fontScale="90000"/>
          </a:bodyPr>
          <a:lstStyle/>
          <a:p>
            <a:pPr algn="ctr"/>
            <a:r>
              <a:rPr lang="en-US" b="1" dirty="0"/>
              <a:t>What is the Purpose of the Ohio Commission on Fatherhood?</a:t>
            </a:r>
          </a:p>
        </p:txBody>
      </p:sp>
      <p:sp>
        <p:nvSpPr>
          <p:cNvPr id="3" name="Content Placeholder 2">
            <a:extLst>
              <a:ext uri="{FF2B5EF4-FFF2-40B4-BE49-F238E27FC236}">
                <a16:creationId xmlns:a16="http://schemas.microsoft.com/office/drawing/2014/main" id="{73A3306E-2D68-4937-8EC8-889789F3C3FB}"/>
              </a:ext>
            </a:extLst>
          </p:cNvPr>
          <p:cNvSpPr>
            <a:spLocks noGrp="1"/>
          </p:cNvSpPr>
          <p:nvPr>
            <p:ph idx="1"/>
          </p:nvPr>
        </p:nvSpPr>
        <p:spPr>
          <a:xfrm>
            <a:off x="-810470" y="2685407"/>
            <a:ext cx="12164270" cy="3491555"/>
          </a:xfrm>
        </p:spPr>
        <p:txBody>
          <a:bodyPr/>
          <a:lstStyle/>
          <a:p>
            <a:endParaRPr lang="en-US" dirty="0"/>
          </a:p>
          <a:p>
            <a:endParaRPr lang="en-US" dirty="0"/>
          </a:p>
          <a:p>
            <a:endParaRPr lang="en-US" dirty="0"/>
          </a:p>
        </p:txBody>
      </p:sp>
      <p:pic>
        <p:nvPicPr>
          <p:cNvPr id="1026" name="Picture 2" descr="https://www.fatherhood.ohio.gov/portals/0/Objectives.PNG">
            <a:extLst>
              <a:ext uri="{FF2B5EF4-FFF2-40B4-BE49-F238E27FC236}">
                <a16:creationId xmlns:a16="http://schemas.microsoft.com/office/drawing/2014/main" id="{C90B0B57-AEE5-4DA3-986B-647D8B777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104" y="1272448"/>
            <a:ext cx="7485196" cy="558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28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lstStyle/>
          <a:p>
            <a:pPr algn="ctr"/>
            <a:r>
              <a:rPr lang="en-US" b="1" dirty="0">
                <a:solidFill>
                  <a:srgbClr val="002060"/>
                </a:solidFill>
                <a:latin typeface="Calibri" panose="020F0502020204030204" pitchFamily="34" charset="0"/>
              </a:rPr>
              <a:t>The History of the Ohio Commission on Fatherhood</a:t>
            </a:r>
            <a:endParaRPr lang="en-US" dirty="0">
              <a:latin typeface="Calibri" panose="020F0502020204030204" pitchFamily="34" charset="0"/>
            </a:endParaRPr>
          </a:p>
        </p:txBody>
      </p:sp>
      <p:sp>
        <p:nvSpPr>
          <p:cNvPr id="3" name="Content Placeholder 2"/>
          <p:cNvSpPr>
            <a:spLocks noGrp="1"/>
          </p:cNvSpPr>
          <p:nvPr>
            <p:ph idx="1"/>
          </p:nvPr>
        </p:nvSpPr>
        <p:spPr>
          <a:xfrm>
            <a:off x="1312269" y="1835781"/>
            <a:ext cx="10192343" cy="4886752"/>
          </a:xfrm>
        </p:spPr>
        <p:txBody>
          <a:bodyPr>
            <a:normAutofit/>
          </a:bodyPr>
          <a:lstStyle/>
          <a:p>
            <a:pPr algn="ctr"/>
            <a:r>
              <a:rPr lang="en-US" sz="2400" b="1" u="sng" dirty="0">
                <a:latin typeface="Calibri" panose="020F0502020204030204" pitchFamily="34" charset="0"/>
                <a:cs typeface="Calibri" panose="020F0502020204030204" pitchFamily="34" charset="0"/>
              </a:rPr>
              <a:t>The Ohio Commission on Fatherhood – Bipartisan Commission </a:t>
            </a:r>
            <a:r>
              <a:rPr lang="en-US" sz="2400" b="1" u="sng" dirty="0">
                <a:latin typeface="Calibri" panose="020F0502020204030204" pitchFamily="34" charset="0"/>
              </a:rPr>
              <a:t>20 Commissioners representing various branches of government and state departments</a:t>
            </a:r>
          </a:p>
          <a:p>
            <a:pPr marL="914400" lvl="2" indent="0">
              <a:buNone/>
            </a:pPr>
            <a:endParaRPr lang="en-US" sz="2400" b="1" dirty="0">
              <a:latin typeface="Calibri" panose="020F0502020204030204" pitchFamily="34" charset="0"/>
            </a:endParaRPr>
          </a:p>
          <a:p>
            <a:pPr lvl="2"/>
            <a:r>
              <a:rPr lang="en-US" sz="2400" b="1" dirty="0">
                <a:latin typeface="Calibri" panose="020F0502020204030204" pitchFamily="34" charset="0"/>
              </a:rPr>
              <a:t>2 Senators (Democrat and Republican)</a:t>
            </a:r>
          </a:p>
          <a:p>
            <a:pPr lvl="2"/>
            <a:r>
              <a:rPr lang="en-US" sz="2400" b="1" dirty="0">
                <a:latin typeface="Calibri" panose="020F0502020204030204" pitchFamily="34" charset="0"/>
              </a:rPr>
              <a:t>4 Members of the House (2 of the 4 must be from legislative districts that include a county or part of a county that is among the 1/3 of counties in the state with the highest number per capita of households headed by females)</a:t>
            </a:r>
          </a:p>
          <a:p>
            <a:pPr lvl="2"/>
            <a:r>
              <a:rPr lang="en-US" sz="2400" b="1" dirty="0">
                <a:latin typeface="Calibri" panose="020F0502020204030204" pitchFamily="34" charset="0"/>
              </a:rPr>
              <a:t>Designee from the Governor’s Office</a:t>
            </a:r>
          </a:p>
          <a:p>
            <a:pPr lvl="2"/>
            <a:r>
              <a:rPr lang="en-US" sz="2400" b="1" dirty="0">
                <a:latin typeface="Calibri" panose="020F0502020204030204" pitchFamily="34" charset="0"/>
              </a:rPr>
              <a:t>Representative from the Ohio Supreme Court </a:t>
            </a:r>
          </a:p>
          <a:p>
            <a:pPr lvl="2"/>
            <a:r>
              <a:rPr lang="en-US" sz="2400" b="1" dirty="0">
                <a:latin typeface="Calibri" panose="020F0502020204030204" pitchFamily="34" charset="0"/>
              </a:rPr>
              <a:t>Five members from the public appointed by the Governor</a:t>
            </a:r>
          </a:p>
          <a:p>
            <a:pPr lvl="1"/>
            <a:endParaRPr lang="en-US" sz="1800" b="1" dirty="0"/>
          </a:p>
        </p:txBody>
      </p:sp>
    </p:spTree>
    <p:extLst>
      <p:ext uri="{BB962C8B-B14F-4D97-AF65-F5344CB8AC3E}">
        <p14:creationId xmlns:p14="http://schemas.microsoft.com/office/powerpoint/2010/main" val="4214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9A230-BF5D-4459-8C2F-53BC52EC5B4E}"/>
              </a:ext>
            </a:extLst>
          </p:cNvPr>
          <p:cNvSpPr>
            <a:spLocks noGrp="1"/>
          </p:cNvSpPr>
          <p:nvPr>
            <p:ph type="title"/>
          </p:nvPr>
        </p:nvSpPr>
        <p:spPr>
          <a:blipFill>
            <a:blip r:embed="rId2"/>
            <a:tile tx="0" ty="0" sx="100000" sy="100000" flip="none" algn="tl"/>
          </a:blipFill>
        </p:spPr>
        <p:txBody>
          <a:bodyPr/>
          <a:lstStyle/>
          <a:p>
            <a:pPr algn="ctr"/>
            <a:r>
              <a:rPr lang="en-US" b="1" dirty="0">
                <a:solidFill>
                  <a:srgbClr val="002060"/>
                </a:solidFill>
                <a:latin typeface="Calibri" panose="020F0502020204030204" pitchFamily="34" charset="0"/>
              </a:rPr>
              <a:t>The History of the Ohio Commission on Fatherhood</a:t>
            </a:r>
            <a:endParaRPr lang="en-US" dirty="0">
              <a:latin typeface="Calibri" panose="020F0502020204030204" pitchFamily="34" charset="0"/>
            </a:endParaRPr>
          </a:p>
        </p:txBody>
      </p:sp>
      <p:sp>
        <p:nvSpPr>
          <p:cNvPr id="3" name="Content Placeholder 2">
            <a:extLst>
              <a:ext uri="{FF2B5EF4-FFF2-40B4-BE49-F238E27FC236}">
                <a16:creationId xmlns:a16="http://schemas.microsoft.com/office/drawing/2014/main" id="{5736E5C2-6044-4D48-9AB8-3E5905181071}"/>
              </a:ext>
            </a:extLst>
          </p:cNvPr>
          <p:cNvSpPr>
            <a:spLocks noGrp="1"/>
          </p:cNvSpPr>
          <p:nvPr>
            <p:ph idx="1"/>
          </p:nvPr>
        </p:nvSpPr>
        <p:spPr>
          <a:xfrm>
            <a:off x="930926" y="1905000"/>
            <a:ext cx="10573686" cy="4524022"/>
          </a:xfrm>
        </p:spPr>
        <p:txBody>
          <a:bodyPr>
            <a:noAutofit/>
          </a:bodyPr>
          <a:lstStyle/>
          <a:p>
            <a:pPr marL="0" indent="0" algn="ctr">
              <a:buNone/>
            </a:pPr>
            <a:endParaRPr lang="en-US" b="1" dirty="0">
              <a:latin typeface="Calibri" panose="020F0502020204030204" pitchFamily="34" charset="0"/>
              <a:cs typeface="Calibri" panose="020F0502020204030204" pitchFamily="34" charset="0"/>
            </a:endParaRPr>
          </a:p>
          <a:p>
            <a:pPr lvl="2"/>
            <a:r>
              <a:rPr lang="en-US" sz="2800" b="1" dirty="0">
                <a:latin typeface="Calibri" panose="020F0502020204030204" pitchFamily="34" charset="0"/>
                <a:cs typeface="Calibri" panose="020F0502020204030204" pitchFamily="34" charset="0"/>
              </a:rPr>
              <a:t>Director of Ohio Department of Job and Family Services</a:t>
            </a:r>
          </a:p>
          <a:p>
            <a:pPr lvl="2"/>
            <a:r>
              <a:rPr lang="en-US" sz="2800" b="1" dirty="0">
                <a:latin typeface="Calibri" panose="020F0502020204030204" pitchFamily="34" charset="0"/>
                <a:cs typeface="Calibri" panose="020F0502020204030204" pitchFamily="34" charset="0"/>
              </a:rPr>
              <a:t>Director of the Ohio Department of Health</a:t>
            </a:r>
          </a:p>
          <a:p>
            <a:pPr lvl="2"/>
            <a:r>
              <a:rPr lang="en-US" sz="2800" b="1" dirty="0">
                <a:latin typeface="Calibri" panose="020F0502020204030204" pitchFamily="34" charset="0"/>
                <a:cs typeface="Calibri" panose="020F0502020204030204" pitchFamily="34" charset="0"/>
              </a:rPr>
              <a:t>Director of the Ohio Department of Education</a:t>
            </a:r>
          </a:p>
          <a:p>
            <a:pPr lvl="2"/>
            <a:r>
              <a:rPr lang="en-US" sz="2800" b="1" dirty="0">
                <a:latin typeface="Calibri" panose="020F0502020204030204" pitchFamily="34" charset="0"/>
                <a:cs typeface="Calibri" panose="020F0502020204030204" pitchFamily="34" charset="0"/>
              </a:rPr>
              <a:t>Director of the Ohio Mental Health and Addiction Services</a:t>
            </a:r>
          </a:p>
          <a:p>
            <a:pPr lvl="2"/>
            <a:r>
              <a:rPr lang="en-US" sz="2800" b="1" dirty="0">
                <a:latin typeface="Calibri" panose="020F0502020204030204" pitchFamily="34" charset="0"/>
                <a:cs typeface="Calibri" panose="020F0502020204030204" pitchFamily="34" charset="0"/>
              </a:rPr>
              <a:t>Director of Ohio Rehabilitation and Correction</a:t>
            </a:r>
          </a:p>
          <a:p>
            <a:pPr lvl="2"/>
            <a:r>
              <a:rPr lang="en-US" sz="2800" b="1" dirty="0">
                <a:latin typeface="Calibri" panose="020F0502020204030204" pitchFamily="34" charset="0"/>
                <a:cs typeface="Calibri" panose="020F0502020204030204" pitchFamily="34" charset="0"/>
              </a:rPr>
              <a:t>Director of Ohio Department of Youth Services</a:t>
            </a:r>
          </a:p>
          <a:p>
            <a:pPr lvl="2"/>
            <a:r>
              <a:rPr lang="en-US" sz="2800" b="1" dirty="0">
                <a:latin typeface="Calibri" panose="020F0502020204030204" pitchFamily="34" charset="0"/>
                <a:cs typeface="Calibri" panose="020F0502020204030204" pitchFamily="34" charset="0"/>
              </a:rPr>
              <a:t>Director of Families and Children First Council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9449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485" y="624110"/>
            <a:ext cx="10535128" cy="1052290"/>
          </a:xfrm>
          <a:blipFill>
            <a:blip r:embed="rId2"/>
            <a:tile tx="0" ty="0" sx="100000" sy="100000" flip="none" algn="tl"/>
          </a:blipFill>
        </p:spPr>
        <p:txBody>
          <a:bodyPr/>
          <a:lstStyle/>
          <a:p>
            <a:pPr algn="ctr"/>
            <a:r>
              <a:rPr lang="en-US" b="1" dirty="0">
                <a:solidFill>
                  <a:srgbClr val="002060"/>
                </a:solidFill>
                <a:latin typeface="Calibri" panose="020F0502020204030204" pitchFamily="34" charset="0"/>
              </a:rPr>
              <a:t>Healthy Responsible Fatherhood</a:t>
            </a:r>
            <a:endParaRPr lang="en-US" dirty="0">
              <a:latin typeface="Calibri" panose="020F0502020204030204" pitchFamily="34" charset="0"/>
            </a:endParaRPr>
          </a:p>
        </p:txBody>
      </p:sp>
      <p:sp>
        <p:nvSpPr>
          <p:cNvPr id="3" name="Content Placeholder 2"/>
          <p:cNvSpPr>
            <a:spLocks noGrp="1"/>
          </p:cNvSpPr>
          <p:nvPr>
            <p:ph idx="1"/>
          </p:nvPr>
        </p:nvSpPr>
        <p:spPr>
          <a:xfrm>
            <a:off x="870334" y="1591937"/>
            <a:ext cx="10634278" cy="4966907"/>
          </a:xfrm>
        </p:spPr>
        <p:txBody>
          <a:bodyPr>
            <a:normAutofit fontScale="85000" lnSpcReduction="20000"/>
          </a:bodyPr>
          <a:lstStyle/>
          <a:p>
            <a:pPr algn="ctr"/>
            <a:endParaRPr lang="en-US" sz="4400" b="1" dirty="0">
              <a:latin typeface="Calibri" panose="020F0502020204030204" pitchFamily="34" charset="0"/>
              <a:cs typeface="Calibri" panose="020F0502020204030204" pitchFamily="34" charset="0"/>
            </a:endParaRPr>
          </a:p>
          <a:p>
            <a:pPr algn="ctr"/>
            <a:r>
              <a:rPr lang="en-US" sz="3900" b="1" u="sng" dirty="0">
                <a:latin typeface="Calibri" panose="020F0502020204030204" pitchFamily="34" charset="0"/>
                <a:cs typeface="Calibri" panose="020F0502020204030204" pitchFamily="34" charset="0"/>
              </a:rPr>
              <a:t>Father as Provider</a:t>
            </a:r>
          </a:p>
          <a:p>
            <a:r>
              <a:rPr lang="en-US" sz="3000" b="1" u="sng" dirty="0">
                <a:latin typeface="Calibri" panose="020F0502020204030204" pitchFamily="34" charset="0"/>
                <a:cs typeface="Calibri" panose="020F0502020204030204" pitchFamily="34" charset="0"/>
              </a:rPr>
              <a:t>It is absolutely necessary that responsible parents be financially accountable to their children:</a:t>
            </a:r>
          </a:p>
          <a:p>
            <a:pPr lvl="1"/>
            <a:r>
              <a:rPr lang="en-US" sz="3000" b="1" dirty="0">
                <a:latin typeface="Calibri" panose="020F0502020204030204" pitchFamily="34" charset="0"/>
                <a:cs typeface="Calibri" panose="020F0502020204030204" pitchFamily="34" charset="0"/>
              </a:rPr>
              <a:t>Shelter</a:t>
            </a:r>
          </a:p>
          <a:p>
            <a:pPr lvl="1"/>
            <a:r>
              <a:rPr lang="en-US" sz="3000" b="1" dirty="0">
                <a:latin typeface="Calibri" panose="020F0502020204030204" pitchFamily="34" charset="0"/>
                <a:cs typeface="Calibri" panose="020F0502020204030204" pitchFamily="34" charset="0"/>
              </a:rPr>
              <a:t>Clothing</a:t>
            </a:r>
          </a:p>
          <a:p>
            <a:pPr lvl="1"/>
            <a:r>
              <a:rPr lang="en-US" sz="3000" b="1" dirty="0">
                <a:latin typeface="Calibri" panose="020F0502020204030204" pitchFamily="34" charset="0"/>
                <a:cs typeface="Calibri" panose="020F0502020204030204" pitchFamily="34" charset="0"/>
              </a:rPr>
              <a:t>Food</a:t>
            </a:r>
          </a:p>
          <a:p>
            <a:pPr lvl="1"/>
            <a:r>
              <a:rPr lang="en-US" sz="3000" b="1" dirty="0">
                <a:latin typeface="Calibri" panose="020F0502020204030204" pitchFamily="34" charset="0"/>
                <a:cs typeface="Calibri" panose="020F0502020204030204" pitchFamily="34" charset="0"/>
              </a:rPr>
              <a:t>Health care</a:t>
            </a:r>
          </a:p>
          <a:p>
            <a:pPr lvl="1"/>
            <a:r>
              <a:rPr lang="en-US" sz="3000" b="1" dirty="0">
                <a:latin typeface="Calibri" panose="020F0502020204030204" pitchFamily="34" charset="0"/>
                <a:cs typeface="Calibri" panose="020F0502020204030204" pitchFamily="34" charset="0"/>
              </a:rPr>
              <a:t>Entertainment</a:t>
            </a:r>
          </a:p>
          <a:p>
            <a:pPr lvl="1"/>
            <a:r>
              <a:rPr lang="en-US" sz="3000" b="1" dirty="0">
                <a:latin typeface="Calibri" panose="020F0502020204030204" pitchFamily="34" charset="0"/>
                <a:cs typeface="Calibri" panose="020F0502020204030204" pitchFamily="34" charset="0"/>
              </a:rPr>
              <a:t>Miscellaneous</a:t>
            </a:r>
          </a:p>
          <a:p>
            <a:pPr lvl="1" algn="ctr"/>
            <a:endParaRPr lang="en-US" sz="3000" b="1" u="sng" dirty="0">
              <a:latin typeface="Calibri" panose="020F0502020204030204" pitchFamily="34" charset="0"/>
              <a:cs typeface="Calibri" panose="020F0502020204030204" pitchFamily="34" charset="0"/>
            </a:endParaRPr>
          </a:p>
          <a:p>
            <a:pPr lvl="1" algn="ctr"/>
            <a:r>
              <a:rPr lang="en-US" sz="3000" b="1" i="1" u="sng" dirty="0">
                <a:latin typeface="Calibri" panose="020F0502020204030204" pitchFamily="34" charset="0"/>
                <a:cs typeface="Calibri" panose="020F0502020204030204" pitchFamily="34" charset="0"/>
              </a:rPr>
              <a:t>With dad’s involvement, engagement and support, his child is 4x less likely to live in poverty…………………</a:t>
            </a:r>
          </a:p>
          <a:p>
            <a:pPr marL="457200" lvl="1" indent="0" algn="ctr">
              <a:buNone/>
            </a:pPr>
            <a:r>
              <a:rPr lang="en-US" sz="2200" dirty="0">
                <a:latin typeface="Calibri" panose="020F0502020204030204" pitchFamily="34" charset="0"/>
                <a:cs typeface="Calibri" panose="020F0502020204030204" pitchFamily="34" charset="0"/>
              </a:rPr>
              <a:t>(National Fatherhood Initiative Father Facts, 7</a:t>
            </a:r>
            <a:r>
              <a:rPr lang="en-US" sz="2200" baseline="30000" dirty="0">
                <a:latin typeface="Calibri" panose="020F0502020204030204" pitchFamily="34" charset="0"/>
                <a:cs typeface="Calibri" panose="020F0502020204030204" pitchFamily="34" charset="0"/>
              </a:rPr>
              <a:t>th</a:t>
            </a:r>
            <a:r>
              <a:rPr lang="en-US" sz="2200" dirty="0">
                <a:latin typeface="Calibri" panose="020F0502020204030204" pitchFamily="34" charset="0"/>
                <a:cs typeface="Calibri" panose="020F0502020204030204" pitchFamily="34" charset="0"/>
              </a:rPr>
              <a:t> Edition)</a:t>
            </a:r>
          </a:p>
          <a:p>
            <a:pPr lvl="1"/>
            <a:endParaRPr lang="en-US" b="1" dirty="0"/>
          </a:p>
        </p:txBody>
      </p:sp>
    </p:spTree>
    <p:extLst>
      <p:ext uri="{BB962C8B-B14F-4D97-AF65-F5344CB8AC3E}">
        <p14:creationId xmlns:p14="http://schemas.microsoft.com/office/powerpoint/2010/main" val="546486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24110"/>
            <a:ext cx="10590212" cy="1052290"/>
          </a:xfrm>
          <a:blipFill>
            <a:blip r:embed="rId2"/>
            <a:tile tx="0" ty="0" sx="100000" sy="100000" flip="none" algn="tl"/>
          </a:blipFill>
        </p:spPr>
        <p:txBody>
          <a:bodyPr/>
          <a:lstStyle/>
          <a:p>
            <a:pPr algn="ctr"/>
            <a:r>
              <a:rPr lang="en-US" b="1" dirty="0">
                <a:solidFill>
                  <a:srgbClr val="002060"/>
                </a:solidFill>
                <a:latin typeface="Calibri" panose="020F0502020204030204" pitchFamily="34" charset="0"/>
              </a:rPr>
              <a:t>Healthy Responsible Fatherhood</a:t>
            </a:r>
            <a:endParaRPr lang="en-US" dirty="0">
              <a:latin typeface="Calibri" panose="020F0502020204030204" pitchFamily="34" charset="0"/>
            </a:endParaRPr>
          </a:p>
        </p:txBody>
      </p:sp>
      <p:sp>
        <p:nvSpPr>
          <p:cNvPr id="3" name="Content Placeholder 2"/>
          <p:cNvSpPr>
            <a:spLocks noGrp="1"/>
          </p:cNvSpPr>
          <p:nvPr>
            <p:ph idx="1"/>
          </p:nvPr>
        </p:nvSpPr>
        <p:spPr>
          <a:xfrm>
            <a:off x="760165" y="1676401"/>
            <a:ext cx="10744448" cy="4741332"/>
          </a:xfrm>
        </p:spPr>
        <p:txBody>
          <a:bodyPr>
            <a:normAutofit fontScale="92500" lnSpcReduction="20000"/>
          </a:bodyPr>
          <a:lstStyle/>
          <a:p>
            <a:pPr algn="ctr"/>
            <a:r>
              <a:rPr lang="en-US" sz="3200" b="1" u="sng" dirty="0">
                <a:latin typeface="Calibri" panose="020F0502020204030204" pitchFamily="34" charset="0"/>
              </a:rPr>
              <a:t>However, there is much more to dad than $</a:t>
            </a:r>
          </a:p>
          <a:p>
            <a:endParaRPr lang="en-US" sz="3200" b="1" u="sng" dirty="0">
              <a:latin typeface="Calibri" panose="020F0502020204030204" pitchFamily="34" charset="0"/>
            </a:endParaRPr>
          </a:p>
          <a:p>
            <a:r>
              <a:rPr lang="en-US" sz="3200" b="1" u="sng" dirty="0">
                <a:latin typeface="Calibri" panose="020F0502020204030204" pitchFamily="34" charset="0"/>
              </a:rPr>
              <a:t>Data and Research Show:</a:t>
            </a:r>
          </a:p>
          <a:p>
            <a:pPr lvl="1"/>
            <a:r>
              <a:rPr lang="en-US" sz="3200" b="1" dirty="0">
                <a:latin typeface="Calibri" panose="020F0502020204030204" pitchFamily="34" charset="0"/>
              </a:rPr>
              <a:t>Father presence/involvement/engagement in his child’s life </a:t>
            </a:r>
            <a:r>
              <a:rPr lang="en-US" sz="3200" b="1" u="sng" dirty="0">
                <a:latin typeface="Calibri" panose="020F0502020204030204" pitchFamily="34" charset="0"/>
              </a:rPr>
              <a:t>reduces</a:t>
            </a:r>
            <a:r>
              <a:rPr lang="en-US" sz="3200" b="1" dirty="0">
                <a:latin typeface="Calibri" panose="020F0502020204030204" pitchFamily="34" charset="0"/>
              </a:rPr>
              <a:t>:</a:t>
            </a:r>
          </a:p>
          <a:p>
            <a:pPr lvl="2"/>
            <a:r>
              <a:rPr lang="en-US" sz="3200" b="1" dirty="0">
                <a:latin typeface="Calibri" panose="020F0502020204030204" pitchFamily="34" charset="0"/>
              </a:rPr>
              <a:t>Youth alcohol and drug use (Opioid Epidemic)</a:t>
            </a:r>
          </a:p>
          <a:p>
            <a:pPr lvl="2"/>
            <a:r>
              <a:rPr lang="en-US" sz="3200" b="1" dirty="0">
                <a:latin typeface="Calibri" panose="020F0502020204030204" pitchFamily="34" charset="0"/>
              </a:rPr>
              <a:t>Teen Pregnancy – 7x less likely to become pregnant as a teen</a:t>
            </a:r>
          </a:p>
          <a:p>
            <a:pPr lvl="2"/>
            <a:r>
              <a:rPr lang="en-US" sz="3200" b="1" dirty="0">
                <a:latin typeface="Calibri" panose="020F0502020204030204" pitchFamily="34" charset="0"/>
              </a:rPr>
              <a:t>Infant Mortality – 2x less likely his baby will not reach his/her first birthday</a:t>
            </a:r>
          </a:p>
          <a:p>
            <a:pPr lvl="2"/>
            <a:r>
              <a:rPr lang="en-US" sz="3200" b="1" dirty="0">
                <a:latin typeface="Calibri" panose="020F0502020204030204" pitchFamily="34" charset="0"/>
              </a:rPr>
              <a:t>Child abuse and neglect</a:t>
            </a:r>
          </a:p>
          <a:p>
            <a:pPr lvl="2"/>
            <a:endParaRPr lang="en-US" dirty="0"/>
          </a:p>
          <a:p>
            <a:pPr marL="914400" lvl="2" indent="0" algn="ctr">
              <a:buNone/>
            </a:pPr>
            <a:r>
              <a:rPr lang="en-US" dirty="0"/>
              <a:t>(National Fatherhood Initiative, Father Facts 7</a:t>
            </a:r>
            <a:r>
              <a:rPr lang="en-US" baseline="30000" dirty="0"/>
              <a:t>th</a:t>
            </a:r>
            <a:r>
              <a:rPr lang="en-US" dirty="0"/>
              <a:t> Edition)</a:t>
            </a:r>
          </a:p>
          <a:p>
            <a:pPr lvl="2"/>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3772877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125" y="242371"/>
            <a:ext cx="10116487" cy="1338549"/>
          </a:xfrm>
          <a:blipFill>
            <a:blip r:embed="rId2"/>
            <a:tile tx="0" ty="0" sx="100000" sy="100000" flip="none" algn="tl"/>
          </a:blipFill>
        </p:spPr>
        <p:txBody>
          <a:bodyPr/>
          <a:lstStyle/>
          <a:p>
            <a:pPr algn="ctr"/>
            <a:r>
              <a:rPr lang="en-US" b="1" dirty="0">
                <a:solidFill>
                  <a:srgbClr val="002060"/>
                </a:solidFill>
                <a:latin typeface="Calibri" panose="020F0502020204030204" pitchFamily="34" charset="0"/>
              </a:rPr>
              <a:t>Healthy Responsible Fatherhood</a:t>
            </a:r>
            <a:endParaRPr lang="en-US" dirty="0">
              <a:latin typeface="Calibri" panose="020F0502020204030204" pitchFamily="34" charset="0"/>
            </a:endParaRPr>
          </a:p>
        </p:txBody>
      </p:sp>
      <p:sp>
        <p:nvSpPr>
          <p:cNvPr id="3" name="Content Placeholder 2"/>
          <p:cNvSpPr>
            <a:spLocks noGrp="1"/>
          </p:cNvSpPr>
          <p:nvPr>
            <p:ph idx="1"/>
          </p:nvPr>
        </p:nvSpPr>
        <p:spPr>
          <a:xfrm>
            <a:off x="963976" y="1729740"/>
            <a:ext cx="10540636" cy="4831080"/>
          </a:xfrm>
        </p:spPr>
        <p:txBody>
          <a:bodyPr>
            <a:normAutofit/>
          </a:bodyPr>
          <a:lstStyle/>
          <a:p>
            <a:r>
              <a:rPr lang="en-US" sz="2400" b="1" u="sng" dirty="0">
                <a:latin typeface="Calibri" panose="020F0502020204030204" pitchFamily="34" charset="0"/>
                <a:cs typeface="Calibri" panose="020F0502020204030204" pitchFamily="34" charset="0"/>
              </a:rPr>
              <a:t>Data and Research Show (continued</a:t>
            </a:r>
            <a:r>
              <a:rPr lang="en-US" sz="2400" b="1" dirty="0">
                <a:latin typeface="Calibri" panose="020F0502020204030204" pitchFamily="34" charset="0"/>
                <a:cs typeface="Calibri" panose="020F0502020204030204" pitchFamily="34" charset="0"/>
              </a:rPr>
              <a:t>):</a:t>
            </a:r>
          </a:p>
          <a:p>
            <a:pPr lvl="1"/>
            <a:r>
              <a:rPr lang="en-US" sz="2400" b="1" dirty="0">
                <a:latin typeface="Calibri" panose="020F0502020204030204" pitchFamily="34" charset="0"/>
                <a:cs typeface="Calibri" panose="020F0502020204030204" pitchFamily="34" charset="0"/>
              </a:rPr>
              <a:t>Father presence/involvement/engagement in his child’s life </a:t>
            </a:r>
            <a:r>
              <a:rPr lang="en-US" sz="2400" b="1" u="sng" dirty="0">
                <a:latin typeface="Calibri" panose="020F0502020204030204" pitchFamily="34" charset="0"/>
                <a:cs typeface="Calibri" panose="020F0502020204030204" pitchFamily="34" charset="0"/>
              </a:rPr>
              <a:t>reduces</a:t>
            </a:r>
            <a:r>
              <a:rPr lang="en-US" sz="2400" b="1" dirty="0">
                <a:latin typeface="Calibri" panose="020F0502020204030204" pitchFamily="34" charset="0"/>
                <a:cs typeface="Calibri" panose="020F0502020204030204" pitchFamily="34" charset="0"/>
              </a:rPr>
              <a:t>:</a:t>
            </a:r>
          </a:p>
          <a:p>
            <a:pPr lvl="2"/>
            <a:r>
              <a:rPr lang="en-US" sz="2400" b="1" dirty="0">
                <a:latin typeface="Calibri" panose="020F0502020204030204" pitchFamily="34" charset="0"/>
                <a:cs typeface="Calibri" panose="020F0502020204030204" pitchFamily="34" charset="0"/>
              </a:rPr>
              <a:t>Youth behavioral problems</a:t>
            </a:r>
          </a:p>
          <a:p>
            <a:pPr lvl="2"/>
            <a:r>
              <a:rPr lang="en-US" sz="2400" b="1" dirty="0">
                <a:latin typeface="Calibri" panose="020F0502020204030204" pitchFamily="34" charset="0"/>
                <a:cs typeface="Calibri" panose="020F0502020204030204" pitchFamily="34" charset="0"/>
              </a:rPr>
              <a:t>Youth academic challenges – 2x less likely to drop out of high school</a:t>
            </a:r>
          </a:p>
          <a:p>
            <a:pPr lvl="2"/>
            <a:r>
              <a:rPr lang="en-US" sz="2400" b="1" dirty="0">
                <a:latin typeface="Calibri" panose="020F0502020204030204" pitchFamily="34" charset="0"/>
                <a:cs typeface="Calibri" panose="020F0502020204030204" pitchFamily="34" charset="0"/>
              </a:rPr>
              <a:t>Likelihood of committing a crime</a:t>
            </a:r>
          </a:p>
          <a:p>
            <a:pPr lvl="2"/>
            <a:r>
              <a:rPr lang="en-US" sz="2400" b="1" dirty="0">
                <a:latin typeface="Calibri" panose="020F0502020204030204" pitchFamily="34" charset="0"/>
                <a:cs typeface="Calibri" panose="020F0502020204030204" pitchFamily="34" charset="0"/>
              </a:rPr>
              <a:t>Likelihood of going to prison</a:t>
            </a:r>
          </a:p>
          <a:p>
            <a:pPr lvl="2"/>
            <a:r>
              <a:rPr lang="en-US" sz="2400" b="1" dirty="0">
                <a:latin typeface="Calibri" panose="020F0502020204030204" pitchFamily="34" charset="0"/>
                <a:cs typeface="Calibri" panose="020F0502020204030204" pitchFamily="34" charset="0"/>
              </a:rPr>
              <a:t>Childhood obesity – 2x less likely to suffer from obesity</a:t>
            </a:r>
          </a:p>
          <a:p>
            <a:pPr lvl="2"/>
            <a:endParaRPr lang="en-US" sz="2400" dirty="0">
              <a:latin typeface="Calibri" panose="020F0502020204030204" pitchFamily="34" charset="0"/>
            </a:endParaRPr>
          </a:p>
          <a:p>
            <a:pPr algn="ctr"/>
            <a:r>
              <a:rPr lang="en-US" sz="2400" b="1" u="sng" dirty="0">
                <a:solidFill>
                  <a:srgbClr val="C00000"/>
                </a:solidFill>
                <a:latin typeface="Calibri" panose="020F0502020204030204" pitchFamily="34" charset="0"/>
                <a:cs typeface="Calibri" panose="020F0502020204030204" pitchFamily="34" charset="0"/>
              </a:rPr>
              <a:t>The Cost of Father Absence is Apparent – increases taxpayer dollars, jeopardizes the well-being of society, puts at risk the future of this nation</a:t>
            </a:r>
          </a:p>
          <a:p>
            <a:pPr marL="0" indent="0" algn="ctr">
              <a:buNone/>
            </a:pPr>
            <a:r>
              <a:rPr lang="en-US" sz="1600" dirty="0">
                <a:latin typeface="Calibri" panose="020F0502020204030204" pitchFamily="34" charset="0"/>
                <a:cs typeface="Calibri" panose="020F0502020204030204" pitchFamily="34" charset="0"/>
              </a:rPr>
              <a:t>(National Fatherhood Initiative, Father Facts 7</a:t>
            </a:r>
            <a:r>
              <a:rPr lang="en-US" sz="1600" baseline="30000" dirty="0">
                <a:latin typeface="Calibri" panose="020F0502020204030204" pitchFamily="34" charset="0"/>
                <a:cs typeface="Calibri" panose="020F0502020204030204" pitchFamily="34" charset="0"/>
              </a:rPr>
              <a:t>th</a:t>
            </a:r>
            <a:r>
              <a:rPr lang="en-US" sz="1600" dirty="0">
                <a:latin typeface="Calibri" panose="020F0502020204030204" pitchFamily="34" charset="0"/>
                <a:cs typeface="Calibri" panose="020F0502020204030204" pitchFamily="34" charset="0"/>
              </a:rPr>
              <a:t> Edition)</a:t>
            </a:r>
          </a:p>
          <a:p>
            <a:pPr marL="0" indent="0" algn="ctr">
              <a:buNone/>
            </a:pPr>
            <a:endParaRPr lang="en-US" sz="3600" b="1" u="sng" dirty="0">
              <a:solidFill>
                <a:srgbClr val="C00000"/>
              </a:solidFill>
            </a:endParaRPr>
          </a:p>
          <a:p>
            <a:pPr marL="0" indent="0" algn="ctr">
              <a:buNone/>
            </a:pPr>
            <a:endParaRPr lang="en-US" sz="3600" b="1" u="sng" dirty="0">
              <a:solidFill>
                <a:srgbClr val="C00000"/>
              </a:solidFill>
            </a:endParaRPr>
          </a:p>
        </p:txBody>
      </p:sp>
    </p:spTree>
    <p:extLst>
      <p:ext uri="{BB962C8B-B14F-4D97-AF65-F5344CB8AC3E}">
        <p14:creationId xmlns:p14="http://schemas.microsoft.com/office/powerpoint/2010/main" val="126893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29F8-DDE2-422B-9AAA-89867742B7F2}"/>
              </a:ext>
            </a:extLst>
          </p:cNvPr>
          <p:cNvSpPr>
            <a:spLocks noGrp="1"/>
          </p:cNvSpPr>
          <p:nvPr>
            <p:ph type="title"/>
          </p:nvPr>
        </p:nvSpPr>
        <p:spPr>
          <a:blipFill>
            <a:blip r:embed="rId2"/>
            <a:tile tx="0" ty="0" sx="100000" sy="100000" flip="none" algn="tl"/>
          </a:blipFill>
        </p:spPr>
        <p:txBody>
          <a:bodyPr>
            <a:normAutofit/>
          </a:bodyPr>
          <a:lstStyle/>
          <a:p>
            <a:pPr algn="ctr"/>
            <a:r>
              <a:rPr lang="en-US" sz="3200" b="1" dirty="0">
                <a:latin typeface="Calibri" panose="020F0502020204030204" pitchFamily="34" charset="0"/>
              </a:rPr>
              <a:t>Ohio Commission on Fatherhood TANF Funded Grantees – Service Areas </a:t>
            </a:r>
          </a:p>
        </p:txBody>
      </p:sp>
      <p:sp>
        <p:nvSpPr>
          <p:cNvPr id="3" name="Content Placeholder 2">
            <a:extLst>
              <a:ext uri="{FF2B5EF4-FFF2-40B4-BE49-F238E27FC236}">
                <a16:creationId xmlns:a16="http://schemas.microsoft.com/office/drawing/2014/main" id="{5B2DB5E5-F310-409C-9B98-5C0D31D92BA0}"/>
              </a:ext>
            </a:extLst>
          </p:cNvPr>
          <p:cNvSpPr>
            <a:spLocks noGrp="1"/>
          </p:cNvSpPr>
          <p:nvPr>
            <p:ph idx="1"/>
          </p:nvPr>
        </p:nvSpPr>
        <p:spPr/>
        <p:txBody>
          <a:bodyPr>
            <a:normAutofit fontScale="92500" lnSpcReduction="20000"/>
          </a:bodyPr>
          <a:lstStyle/>
          <a:p>
            <a:r>
              <a:rPr lang="en-US" sz="2400" b="1" u="sng" dirty="0">
                <a:latin typeface="Calibri" panose="020F0502020204030204" pitchFamily="34" charset="0"/>
                <a:cs typeface="Calibri" panose="020F0502020204030204" pitchFamily="34" charset="0"/>
              </a:rPr>
              <a:t>Action for Children</a:t>
            </a:r>
          </a:p>
          <a:p>
            <a:pPr lvl="1"/>
            <a:r>
              <a:rPr lang="en-US" sz="2000" b="1" dirty="0">
                <a:latin typeface="Calibri" panose="020F0502020204030204" pitchFamily="34" charset="0"/>
                <a:cs typeface="Calibri" panose="020F0502020204030204" pitchFamily="34" charset="0"/>
              </a:rPr>
              <a:t>Delaware, Franklin and Licking</a:t>
            </a:r>
          </a:p>
          <a:p>
            <a:r>
              <a:rPr lang="en-US" sz="2400" b="1" u="sng" dirty="0">
                <a:latin typeface="Calibri" panose="020F0502020204030204" pitchFamily="34" charset="0"/>
                <a:cs typeface="Calibri" panose="020F0502020204030204" pitchFamily="34" charset="0"/>
              </a:rPr>
              <a:t>Early Resource Childhood Center</a:t>
            </a:r>
          </a:p>
          <a:p>
            <a:pPr lvl="1"/>
            <a:r>
              <a:rPr lang="en-US" sz="2000" b="1" dirty="0">
                <a:latin typeface="Calibri" panose="020F0502020204030204" pitchFamily="34" charset="0"/>
                <a:cs typeface="Calibri" panose="020F0502020204030204" pitchFamily="34" charset="0"/>
              </a:rPr>
              <a:t>Stark and Summit</a:t>
            </a:r>
          </a:p>
          <a:p>
            <a:r>
              <a:rPr lang="en-US" sz="2400" b="1" u="sng" dirty="0">
                <a:latin typeface="Calibri" panose="020F0502020204030204" pitchFamily="34" charset="0"/>
                <a:cs typeface="Calibri" panose="020F0502020204030204" pitchFamily="34" charset="0"/>
              </a:rPr>
              <a:t>Forever Dads</a:t>
            </a:r>
          </a:p>
          <a:p>
            <a:pPr lvl="1"/>
            <a:r>
              <a:rPr lang="en-US" sz="2000" b="1" dirty="0">
                <a:latin typeface="Calibri" panose="020F0502020204030204" pitchFamily="34" charset="0"/>
                <a:cs typeface="Calibri" panose="020F0502020204030204" pitchFamily="34" charset="0"/>
              </a:rPr>
              <a:t>Morgan, Muskingum and Perry</a:t>
            </a:r>
          </a:p>
          <a:p>
            <a:r>
              <a:rPr lang="en-US" sz="2400" b="1" u="sng" dirty="0">
                <a:latin typeface="Calibri" panose="020F0502020204030204" pitchFamily="34" charset="0"/>
                <a:cs typeface="Calibri" panose="020F0502020204030204" pitchFamily="34" charset="0"/>
              </a:rPr>
              <a:t>Passages</a:t>
            </a:r>
          </a:p>
          <a:p>
            <a:pPr lvl="1"/>
            <a:r>
              <a:rPr lang="en-US" sz="2000" b="1" dirty="0">
                <a:latin typeface="Calibri" panose="020F0502020204030204" pitchFamily="34" charset="0"/>
                <a:cs typeface="Calibri" panose="020F0502020204030204" pitchFamily="34" charset="0"/>
              </a:rPr>
              <a:t>Lorain and Portage</a:t>
            </a:r>
          </a:p>
          <a:p>
            <a:r>
              <a:rPr lang="en-US" sz="2400" b="1" u="sng" dirty="0">
                <a:latin typeface="Calibri" panose="020F0502020204030204" pitchFamily="34" charset="0"/>
                <a:cs typeface="Calibri" panose="020F0502020204030204" pitchFamily="34" charset="0"/>
              </a:rPr>
              <a:t>Talbert House </a:t>
            </a:r>
          </a:p>
          <a:p>
            <a:pPr lvl="1"/>
            <a:r>
              <a:rPr lang="en-US" sz="2000" b="1" dirty="0">
                <a:latin typeface="Calibri" panose="020F0502020204030204" pitchFamily="34" charset="0"/>
                <a:cs typeface="Calibri" panose="020F0502020204030204" pitchFamily="34" charset="0"/>
              </a:rPr>
              <a:t>Butler, Hamilton and Warren</a:t>
            </a:r>
          </a:p>
          <a:p>
            <a:pPr marL="457200" lvl="1" indent="0" algn="ctr">
              <a:buNone/>
            </a:pPr>
            <a:endParaRPr lang="en-US" sz="2000" b="1" dirty="0">
              <a:latin typeface="Calibri" panose="020F0502020204030204" pitchFamily="34" charset="0"/>
              <a:cs typeface="Calibri" panose="020F0502020204030204" pitchFamily="34" charset="0"/>
            </a:endParaRPr>
          </a:p>
          <a:p>
            <a:pPr marL="457200" lvl="1" indent="0" algn="ctr">
              <a:buNone/>
            </a:pPr>
            <a:r>
              <a:rPr lang="en-US" sz="2000" b="1" i="1" dirty="0">
                <a:latin typeface="Calibri" panose="020F0502020204030204" pitchFamily="34" charset="0"/>
                <a:cs typeface="Calibri" panose="020F0502020204030204" pitchFamily="34" charset="0"/>
              </a:rPr>
              <a:t>Parenting (evidence-based Fatherhood curricula), Co-parenting/Healthy Relationship, Economic Stability)</a:t>
            </a:r>
          </a:p>
          <a:p>
            <a:pPr marL="457200" lvl="1" indent="0" algn="ctr">
              <a:buNone/>
            </a:pPr>
            <a:r>
              <a:rPr lang="en-US" sz="2000" b="1" i="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781134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796</Words>
  <Application>Microsoft Office PowerPoint</Application>
  <PresentationFormat>Widescreen</PresentationFormat>
  <Paragraphs>129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Tahoma</vt:lpstr>
      <vt:lpstr>Office Theme</vt:lpstr>
      <vt:lpstr>  Ohio Commission on Fatherhood Father Facts: The Important Role Fathers Play in Their Children’s Lives</vt:lpstr>
      <vt:lpstr>Ohio Commission on Fatherhood – In State Law Since 1999 (ORC 5101.34)! Overall Focus</vt:lpstr>
      <vt:lpstr>What is the Purpose of the Ohio Commission on Fatherhood?</vt:lpstr>
      <vt:lpstr>The History of the Ohio Commission on Fatherhood</vt:lpstr>
      <vt:lpstr>The History of the Ohio Commission on Fatherhood</vt:lpstr>
      <vt:lpstr>Healthy Responsible Fatherhood</vt:lpstr>
      <vt:lpstr>Healthy Responsible Fatherhood</vt:lpstr>
      <vt:lpstr>Healthy Responsible Fatherhood</vt:lpstr>
      <vt:lpstr>Ohio Commission on Fatherhood TANF Funded Grantees – Service Areas </vt:lpstr>
      <vt:lpstr>ETO – Efforts to Outcomes </vt:lpstr>
      <vt:lpstr>Systems can Help Dad Support Mom</vt:lpstr>
      <vt:lpstr>Infant Mortality Prevention/Fatherhood</vt:lpstr>
      <vt:lpstr>Pilot Project – Moms2B/Dads2B Phase II</vt:lpstr>
      <vt:lpstr>June is Responsible Fatherhood Month in Ohio 2019 </vt:lpstr>
      <vt:lpstr>Questions and Answers </vt:lpstr>
      <vt:lpstr>    Contact Information:   Kimberly A. Dent, Executive Director Ohio Commission on Fatherhood Kimberly.dent@jfs.ohio.gov  614-752-0583    You’ve Been a Delightful Audience!!!!!!!!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Commission on Fatherhood – In State Law Since 1999! Overall Focus</dc:title>
  <dc:creator>Kimberly A Dent</dc:creator>
  <cp:lastModifiedBy>Kimberly A Dent</cp:lastModifiedBy>
  <cp:revision>38</cp:revision>
  <dcterms:created xsi:type="dcterms:W3CDTF">2019-06-05T14:17:25Z</dcterms:created>
  <dcterms:modified xsi:type="dcterms:W3CDTF">2019-09-16T15:14:43Z</dcterms:modified>
</cp:coreProperties>
</file>