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0.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4.xml" ContentType="application/vnd.openxmlformats-officedocument.drawingml.chart+xml"/>
  <Override PartName="/ppt/notesSlides/notesSlide38.xml" ContentType="application/vnd.openxmlformats-officedocument.presentationml.notesSlide+xml"/>
  <Override PartName="/ppt/charts/chart5.xml" ContentType="application/vnd.openxmlformats-officedocument.drawingml.chart+xml"/>
  <Override PartName="/ppt/notesSlides/notesSlide39.xml" ContentType="application/vnd.openxmlformats-officedocument.presentationml.notesSlide+xml"/>
  <Override PartName="/ppt/charts/chart6.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4" r:id="rId2"/>
    <p:sldMasterId id="2147483736" r:id="rId3"/>
    <p:sldMasterId id="2147483740" r:id="rId4"/>
    <p:sldMasterId id="2147483787" r:id="rId5"/>
  </p:sldMasterIdLst>
  <p:notesMasterIdLst>
    <p:notesMasterId r:id="rId53"/>
  </p:notesMasterIdLst>
  <p:handoutMasterIdLst>
    <p:handoutMasterId r:id="rId54"/>
  </p:handoutMasterIdLst>
  <p:sldIdLst>
    <p:sldId id="283" r:id="rId6"/>
    <p:sldId id="352" r:id="rId7"/>
    <p:sldId id="369" r:id="rId8"/>
    <p:sldId id="505" r:id="rId9"/>
    <p:sldId id="472" r:id="rId10"/>
    <p:sldId id="506" r:id="rId11"/>
    <p:sldId id="374" r:id="rId12"/>
    <p:sldId id="509" r:id="rId13"/>
    <p:sldId id="508" r:id="rId14"/>
    <p:sldId id="256" r:id="rId15"/>
    <p:sldId id="381" r:id="rId16"/>
    <p:sldId id="376" r:id="rId17"/>
    <p:sldId id="368" r:id="rId18"/>
    <p:sldId id="510" r:id="rId19"/>
    <p:sldId id="367" r:id="rId20"/>
    <p:sldId id="372" r:id="rId21"/>
    <p:sldId id="511" r:id="rId22"/>
    <p:sldId id="355" r:id="rId23"/>
    <p:sldId id="378" r:id="rId24"/>
    <p:sldId id="305" r:id="rId25"/>
    <p:sldId id="379" r:id="rId26"/>
    <p:sldId id="285" r:id="rId27"/>
    <p:sldId id="359" r:id="rId28"/>
    <p:sldId id="279" r:id="rId29"/>
    <p:sldId id="360" r:id="rId30"/>
    <p:sldId id="380" r:id="rId31"/>
    <p:sldId id="306" r:id="rId32"/>
    <p:sldId id="361" r:id="rId33"/>
    <p:sldId id="364" r:id="rId34"/>
    <p:sldId id="515" r:id="rId35"/>
    <p:sldId id="516" r:id="rId36"/>
    <p:sldId id="514" r:id="rId37"/>
    <p:sldId id="260" r:id="rId38"/>
    <p:sldId id="257" r:id="rId39"/>
    <p:sldId id="385" r:id="rId40"/>
    <p:sldId id="259" r:id="rId41"/>
    <p:sldId id="264" r:id="rId42"/>
    <p:sldId id="261" r:id="rId43"/>
    <p:sldId id="265" r:id="rId44"/>
    <p:sldId id="280" r:id="rId45"/>
    <p:sldId id="406" r:id="rId46"/>
    <p:sldId id="418" r:id="rId47"/>
    <p:sldId id="419" r:id="rId48"/>
    <p:sldId id="420" r:id="rId49"/>
    <p:sldId id="520" r:id="rId50"/>
    <p:sldId id="375" r:id="rId51"/>
    <p:sldId id="348" r:id="rId52"/>
  </p:sldIdLst>
  <p:sldSz cx="9144000" cy="6858000" type="screen4x3"/>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66CCFF"/>
    <a:srgbClr val="FC6E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591" autoAdjust="0"/>
    <p:restoredTop sz="94618" autoAdjust="0"/>
  </p:normalViewPr>
  <p:slideViewPr>
    <p:cSldViewPr>
      <p:cViewPr>
        <p:scale>
          <a:sx n="92" d="100"/>
          <a:sy n="92" d="100"/>
        </p:scale>
        <p:origin x="-1906" y="-43"/>
      </p:cViewPr>
      <p:guideLst>
        <p:guide orient="horz" pos="2160"/>
        <p:guide pos="2880"/>
      </p:guideLst>
    </p:cSldViewPr>
  </p:slideViewPr>
  <p:notesTextViewPr>
    <p:cViewPr>
      <p:scale>
        <a:sx n="1" d="1"/>
        <a:sy n="1" d="1"/>
      </p:scale>
      <p:origin x="0" y="0"/>
    </p:cViewPr>
  </p:notesTextViewPr>
  <p:sorterViewPr>
    <p:cViewPr>
      <p:scale>
        <a:sx n="120" d="100"/>
        <a:sy n="120" d="100"/>
      </p:scale>
      <p:origin x="0" y="-19272"/>
    </p:cViewPr>
  </p:sorterViewPr>
  <p:notesViewPr>
    <p:cSldViewPr>
      <p:cViewPr varScale="1">
        <p:scale>
          <a:sx n="65" d="100"/>
          <a:sy n="65" d="100"/>
        </p:scale>
        <p:origin x="3120"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File5\tshome$\sjmills\smills\Desktop\Sarah's%20Stuff\Reports\2017%20Data.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File5\tshome$\sjmills\smills\Desktop\Sarah's%20Stuff\Reports\2017%20Data.xlsx"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1.xml"/><Relationship Id="rId1" Type="http://schemas.openxmlformats.org/officeDocument/2006/relationships/oleObject" Target="file:///C:\Users\sjmills\AppData\Roaming\Microsoft\Windows\Network%20Shortcuts\Trends%202018.xlsx" TargetMode="External"/><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Sarah%20Redding\Documents\LBW.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C:\Users\Sarah%20Redding\Documents\LBW.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dirty="0"/>
              <a:t>2017 Clients</a:t>
            </a:r>
            <a:r>
              <a:rPr lang="en-US" baseline="0" dirty="0"/>
              <a:t> </a:t>
            </a:r>
            <a:r>
              <a:rPr lang="en-US" dirty="0"/>
              <a:t> Served: 657</a:t>
            </a:r>
          </a:p>
        </c:rich>
      </c:tx>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4410-4BB1-BCC4-346BFDEAEEB5}"/>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4410-4BB1-BCC4-346BFDEAEEB5}"/>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4410-4BB1-BCC4-346BFDEAEEB5}"/>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4410-4BB1-BCC4-346BFDEAEEB5}"/>
              </c:ext>
            </c:extLst>
          </c:dPt>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'[2017 Data.xlsx]2017 clients served'!$A$2:$A$5</c:f>
              <c:strCache>
                <c:ptCount val="4"/>
                <c:pt idx="0">
                  <c:v>Pregnant</c:v>
                </c:pt>
                <c:pt idx="1">
                  <c:v>Maternal</c:v>
                </c:pt>
                <c:pt idx="2">
                  <c:v>Pediatric</c:v>
                </c:pt>
                <c:pt idx="3">
                  <c:v>Adult</c:v>
                </c:pt>
              </c:strCache>
            </c:strRef>
          </c:cat>
          <c:val>
            <c:numRef>
              <c:f>'[2017 Data.xlsx]2017 clients served'!$B$2:$B$5</c:f>
              <c:numCache>
                <c:formatCode>General</c:formatCode>
                <c:ptCount val="4"/>
                <c:pt idx="0">
                  <c:v>361</c:v>
                </c:pt>
                <c:pt idx="1">
                  <c:v>50</c:v>
                </c:pt>
                <c:pt idx="2">
                  <c:v>6</c:v>
                </c:pt>
                <c:pt idx="3">
                  <c:v>240</c:v>
                </c:pt>
              </c:numCache>
            </c:numRef>
          </c:val>
          <c:extLst xmlns:c16r2="http://schemas.microsoft.com/office/drawing/2015/06/chart">
            <c:ext xmlns:c16="http://schemas.microsoft.com/office/drawing/2014/chart" uri="{C3380CC4-5D6E-409C-BE32-E72D297353CC}">
              <c16:uniqueId val="{00000008-4410-4BB1-BCC4-346BFDEAEEB5}"/>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[2017 Data.xlsx]clients_-_checklists!PivotTable24</c:name>
    <c:fmtId val="-1"/>
  </c:pivotSource>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dirty="0"/>
              <a:t>2017 Clients Enrolled: 411</a:t>
            </a:r>
          </a:p>
        </c:rich>
      </c:tx>
      <c:overlay val="0"/>
      <c:spPr>
        <a:noFill/>
        <a:ln>
          <a:noFill/>
        </a:ln>
        <a:effectLst/>
      </c:spPr>
    </c:title>
    <c:autoTitleDeleted val="0"/>
    <c:pivotFmts>
      <c:pivotFmt>
        <c:idx val="0"/>
        <c:spPr>
          <a:solidFill>
            <a:schemeClr val="accent1"/>
          </a:solidFill>
          <a:ln w="19050">
            <a:solidFill>
              <a:schemeClr val="lt1"/>
            </a:solidFill>
          </a:ln>
          <a:effectLst/>
        </c:spPr>
        <c:marker>
          <c:symbol val="none"/>
        </c:marker>
      </c:pivotFmt>
      <c:pivotFmt>
        <c:idx val="1"/>
        <c:spPr>
          <a:solidFill>
            <a:schemeClr val="accent1"/>
          </a:solidFill>
          <a:ln w="19050">
            <a:solidFill>
              <a:schemeClr val="lt1"/>
            </a:solidFill>
          </a:ln>
          <a:effectLst/>
        </c:spPr>
        <c:marker>
          <c:symbol val="none"/>
        </c:marker>
      </c:pivotFmt>
      <c:pivotFmt>
        <c:idx val="2"/>
        <c:spPr>
          <a:solidFill>
            <a:schemeClr val="accent1"/>
          </a:solidFill>
          <a:ln w="19050">
            <a:solidFill>
              <a:schemeClr val="lt1"/>
            </a:solid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3"/>
        <c:spPr>
          <a:solidFill>
            <a:schemeClr val="accent1"/>
          </a:solidFill>
          <a:ln w="19050">
            <a:solidFill>
              <a:schemeClr val="lt1"/>
            </a:solidFill>
          </a:ln>
          <a:effectLst/>
        </c:spPr>
        <c:marker>
          <c:symbol val="none"/>
        </c:marker>
      </c:pivotFmt>
      <c:pivotFmt>
        <c:idx val="4"/>
        <c:spPr>
          <a:solidFill>
            <a:schemeClr val="accent1"/>
          </a:solidFill>
          <a:ln w="19050">
            <a:solidFill>
              <a:schemeClr val="lt1"/>
            </a:solidFill>
          </a:ln>
          <a:effectLst/>
        </c:spPr>
        <c:marker>
          <c:symbol val="none"/>
        </c:marker>
      </c:pivotFmt>
    </c:pivotFmts>
    <c:plotArea>
      <c:layout/>
      <c:barChart>
        <c:barDir val="col"/>
        <c:grouping val="clustered"/>
        <c:varyColors val="0"/>
        <c:ser>
          <c:idx val="0"/>
          <c:order val="0"/>
          <c:tx>
            <c:strRef>
              <c:f>'clients_-_checklists'!$T$4</c:f>
              <c:strCache>
                <c:ptCount val="1"/>
                <c:pt idx="0">
                  <c:v>Total</c:v>
                </c:pt>
              </c:strCache>
            </c:strRef>
          </c:tx>
          <c:spPr>
            <a:solidFill>
              <a:schemeClr val="accent1"/>
            </a:solidFill>
            <a:ln w="19050">
              <a:solidFill>
                <a:schemeClr val="lt1"/>
              </a:solidFill>
            </a:ln>
            <a:effectLst/>
          </c:spPr>
          <c:invertIfNegative val="0"/>
          <c:cat>
            <c:strRef>
              <c:f>'clients_-_checklists'!$S$5:$S$8</c:f>
              <c:strCache>
                <c:ptCount val="3"/>
                <c:pt idx="0">
                  <c:v>Pregnant</c:v>
                </c:pt>
                <c:pt idx="1">
                  <c:v>Adult</c:v>
                </c:pt>
                <c:pt idx="2">
                  <c:v>Pediatric</c:v>
                </c:pt>
              </c:strCache>
            </c:strRef>
          </c:cat>
          <c:val>
            <c:numRef>
              <c:f>'clients_-_checklists'!$T$5:$T$8</c:f>
              <c:numCache>
                <c:formatCode>General</c:formatCode>
                <c:ptCount val="3"/>
                <c:pt idx="0">
                  <c:v>253</c:v>
                </c:pt>
                <c:pt idx="1">
                  <c:v>152</c:v>
                </c:pt>
                <c:pt idx="2">
                  <c:v>6</c:v>
                </c:pt>
              </c:numCache>
            </c:numRef>
          </c:val>
          <c:extLst xmlns:c16r2="http://schemas.microsoft.com/office/drawing/2015/06/chart">
            <c:ext xmlns:c16="http://schemas.microsoft.com/office/drawing/2014/chart" uri="{C3380CC4-5D6E-409C-BE32-E72D297353CC}">
              <c16:uniqueId val="{00000000-4C8E-431F-B5FA-966564ACEE65}"/>
            </c:ext>
          </c:extLst>
        </c:ser>
        <c:dLbls>
          <c:showLegendKey val="0"/>
          <c:showVal val="0"/>
          <c:showCatName val="0"/>
          <c:showSerName val="0"/>
          <c:showPercent val="0"/>
          <c:showBubbleSize val="0"/>
        </c:dLbls>
        <c:gapWidth val="150"/>
        <c:axId val="38818304"/>
        <c:axId val="36903680"/>
      </c:barChart>
      <c:catAx>
        <c:axId val="3881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36903680"/>
        <c:crosses val="autoZero"/>
        <c:auto val="1"/>
        <c:lblAlgn val="ctr"/>
        <c:lblOffset val="100"/>
        <c:noMultiLvlLbl val="0"/>
      </c:catAx>
      <c:valAx>
        <c:axId val="36903680"/>
        <c:scaling>
          <c:orientation val="minMax"/>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3881830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dk1"/>
                </a:solidFill>
                <a:latin typeface="+mn-lt"/>
                <a:ea typeface="+mn-ea"/>
                <a:cs typeface="+mn-cs"/>
              </a:defRPr>
            </a:pPr>
            <a:endParaRPr lang="en-US"/>
          </a:p>
        </c:txPr>
      </c:dTable>
      <c:spPr>
        <a:noFill/>
        <a:ln>
          <a:noFill/>
        </a:ln>
        <a:effectLst/>
      </c:spPr>
    </c:plotArea>
    <c:plotVisOnly val="1"/>
    <c:dispBlanksAs val="gap"/>
    <c:showDLblsOverMax val="0"/>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en-US"/>
    </a:p>
  </c:txPr>
  <c:externalData r:id="rId1">
    <c:autoUpdate val="0"/>
  </c:externalData>
  <c:extLst xmlns:c16r2="http://schemas.microsoft.com/office/drawing/2015/06/chart">
    <c:ext xmlns:c16="http://schemas.microsoft.com/office/drawing/2014/chart" uri="{E28EC0CA-F0BB-4C9C-879D-F8772B89E7AC}">
      <c16:pivotOptions16>
        <c16:showExpandCollapseFieldButtons val="1"/>
      </c16:pivotOptions16>
    </c:ext>
    <c:ext xmlns:c14="http://schemas.microsoft.com/office/drawing/2007/8/2/chart" uri="{781A3756-C4B2-4CAC-9D66-4F8BD8637D16}">
      <c14:pivotOptions>
        <c14:dropZoneFilter val="1"/>
        <c14:dropZoneCategories val="1"/>
        <c14:dropZoneData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n-US" dirty="0"/>
              <a:t>Pre-Term Birth Rates</a:t>
            </a:r>
          </a:p>
          <a:p>
            <a:pPr>
              <a:defRPr sz="1800" b="1" i="0" u="none" strike="noStrike" kern="1200" cap="all" spc="50" baseline="0">
                <a:solidFill>
                  <a:schemeClr val="tx1">
                    <a:lumMod val="65000"/>
                    <a:lumOff val="35000"/>
                  </a:schemeClr>
                </a:solidFill>
                <a:latin typeface="+mn-lt"/>
                <a:ea typeface="+mn-ea"/>
                <a:cs typeface="+mn-cs"/>
              </a:defRPr>
            </a:pPr>
            <a:r>
              <a:rPr lang="en-US" sz="1200" b="0" dirty="0"/>
              <a:t>Source:</a:t>
            </a:r>
            <a:r>
              <a:rPr lang="en-US" sz="1200" b="0" baseline="0" dirty="0"/>
              <a:t>  health Care Access Now 2018</a:t>
            </a:r>
            <a:endParaRPr lang="en-US" sz="1200" b="0" dirty="0"/>
          </a:p>
        </c:rich>
      </c:tx>
      <c:overlay val="0"/>
      <c:spPr>
        <a:noFill/>
        <a:ln>
          <a:solidFill>
            <a:schemeClr val="tx1"/>
          </a:solidFill>
        </a:ln>
        <a:effectLst/>
      </c:spPr>
    </c:title>
    <c:autoTitleDeleted val="0"/>
    <c:plotArea>
      <c:layout/>
      <c:barChart>
        <c:barDir val="col"/>
        <c:grouping val="stacked"/>
        <c:varyColors val="0"/>
        <c:ser>
          <c:idx val="0"/>
          <c:order val="0"/>
          <c:tx>
            <c:strRef>
              <c:f>Sheet1!$J$1</c:f>
              <c:strCache>
                <c:ptCount val="1"/>
                <c:pt idx="0">
                  <c:v>Pre-Term</c:v>
                </c:pt>
              </c:strCache>
            </c:strRef>
          </c:tx>
          <c:spPr>
            <a:solidFill>
              <a:schemeClr val="accent6">
                <a:alpha val="70000"/>
              </a:schemeClr>
            </a:solidFill>
            <a:ln>
              <a:noFill/>
            </a:ln>
            <a:effectLst/>
          </c:spPr>
          <c:invertIfNegative val="0"/>
          <c:dPt>
            <c:idx val="4"/>
            <c:invertIfNegative val="0"/>
            <c:bubble3D val="0"/>
            <c:extLst xmlns:c16r2="http://schemas.microsoft.com/office/drawing/2015/06/chart">
              <c:ext xmlns:c16="http://schemas.microsoft.com/office/drawing/2014/chart" uri="{C3380CC4-5D6E-409C-BE32-E72D297353CC}">
                <c16:uniqueId val="{00000001-D8E6-4574-A3FE-7C891189FF6C}"/>
              </c:ext>
            </c:extLst>
          </c:dPt>
          <c:dPt>
            <c:idx val="5"/>
            <c:invertIfNegative val="0"/>
            <c:bubble3D val="0"/>
            <c:extLst xmlns:c16r2="http://schemas.microsoft.com/office/drawing/2015/06/chart">
              <c:ext xmlns:c16="http://schemas.microsoft.com/office/drawing/2014/chart" uri="{C3380CC4-5D6E-409C-BE32-E72D297353CC}">
                <c16:uniqueId val="{00000003-D8E6-4574-A3FE-7C891189FF6C}"/>
              </c:ext>
            </c:extLst>
          </c:dPt>
          <c:dLbls>
            <c:dLbl>
              <c:idx val="4"/>
              <c:spPr>
                <a:solidFill>
                  <a:schemeClr val="accent2"/>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dLbl>
            <c:dLbl>
              <c:idx val="5"/>
              <c:spPr>
                <a:solidFill>
                  <a:schemeClr val="accent2"/>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Sheet1!$I$2:$I$7</c:f>
              <c:strCache>
                <c:ptCount val="6"/>
                <c:pt idx="0">
                  <c:v>Hub 2017</c:v>
                </c:pt>
                <c:pt idx="1">
                  <c:v>Hub Minority 2017</c:v>
                </c:pt>
                <c:pt idx="2">
                  <c:v>Hub 2016</c:v>
                </c:pt>
                <c:pt idx="3">
                  <c:v>Hub Minority 2016</c:v>
                </c:pt>
                <c:pt idx="4">
                  <c:v>Hamilton Co 2016</c:v>
                </c:pt>
                <c:pt idx="5">
                  <c:v> Hamilton Co. AA 2016</c:v>
                </c:pt>
              </c:strCache>
            </c:strRef>
          </c:cat>
          <c:val>
            <c:numRef>
              <c:f>Sheet1!$J$2:$J$7</c:f>
              <c:numCache>
                <c:formatCode>0%</c:formatCode>
                <c:ptCount val="6"/>
                <c:pt idx="0">
                  <c:v>0.08</c:v>
                </c:pt>
                <c:pt idx="1">
                  <c:v>0.06</c:v>
                </c:pt>
                <c:pt idx="2">
                  <c:v>0.12</c:v>
                </c:pt>
                <c:pt idx="3">
                  <c:v>0.11</c:v>
                </c:pt>
                <c:pt idx="4" formatCode="0.00%">
                  <c:v>0.109</c:v>
                </c:pt>
                <c:pt idx="5" formatCode="0.00%">
                  <c:v>0.13900000000000001</c:v>
                </c:pt>
              </c:numCache>
            </c:numRef>
          </c:val>
          <c:extLst xmlns:c16r2="http://schemas.microsoft.com/office/drawing/2015/06/chart">
            <c:ext xmlns:c16="http://schemas.microsoft.com/office/drawing/2014/chart" uri="{C3380CC4-5D6E-409C-BE32-E72D297353CC}">
              <c16:uniqueId val="{00000004-D8E6-4574-A3FE-7C891189FF6C}"/>
            </c:ext>
          </c:extLst>
        </c:ser>
        <c:ser>
          <c:idx val="1"/>
          <c:order val="1"/>
          <c:tx>
            <c:strRef>
              <c:f>Sheet1!$K$1</c:f>
              <c:strCache>
                <c:ptCount val="1"/>
                <c:pt idx="0">
                  <c:v>Full Term</c:v>
                </c:pt>
              </c:strCache>
            </c:strRef>
          </c:tx>
          <c:spPr>
            <a:solidFill>
              <a:schemeClr val="accent5">
                <a:alpha val="70000"/>
              </a:schemeClr>
            </a:solidFill>
            <a:ln>
              <a:noFill/>
            </a:ln>
            <a:effectLst/>
          </c:spPr>
          <c:invertIfNegative val="0"/>
          <c:dPt>
            <c:idx val="4"/>
            <c:invertIfNegative val="0"/>
            <c:bubble3D val="0"/>
            <c:extLst xmlns:c16r2="http://schemas.microsoft.com/office/drawing/2015/06/chart">
              <c:ext xmlns:c16="http://schemas.microsoft.com/office/drawing/2014/chart" uri="{C3380CC4-5D6E-409C-BE32-E72D297353CC}">
                <c16:uniqueId val="{00000006-D8E6-4574-A3FE-7C891189FF6C}"/>
              </c:ext>
            </c:extLst>
          </c:dPt>
          <c:dPt>
            <c:idx val="5"/>
            <c:invertIfNegative val="0"/>
            <c:bubble3D val="0"/>
            <c:extLst xmlns:c16r2="http://schemas.microsoft.com/office/drawing/2015/06/chart">
              <c:ext xmlns:c16="http://schemas.microsoft.com/office/drawing/2014/chart" uri="{C3380CC4-5D6E-409C-BE32-E72D297353CC}">
                <c16:uniqueId val="{00000008-D8E6-4574-A3FE-7C891189FF6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Sheet1!$I$2:$I$7</c:f>
              <c:strCache>
                <c:ptCount val="6"/>
                <c:pt idx="0">
                  <c:v>Hub 2017</c:v>
                </c:pt>
                <c:pt idx="1">
                  <c:v>Hub Minority 2017</c:v>
                </c:pt>
                <c:pt idx="2">
                  <c:v>Hub 2016</c:v>
                </c:pt>
                <c:pt idx="3">
                  <c:v>Hub Minority 2016</c:v>
                </c:pt>
                <c:pt idx="4">
                  <c:v>Hamilton Co 2016</c:v>
                </c:pt>
                <c:pt idx="5">
                  <c:v> Hamilton Co. AA 2016</c:v>
                </c:pt>
              </c:strCache>
            </c:strRef>
          </c:cat>
          <c:val>
            <c:numRef>
              <c:f>Sheet1!$K$2:$K$7</c:f>
              <c:numCache>
                <c:formatCode>0%</c:formatCode>
                <c:ptCount val="6"/>
                <c:pt idx="0">
                  <c:v>0.93</c:v>
                </c:pt>
                <c:pt idx="1">
                  <c:v>0.94</c:v>
                </c:pt>
                <c:pt idx="2">
                  <c:v>0.88</c:v>
                </c:pt>
                <c:pt idx="3">
                  <c:v>0.89</c:v>
                </c:pt>
                <c:pt idx="4" formatCode="0.00%">
                  <c:v>0.89100000000000001</c:v>
                </c:pt>
                <c:pt idx="5" formatCode="0.00%">
                  <c:v>0.86099999999999999</c:v>
                </c:pt>
              </c:numCache>
            </c:numRef>
          </c:val>
          <c:extLst xmlns:c16r2="http://schemas.microsoft.com/office/drawing/2015/06/chart">
            <c:ext xmlns:c16="http://schemas.microsoft.com/office/drawing/2014/chart" uri="{C3380CC4-5D6E-409C-BE32-E72D297353CC}">
              <c16:uniqueId val="{00000009-D8E6-4574-A3FE-7C891189FF6C}"/>
            </c:ext>
          </c:extLst>
        </c:ser>
        <c:dLbls>
          <c:showLegendKey val="0"/>
          <c:showVal val="1"/>
          <c:showCatName val="0"/>
          <c:showSerName val="0"/>
          <c:showPercent val="0"/>
          <c:showBubbleSize val="0"/>
        </c:dLbls>
        <c:gapWidth val="50"/>
        <c:overlap val="100"/>
        <c:axId val="48483840"/>
        <c:axId val="40569088"/>
      </c:barChart>
      <c:catAx>
        <c:axId val="48483840"/>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569088"/>
        <c:crosses val="autoZero"/>
        <c:auto val="1"/>
        <c:lblAlgn val="ctr"/>
        <c:lblOffset val="100"/>
        <c:noMultiLvlLbl val="0"/>
      </c:catAx>
      <c:valAx>
        <c:axId val="40569088"/>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483840"/>
        <c:crosses val="autoZero"/>
        <c:crossBetween val="between"/>
      </c:valAx>
      <c:spPr>
        <a:noFill/>
        <a:ln>
          <a:noFill/>
        </a:ln>
        <a:effectLst/>
      </c:spPr>
    </c:plotArea>
    <c:legend>
      <c:legendPos val="b"/>
      <c:overlay val="0"/>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dk1"/>
                </a:solidFill>
                <a:latin typeface="+mn-lt"/>
                <a:ea typeface="+mn-ea"/>
                <a:cs typeface="+mn-cs"/>
              </a:defRPr>
            </a:pPr>
            <a:r>
              <a:rPr lang="en-US" dirty="0"/>
              <a:t>Overall HUB Postpartum Rates</a:t>
            </a:r>
          </a:p>
        </c:rich>
      </c:tx>
      <c:overlay val="0"/>
      <c:spPr>
        <a:noFill/>
        <a:ln>
          <a:noFill/>
        </a:ln>
        <a:effectLst/>
      </c:spPr>
    </c:title>
    <c:autoTitleDeleted val="0"/>
    <c:plotArea>
      <c:layout/>
      <c:lineChart>
        <c:grouping val="standard"/>
        <c:varyColors val="0"/>
        <c:ser>
          <c:idx val="0"/>
          <c:order val="0"/>
          <c:tx>
            <c:strRef>
              <c:f>Sheet1!$B$1</c:f>
              <c:strCache>
                <c:ptCount val="1"/>
                <c:pt idx="0">
                  <c:v>Column1</c:v>
                </c:pt>
              </c:strCache>
            </c:strRef>
          </c:tx>
          <c:spPr>
            <a:ln w="50800" cap="rnd">
              <a:solidFill>
                <a:srgbClr val="F69717"/>
              </a:solidFill>
              <a:round/>
            </a:ln>
            <a:effectLst/>
          </c:spPr>
          <c:marker>
            <c:symbol val="none"/>
          </c:marker>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2012</c:v>
                </c:pt>
                <c:pt idx="1">
                  <c:v>2013</c:v>
                </c:pt>
                <c:pt idx="2">
                  <c:v>2014</c:v>
                </c:pt>
                <c:pt idx="3">
                  <c:v>2015</c:v>
                </c:pt>
                <c:pt idx="4">
                  <c:v>2016</c:v>
                </c:pt>
                <c:pt idx="5">
                  <c:v>2017</c:v>
                </c:pt>
              </c:numCache>
            </c:numRef>
          </c:cat>
          <c:val>
            <c:numRef>
              <c:f>Sheet1!$B$2:$B$7</c:f>
              <c:numCache>
                <c:formatCode>0%</c:formatCode>
                <c:ptCount val="6"/>
                <c:pt idx="0">
                  <c:v>0.79</c:v>
                </c:pt>
                <c:pt idx="1">
                  <c:v>0.74</c:v>
                </c:pt>
                <c:pt idx="2">
                  <c:v>0.8</c:v>
                </c:pt>
                <c:pt idx="3">
                  <c:v>0.76</c:v>
                </c:pt>
                <c:pt idx="4">
                  <c:v>0.8</c:v>
                </c:pt>
                <c:pt idx="5">
                  <c:v>0.72</c:v>
                </c:pt>
              </c:numCache>
            </c:numRef>
          </c:val>
          <c:smooth val="0"/>
          <c:extLst xmlns:c16r2="http://schemas.microsoft.com/office/drawing/2015/06/chart">
            <c:ext xmlns:c16="http://schemas.microsoft.com/office/drawing/2014/chart" uri="{C3380CC4-5D6E-409C-BE32-E72D297353CC}">
              <c16:uniqueId val="{00000000-5E1A-4992-B721-5E705474E56F}"/>
            </c:ext>
          </c:extLst>
        </c:ser>
        <c:dLbls>
          <c:dLblPos val="t"/>
          <c:showLegendKey val="0"/>
          <c:showVal val="1"/>
          <c:showCatName val="0"/>
          <c:showSerName val="0"/>
          <c:showPercent val="0"/>
          <c:showBubbleSize val="0"/>
        </c:dLbls>
        <c:marker val="1"/>
        <c:smooth val="0"/>
        <c:axId val="47904768"/>
        <c:axId val="40623424"/>
      </c:lineChart>
      <c:catAx>
        <c:axId val="4790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40623424"/>
        <c:crosses val="autoZero"/>
        <c:auto val="1"/>
        <c:lblAlgn val="ctr"/>
        <c:lblOffset val="100"/>
        <c:noMultiLvlLbl val="0"/>
      </c:catAx>
      <c:valAx>
        <c:axId val="40623424"/>
        <c:scaling>
          <c:orientation val="minMax"/>
          <c:max val="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47904768"/>
        <c:crosses val="autoZero"/>
        <c:crossBetween val="between"/>
      </c:valAx>
      <c:spPr>
        <a:noFill/>
        <a:ln>
          <a:noFill/>
        </a:ln>
        <a:effectLst/>
      </c:spPr>
    </c:plotArea>
    <c:plotVisOnly val="1"/>
    <c:dispBlanksAs val="gap"/>
    <c:showDLblsOverMax val="0"/>
  </c:chart>
  <c:spPr>
    <a:solidFill>
      <a:schemeClr val="lt1"/>
    </a:solidFill>
    <a:ln w="55000" cap="flat" cmpd="thickThin"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dk1"/>
                </a:solidFill>
                <a:latin typeface="+mn-lt"/>
                <a:ea typeface="+mn-ea"/>
                <a:cs typeface="+mn-cs"/>
              </a:defRPr>
            </a:pPr>
            <a:r>
              <a:rPr lang="en-US" dirty="0"/>
              <a:t>African American Preterm Birth (%)</a:t>
            </a:r>
          </a:p>
          <a:p>
            <a:pPr>
              <a:defRPr sz="1862" b="0" i="0" u="none" strike="noStrike" kern="1200" spc="0" baseline="0">
                <a:solidFill>
                  <a:schemeClr val="dk1"/>
                </a:solidFill>
                <a:latin typeface="+mn-lt"/>
                <a:ea typeface="+mn-ea"/>
                <a:cs typeface="+mn-cs"/>
              </a:defRPr>
            </a:pPr>
            <a:r>
              <a:rPr lang="en-US" dirty="0"/>
              <a:t>CHAP HUB compared to Richland County, OH</a:t>
            </a:r>
          </a:p>
          <a:p>
            <a:pPr>
              <a:defRPr sz="1862" b="0" i="0" u="none" strike="noStrike" kern="1200" spc="0" baseline="0">
                <a:solidFill>
                  <a:schemeClr val="dk1"/>
                </a:solidFill>
                <a:latin typeface="+mn-lt"/>
                <a:ea typeface="+mn-ea"/>
                <a:cs typeface="+mn-cs"/>
              </a:defRPr>
            </a:pPr>
            <a:r>
              <a:rPr lang="en-US" dirty="0"/>
              <a:t>2015-2017</a:t>
            </a:r>
          </a:p>
        </c:rich>
      </c:tx>
      <c:overlay val="0"/>
      <c:spPr>
        <a:noFill/>
        <a:ln w="9525">
          <a:solidFill>
            <a:schemeClr val="tx1"/>
          </a:solidFill>
        </a:ln>
        <a:effectLst/>
      </c:spPr>
    </c:title>
    <c:autoTitleDeleted val="0"/>
    <c:plotArea>
      <c:layout/>
      <c:barChart>
        <c:barDir val="col"/>
        <c:grouping val="clustered"/>
        <c:varyColors val="0"/>
        <c:ser>
          <c:idx val="0"/>
          <c:order val="0"/>
          <c:tx>
            <c:strRef>
              <c:f>Sheet2!$A$13</c:f>
              <c:strCache>
                <c:ptCount val="1"/>
                <c:pt idx="0">
                  <c:v>County</c:v>
                </c:pt>
              </c:strCache>
            </c:strRef>
          </c:tx>
          <c:spPr>
            <a:solidFill>
              <a:schemeClr val="accent1"/>
            </a:solidFill>
            <a:ln>
              <a:noFill/>
            </a:ln>
            <a:effectLst/>
          </c:spPr>
          <c:invertIfNegative val="0"/>
          <c:cat>
            <c:numRef>
              <c:f>Sheet2!$B$12:$D$12</c:f>
              <c:numCache>
                <c:formatCode>General</c:formatCode>
                <c:ptCount val="3"/>
                <c:pt idx="0">
                  <c:v>2015</c:v>
                </c:pt>
                <c:pt idx="1">
                  <c:v>2016</c:v>
                </c:pt>
                <c:pt idx="2">
                  <c:v>2017</c:v>
                </c:pt>
              </c:numCache>
            </c:numRef>
          </c:cat>
          <c:val>
            <c:numRef>
              <c:f>Sheet2!$B$13:$D$13</c:f>
              <c:numCache>
                <c:formatCode>General</c:formatCode>
                <c:ptCount val="3"/>
                <c:pt idx="0">
                  <c:v>0</c:v>
                </c:pt>
                <c:pt idx="1">
                  <c:v>18.5</c:v>
                </c:pt>
                <c:pt idx="2">
                  <c:v>18.8</c:v>
                </c:pt>
              </c:numCache>
            </c:numRef>
          </c:val>
          <c:extLst xmlns:c16r2="http://schemas.microsoft.com/office/drawing/2015/06/chart">
            <c:ext xmlns:c16="http://schemas.microsoft.com/office/drawing/2014/chart" uri="{C3380CC4-5D6E-409C-BE32-E72D297353CC}">
              <c16:uniqueId val="{00000000-A5C1-48E6-8154-1496468818C5}"/>
            </c:ext>
          </c:extLst>
        </c:ser>
        <c:ser>
          <c:idx val="1"/>
          <c:order val="1"/>
          <c:tx>
            <c:strRef>
              <c:f>Sheet2!$A$14</c:f>
              <c:strCache>
                <c:ptCount val="1"/>
                <c:pt idx="0">
                  <c:v>HUB</c:v>
                </c:pt>
              </c:strCache>
            </c:strRef>
          </c:tx>
          <c:spPr>
            <a:solidFill>
              <a:schemeClr val="accent2"/>
            </a:solidFill>
            <a:ln>
              <a:noFill/>
            </a:ln>
            <a:effectLst/>
          </c:spPr>
          <c:invertIfNegative val="0"/>
          <c:cat>
            <c:numRef>
              <c:f>Sheet2!$B$12:$D$12</c:f>
              <c:numCache>
                <c:formatCode>General</c:formatCode>
                <c:ptCount val="3"/>
                <c:pt idx="0">
                  <c:v>2015</c:v>
                </c:pt>
                <c:pt idx="1">
                  <c:v>2016</c:v>
                </c:pt>
                <c:pt idx="2">
                  <c:v>2017</c:v>
                </c:pt>
              </c:numCache>
            </c:numRef>
          </c:cat>
          <c:val>
            <c:numRef>
              <c:f>Sheet2!$B$14:$D$14</c:f>
              <c:numCache>
                <c:formatCode>General</c:formatCode>
                <c:ptCount val="3"/>
                <c:pt idx="0">
                  <c:v>7.25</c:v>
                </c:pt>
                <c:pt idx="1">
                  <c:v>15</c:v>
                </c:pt>
                <c:pt idx="2">
                  <c:v>8.5</c:v>
                </c:pt>
              </c:numCache>
            </c:numRef>
          </c:val>
          <c:extLst xmlns:c16r2="http://schemas.microsoft.com/office/drawing/2015/06/chart">
            <c:ext xmlns:c16="http://schemas.microsoft.com/office/drawing/2014/chart" uri="{C3380CC4-5D6E-409C-BE32-E72D297353CC}">
              <c16:uniqueId val="{00000001-A5C1-48E6-8154-1496468818C5}"/>
            </c:ext>
          </c:extLst>
        </c:ser>
        <c:dLbls>
          <c:showLegendKey val="0"/>
          <c:showVal val="0"/>
          <c:showCatName val="0"/>
          <c:showSerName val="0"/>
          <c:showPercent val="0"/>
          <c:showBubbleSize val="0"/>
        </c:dLbls>
        <c:gapWidth val="219"/>
        <c:overlap val="-27"/>
        <c:axId val="48829952"/>
        <c:axId val="40864000"/>
      </c:barChart>
      <c:catAx>
        <c:axId val="48829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40864000"/>
        <c:crosses val="autoZero"/>
        <c:auto val="1"/>
        <c:lblAlgn val="ctr"/>
        <c:lblOffset val="100"/>
        <c:noMultiLvlLbl val="0"/>
      </c:catAx>
      <c:valAx>
        <c:axId val="40864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48829952"/>
        <c:crosses val="autoZero"/>
        <c:crossBetween val="between"/>
      </c:valAx>
      <c:spPr>
        <a:noFill/>
        <a:ln>
          <a:noFill/>
        </a:ln>
        <a:effectLst/>
      </c:spPr>
    </c:plotArea>
    <c:legend>
      <c:legendPos val="b"/>
      <c:layout>
        <c:manualLayout>
          <c:xMode val="edge"/>
          <c:yMode val="edge"/>
          <c:x val="0.38929928944692727"/>
          <c:y val="0.91609426946631667"/>
          <c:w val="0.24204706675179116"/>
          <c:h val="6.723906386701662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55000" cap="flat" cmpd="thickThin"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dirty="0"/>
              <a:t>African American Low Birth Weight (%)</a:t>
            </a:r>
          </a:p>
          <a:p>
            <a:pPr>
              <a:defRPr sz="1400" b="0" i="0" u="none" strike="noStrike" kern="1200" spc="0" baseline="0">
                <a:solidFill>
                  <a:schemeClr val="dk1"/>
                </a:solidFill>
                <a:latin typeface="+mn-lt"/>
                <a:ea typeface="+mn-ea"/>
                <a:cs typeface="+mn-cs"/>
              </a:defRPr>
            </a:pPr>
            <a:r>
              <a:rPr lang="en-US" dirty="0"/>
              <a:t>CHAP HUB compared to Richland County, OH</a:t>
            </a:r>
          </a:p>
          <a:p>
            <a:pPr>
              <a:defRPr sz="1400" b="0" i="0" u="none" strike="noStrike" kern="1200" spc="0" baseline="0">
                <a:solidFill>
                  <a:schemeClr val="dk1"/>
                </a:solidFill>
                <a:latin typeface="+mn-lt"/>
                <a:ea typeface="+mn-ea"/>
                <a:cs typeface="+mn-cs"/>
              </a:defRPr>
            </a:pPr>
            <a:r>
              <a:rPr lang="en-US" dirty="0"/>
              <a:t>2015-2017</a:t>
            </a:r>
          </a:p>
        </c:rich>
      </c:tx>
      <c:overlay val="0"/>
      <c:spPr>
        <a:noFill/>
        <a:ln>
          <a:solidFill>
            <a:schemeClr val="tx1"/>
          </a:solidFill>
        </a:ln>
        <a:effectLst/>
      </c:spPr>
    </c:title>
    <c:autoTitleDeleted val="0"/>
    <c:plotArea>
      <c:layout/>
      <c:barChart>
        <c:barDir val="col"/>
        <c:grouping val="clustered"/>
        <c:varyColors val="0"/>
        <c:ser>
          <c:idx val="0"/>
          <c:order val="0"/>
          <c:tx>
            <c:strRef>
              <c:f>Sheet2!$A$17</c:f>
              <c:strCache>
                <c:ptCount val="1"/>
                <c:pt idx="0">
                  <c:v>County</c:v>
                </c:pt>
              </c:strCache>
            </c:strRef>
          </c:tx>
          <c:spPr>
            <a:solidFill>
              <a:schemeClr val="accent1"/>
            </a:solidFill>
            <a:ln>
              <a:noFill/>
            </a:ln>
            <a:effectLst/>
          </c:spPr>
          <c:invertIfNegative val="0"/>
          <c:cat>
            <c:numRef>
              <c:f>Sheet2!$B$16:$D$16</c:f>
              <c:numCache>
                <c:formatCode>General</c:formatCode>
                <c:ptCount val="3"/>
                <c:pt idx="0">
                  <c:v>2015</c:v>
                </c:pt>
                <c:pt idx="1">
                  <c:v>2016</c:v>
                </c:pt>
                <c:pt idx="2">
                  <c:v>2017</c:v>
                </c:pt>
              </c:numCache>
            </c:numRef>
          </c:cat>
          <c:val>
            <c:numRef>
              <c:f>Sheet2!$B$17:$D$17</c:f>
              <c:numCache>
                <c:formatCode>General</c:formatCode>
                <c:ptCount val="3"/>
                <c:pt idx="0">
                  <c:v>8.9</c:v>
                </c:pt>
                <c:pt idx="1">
                  <c:v>15.5</c:v>
                </c:pt>
                <c:pt idx="2">
                  <c:v>20.2</c:v>
                </c:pt>
              </c:numCache>
            </c:numRef>
          </c:val>
          <c:extLst xmlns:c16r2="http://schemas.microsoft.com/office/drawing/2015/06/chart">
            <c:ext xmlns:c16="http://schemas.microsoft.com/office/drawing/2014/chart" uri="{C3380CC4-5D6E-409C-BE32-E72D297353CC}">
              <c16:uniqueId val="{00000000-A395-4C61-9CD8-55F426D5034C}"/>
            </c:ext>
          </c:extLst>
        </c:ser>
        <c:ser>
          <c:idx val="1"/>
          <c:order val="1"/>
          <c:tx>
            <c:strRef>
              <c:f>Sheet2!$A$18</c:f>
              <c:strCache>
                <c:ptCount val="1"/>
                <c:pt idx="0">
                  <c:v>HUB</c:v>
                </c:pt>
              </c:strCache>
            </c:strRef>
          </c:tx>
          <c:spPr>
            <a:solidFill>
              <a:schemeClr val="accent2"/>
            </a:solidFill>
            <a:ln>
              <a:noFill/>
            </a:ln>
            <a:effectLst/>
          </c:spPr>
          <c:invertIfNegative val="0"/>
          <c:cat>
            <c:numRef>
              <c:f>Sheet2!$B$16:$D$16</c:f>
              <c:numCache>
                <c:formatCode>General</c:formatCode>
                <c:ptCount val="3"/>
                <c:pt idx="0">
                  <c:v>2015</c:v>
                </c:pt>
                <c:pt idx="1">
                  <c:v>2016</c:v>
                </c:pt>
                <c:pt idx="2">
                  <c:v>2017</c:v>
                </c:pt>
              </c:numCache>
            </c:numRef>
          </c:cat>
          <c:val>
            <c:numRef>
              <c:f>Sheet2!$B$18:$D$18</c:f>
              <c:numCache>
                <c:formatCode>General</c:formatCode>
                <c:ptCount val="3"/>
                <c:pt idx="0">
                  <c:v>7.3</c:v>
                </c:pt>
                <c:pt idx="1">
                  <c:v>15</c:v>
                </c:pt>
                <c:pt idx="2">
                  <c:v>11.9</c:v>
                </c:pt>
              </c:numCache>
            </c:numRef>
          </c:val>
          <c:extLst xmlns:c16r2="http://schemas.microsoft.com/office/drawing/2015/06/chart">
            <c:ext xmlns:c16="http://schemas.microsoft.com/office/drawing/2014/chart" uri="{C3380CC4-5D6E-409C-BE32-E72D297353CC}">
              <c16:uniqueId val="{00000001-A395-4C61-9CD8-55F426D5034C}"/>
            </c:ext>
          </c:extLst>
        </c:ser>
        <c:dLbls>
          <c:showLegendKey val="0"/>
          <c:showVal val="0"/>
          <c:showCatName val="0"/>
          <c:showSerName val="0"/>
          <c:showPercent val="0"/>
          <c:showBubbleSize val="0"/>
        </c:dLbls>
        <c:gapWidth val="219"/>
        <c:overlap val="-27"/>
        <c:axId val="48975360"/>
        <c:axId val="40866304"/>
      </c:barChart>
      <c:catAx>
        <c:axId val="4897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40866304"/>
        <c:crosses val="autoZero"/>
        <c:auto val="1"/>
        <c:lblAlgn val="ctr"/>
        <c:lblOffset val="100"/>
        <c:noMultiLvlLbl val="0"/>
      </c:catAx>
      <c:valAx>
        <c:axId val="40866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48975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55000" cap="flat" cmpd="thickThin"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0.24911</cdr:x>
      <cdr:y>0.31409</cdr:y>
    </cdr:from>
    <cdr:to>
      <cdr:x>0.3564</cdr:x>
      <cdr:y>0.43386</cdr:y>
    </cdr:to>
    <cdr:sp macro="" textlink="">
      <cdr:nvSpPr>
        <cdr:cNvPr id="2" name="Wave 1"/>
        <cdr:cNvSpPr/>
      </cdr:nvSpPr>
      <cdr:spPr>
        <a:xfrm xmlns:a="http://schemas.openxmlformats.org/drawingml/2006/main">
          <a:off x="1506307" y="1292427"/>
          <a:ext cx="648781" cy="492830"/>
        </a:xfrm>
        <a:prstGeom xmlns:a="http://schemas.openxmlformats.org/drawingml/2006/main" prst="wav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lang="en-US" sz="1200" dirty="0"/>
            <a:t>218 Births</a:t>
          </a:r>
        </a:p>
      </cdr:txBody>
    </cdr:sp>
  </cdr:relSizeAnchor>
  <cdr:relSizeAnchor xmlns:cdr="http://schemas.openxmlformats.org/drawingml/2006/chartDrawing">
    <cdr:from>
      <cdr:x>0.55894</cdr:x>
      <cdr:y>0.32188</cdr:y>
    </cdr:from>
    <cdr:to>
      <cdr:x>0.65955</cdr:x>
      <cdr:y>0.46474</cdr:y>
    </cdr:to>
    <cdr:sp macro="" textlink="">
      <cdr:nvSpPr>
        <cdr:cNvPr id="3" name="Wave 2"/>
        <cdr:cNvSpPr/>
      </cdr:nvSpPr>
      <cdr:spPr>
        <a:xfrm xmlns:a="http://schemas.openxmlformats.org/drawingml/2006/main">
          <a:off x="3379816" y="1324486"/>
          <a:ext cx="608370" cy="587841"/>
        </a:xfrm>
        <a:prstGeom xmlns:a="http://schemas.openxmlformats.org/drawingml/2006/main" prst="wav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lang="en-US" sz="1200" dirty="0"/>
            <a:t>324 Births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4024" cy="466884"/>
          </a:xfrm>
          <a:prstGeom prst="rect">
            <a:avLst/>
          </a:prstGeom>
        </p:spPr>
        <p:txBody>
          <a:bodyPr vert="horz" lIns="91614" tIns="45807" rIns="91614" bIns="45807" rtlCol="0"/>
          <a:lstStyle>
            <a:lvl1pPr algn="l">
              <a:defRPr sz="1200"/>
            </a:lvl1pPr>
          </a:lstStyle>
          <a:p>
            <a:endParaRPr lang="en-US" dirty="0"/>
          </a:p>
        </p:txBody>
      </p:sp>
      <p:sp>
        <p:nvSpPr>
          <p:cNvPr id="3" name="Date Placeholder 2"/>
          <p:cNvSpPr>
            <a:spLocks noGrp="1"/>
          </p:cNvSpPr>
          <p:nvPr>
            <p:ph type="dt" sz="quarter" idx="1"/>
          </p:nvPr>
        </p:nvSpPr>
        <p:spPr>
          <a:xfrm>
            <a:off x="3980648" y="1"/>
            <a:ext cx="3044024" cy="466884"/>
          </a:xfrm>
          <a:prstGeom prst="rect">
            <a:avLst/>
          </a:prstGeom>
        </p:spPr>
        <p:txBody>
          <a:bodyPr vert="horz" lIns="91614" tIns="45807" rIns="91614" bIns="45807" rtlCol="0"/>
          <a:lstStyle>
            <a:lvl1pPr algn="r">
              <a:defRPr sz="1200"/>
            </a:lvl1pPr>
          </a:lstStyle>
          <a:p>
            <a:fld id="{79DCB617-49FC-49BE-B7E2-84A8B98A4141}" type="datetimeFigureOut">
              <a:rPr lang="en-US" smtClean="0"/>
              <a:t>9/13/2018</a:t>
            </a:fld>
            <a:endParaRPr lang="en-US" dirty="0"/>
          </a:p>
        </p:txBody>
      </p:sp>
      <p:sp>
        <p:nvSpPr>
          <p:cNvPr id="4" name="Footer Placeholder 3"/>
          <p:cNvSpPr>
            <a:spLocks noGrp="1"/>
          </p:cNvSpPr>
          <p:nvPr>
            <p:ph type="ftr" sz="quarter" idx="2"/>
          </p:nvPr>
        </p:nvSpPr>
        <p:spPr>
          <a:xfrm>
            <a:off x="1" y="8845391"/>
            <a:ext cx="3044024" cy="466884"/>
          </a:xfrm>
          <a:prstGeom prst="rect">
            <a:avLst/>
          </a:prstGeom>
        </p:spPr>
        <p:txBody>
          <a:bodyPr vert="horz" lIns="91614" tIns="45807" rIns="91614" bIns="4580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80648" y="8845391"/>
            <a:ext cx="3044024" cy="466884"/>
          </a:xfrm>
          <a:prstGeom prst="rect">
            <a:avLst/>
          </a:prstGeom>
        </p:spPr>
        <p:txBody>
          <a:bodyPr vert="horz" lIns="91614" tIns="45807" rIns="91614" bIns="45807" rtlCol="0" anchor="b"/>
          <a:lstStyle>
            <a:lvl1pPr algn="r">
              <a:defRPr sz="1200"/>
            </a:lvl1pPr>
          </a:lstStyle>
          <a:p>
            <a:fld id="{D87FE7C9-3062-48DE-9132-C9BFFB9251AF}" type="slidenum">
              <a:rPr lang="en-US" smtClean="0"/>
              <a:t>‹#›</a:t>
            </a:fld>
            <a:endParaRPr lang="en-US" dirty="0"/>
          </a:p>
        </p:txBody>
      </p:sp>
    </p:spTree>
    <p:extLst>
      <p:ext uri="{BB962C8B-B14F-4D97-AF65-F5344CB8AC3E}">
        <p14:creationId xmlns:p14="http://schemas.microsoft.com/office/powerpoint/2010/main" val="152807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107" tIns="46553" rIns="93107" bIns="46553" rtlCol="0"/>
          <a:lstStyle>
            <a:lvl1pPr algn="l">
              <a:defRPr sz="1200"/>
            </a:lvl1pPr>
          </a:lstStyle>
          <a:p>
            <a:endParaRPr lang="en-US" dirty="0"/>
          </a:p>
        </p:txBody>
      </p:sp>
      <p:sp>
        <p:nvSpPr>
          <p:cNvPr id="3" name="Date Placeholder 2"/>
          <p:cNvSpPr>
            <a:spLocks noGrp="1"/>
          </p:cNvSpPr>
          <p:nvPr>
            <p:ph type="dt" idx="1"/>
          </p:nvPr>
        </p:nvSpPr>
        <p:spPr>
          <a:xfrm>
            <a:off x="3979931" y="0"/>
            <a:ext cx="3044719" cy="465614"/>
          </a:xfrm>
          <a:prstGeom prst="rect">
            <a:avLst/>
          </a:prstGeom>
        </p:spPr>
        <p:txBody>
          <a:bodyPr vert="horz" lIns="93107" tIns="46553" rIns="93107" bIns="46553" rtlCol="0"/>
          <a:lstStyle>
            <a:lvl1pPr algn="r">
              <a:defRPr sz="1200"/>
            </a:lvl1pPr>
          </a:lstStyle>
          <a:p>
            <a:fld id="{912D872E-2300-4335-BF7C-99BA0AEF6B62}" type="datetimeFigureOut">
              <a:rPr lang="en-US" smtClean="0"/>
              <a:t>9/13/2018</a:t>
            </a:fld>
            <a:endParaRPr lang="en-US" dirty="0"/>
          </a:p>
        </p:txBody>
      </p:sp>
      <p:sp>
        <p:nvSpPr>
          <p:cNvPr id="4" name="Slide Image Placeholder 3"/>
          <p:cNvSpPr>
            <a:spLocks noGrp="1" noRot="1" noChangeAspect="1"/>
          </p:cNvSpPr>
          <p:nvPr>
            <p:ph type="sldImg" idx="2"/>
          </p:nvPr>
        </p:nvSpPr>
        <p:spPr>
          <a:xfrm>
            <a:off x="1185863" y="698500"/>
            <a:ext cx="4654550" cy="3490913"/>
          </a:xfrm>
          <a:prstGeom prst="rect">
            <a:avLst/>
          </a:prstGeom>
          <a:noFill/>
          <a:ln w="12700">
            <a:solidFill>
              <a:prstClr val="black"/>
            </a:solidFill>
          </a:ln>
        </p:spPr>
        <p:txBody>
          <a:bodyPr vert="horz" lIns="93107" tIns="46553" rIns="93107" bIns="46553" rtlCol="0" anchor="ctr"/>
          <a:lstStyle/>
          <a:p>
            <a:endParaRPr lang="en-US" dirty="0"/>
          </a:p>
        </p:txBody>
      </p:sp>
      <p:sp>
        <p:nvSpPr>
          <p:cNvPr id="5" name="Notes Placeholder 4"/>
          <p:cNvSpPr>
            <a:spLocks noGrp="1"/>
          </p:cNvSpPr>
          <p:nvPr>
            <p:ph type="body" sz="quarter" idx="3"/>
          </p:nvPr>
        </p:nvSpPr>
        <p:spPr>
          <a:xfrm>
            <a:off x="702628" y="4423332"/>
            <a:ext cx="5621020" cy="4190524"/>
          </a:xfrm>
          <a:prstGeom prst="rect">
            <a:avLst/>
          </a:prstGeom>
        </p:spPr>
        <p:txBody>
          <a:bodyPr vert="horz" lIns="93107" tIns="46553" rIns="93107" bIns="465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5"/>
            <a:ext cx="3044719" cy="465614"/>
          </a:xfrm>
          <a:prstGeom prst="rect">
            <a:avLst/>
          </a:prstGeom>
        </p:spPr>
        <p:txBody>
          <a:bodyPr vert="horz" lIns="93107" tIns="46553" rIns="93107" bIns="465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931" y="8845045"/>
            <a:ext cx="3044719" cy="465614"/>
          </a:xfrm>
          <a:prstGeom prst="rect">
            <a:avLst/>
          </a:prstGeom>
        </p:spPr>
        <p:txBody>
          <a:bodyPr vert="horz" lIns="93107" tIns="46553" rIns="93107" bIns="46553" rtlCol="0" anchor="b"/>
          <a:lstStyle>
            <a:lvl1pPr algn="r">
              <a:defRPr sz="1200"/>
            </a:lvl1pPr>
          </a:lstStyle>
          <a:p>
            <a:fld id="{D569398C-4BA0-473C-B399-858EC45E7D07}" type="slidenum">
              <a:rPr lang="en-US" smtClean="0"/>
              <a:t>‹#›</a:t>
            </a:fld>
            <a:endParaRPr lang="en-US" dirty="0"/>
          </a:p>
        </p:txBody>
      </p:sp>
    </p:spTree>
    <p:extLst>
      <p:ext uri="{BB962C8B-B14F-4D97-AF65-F5344CB8AC3E}">
        <p14:creationId xmlns:p14="http://schemas.microsoft.com/office/powerpoint/2010/main" val="3388423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569398C-4BA0-473C-B399-858EC45E7D07}" type="slidenum">
              <a:rPr lang="en-US" smtClean="0"/>
              <a:t>1</a:t>
            </a:fld>
            <a:endParaRPr lang="en-US" dirty="0"/>
          </a:p>
        </p:txBody>
      </p:sp>
    </p:spTree>
    <p:extLst>
      <p:ext uri="{BB962C8B-B14F-4D97-AF65-F5344CB8AC3E}">
        <p14:creationId xmlns:p14="http://schemas.microsoft.com/office/powerpoint/2010/main" val="460609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760" lvl="0" indent="-256032">
              <a:spcBef>
                <a:spcPts val="400"/>
              </a:spcBef>
              <a:buClr>
                <a:srgbClr val="2DA2BF"/>
              </a:buClr>
              <a:buSzPct val="68000"/>
              <a:buFont typeface="Wingdings 3"/>
              <a:buChar char=""/>
            </a:pPr>
            <a:r>
              <a:rPr lang="en-US" sz="1200" dirty="0">
                <a:solidFill>
                  <a:prstClr val="black"/>
                </a:solidFill>
              </a:rPr>
              <a:t>AD</a:t>
            </a:r>
          </a:p>
          <a:p>
            <a:pPr marL="109728" lvl="0">
              <a:spcBef>
                <a:spcPts val="400"/>
              </a:spcBef>
              <a:buClr>
                <a:srgbClr val="2DA2BF"/>
              </a:buClr>
              <a:buSzPct val="68000"/>
            </a:pPr>
            <a:endParaRPr lang="en-US" sz="1200" dirty="0">
              <a:solidFill>
                <a:prstClr val="black"/>
              </a:solidFill>
            </a:endParaRPr>
          </a:p>
          <a:p>
            <a:pPr marL="365760" lvl="0" indent="-256032">
              <a:spcBef>
                <a:spcPts val="400"/>
              </a:spcBef>
              <a:buClr>
                <a:srgbClr val="2DA2BF"/>
              </a:buClr>
              <a:buSzPct val="68000"/>
              <a:buFont typeface="Wingdings 3"/>
              <a:buChar char=""/>
            </a:pPr>
            <a:r>
              <a:rPr lang="en-US" sz="1200" dirty="0">
                <a:solidFill>
                  <a:prstClr val="black"/>
                </a:solidFill>
              </a:rPr>
              <a:t>Toolkits for the this model have been developed and national training of model has been initiated. </a:t>
            </a:r>
          </a:p>
          <a:p>
            <a:endParaRPr lang="en-US" dirty="0"/>
          </a:p>
        </p:txBody>
      </p:sp>
      <p:sp>
        <p:nvSpPr>
          <p:cNvPr id="4" name="Slide Number Placeholder 3"/>
          <p:cNvSpPr>
            <a:spLocks noGrp="1"/>
          </p:cNvSpPr>
          <p:nvPr>
            <p:ph type="sldNum" sz="quarter" idx="10"/>
          </p:nvPr>
        </p:nvSpPr>
        <p:spPr/>
        <p:txBody>
          <a:bodyPr/>
          <a:lstStyle/>
          <a:p>
            <a:fld id="{D569398C-4BA0-473C-B399-858EC45E7D07}" type="slidenum">
              <a:rPr lang="en-US" smtClean="0"/>
              <a:t>10</a:t>
            </a:fld>
            <a:endParaRPr lang="en-US" dirty="0"/>
          </a:p>
        </p:txBody>
      </p:sp>
    </p:spTree>
    <p:extLst>
      <p:ext uri="{BB962C8B-B14F-4D97-AF65-F5344CB8AC3E}">
        <p14:creationId xmlns:p14="http://schemas.microsoft.com/office/powerpoint/2010/main" val="353840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569398C-4BA0-473C-B399-858EC45E7D07}" type="slidenum">
              <a:rPr lang="en-US" smtClean="0"/>
              <a:t>11</a:t>
            </a:fld>
            <a:endParaRPr lang="en-US" dirty="0"/>
          </a:p>
        </p:txBody>
      </p:sp>
    </p:spTree>
    <p:extLst>
      <p:ext uri="{BB962C8B-B14F-4D97-AF65-F5344CB8AC3E}">
        <p14:creationId xmlns:p14="http://schemas.microsoft.com/office/powerpoint/2010/main" val="1289242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569398C-4BA0-473C-B399-858EC45E7D07}" type="slidenum">
              <a:rPr lang="en-US" smtClean="0"/>
              <a:t>12</a:t>
            </a:fld>
            <a:endParaRPr lang="en-US" dirty="0"/>
          </a:p>
        </p:txBody>
      </p:sp>
    </p:spTree>
    <p:extLst>
      <p:ext uri="{BB962C8B-B14F-4D97-AF65-F5344CB8AC3E}">
        <p14:creationId xmlns:p14="http://schemas.microsoft.com/office/powerpoint/2010/main" val="3540027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569398C-4BA0-473C-B399-858EC45E7D07}" type="slidenum">
              <a:rPr lang="en-US" smtClean="0"/>
              <a:t>13</a:t>
            </a:fld>
            <a:endParaRPr lang="en-US" dirty="0"/>
          </a:p>
        </p:txBody>
      </p:sp>
    </p:spTree>
    <p:extLst>
      <p:ext uri="{BB962C8B-B14F-4D97-AF65-F5344CB8AC3E}">
        <p14:creationId xmlns:p14="http://schemas.microsoft.com/office/powerpoint/2010/main" val="4017883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2014, SB 277 established the Ohio</a:t>
            </a:r>
            <a:r>
              <a:rPr lang="en-US" baseline="0" dirty="0"/>
              <a:t> Commission on Infant Mortality.  </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9398C-4BA0-473C-B399-858EC45E7D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056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569398C-4BA0-473C-B399-858EC45E7D07}" type="slidenum">
              <a:rPr lang="en-US" smtClean="0"/>
              <a:t>15</a:t>
            </a:fld>
            <a:endParaRPr lang="en-US" dirty="0"/>
          </a:p>
        </p:txBody>
      </p:sp>
    </p:spTree>
    <p:extLst>
      <p:ext uri="{BB962C8B-B14F-4D97-AF65-F5344CB8AC3E}">
        <p14:creationId xmlns:p14="http://schemas.microsoft.com/office/powerpoint/2010/main" val="713456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569398C-4BA0-473C-B399-858EC45E7D07}" type="slidenum">
              <a:rPr lang="en-US" smtClean="0"/>
              <a:t>16</a:t>
            </a:fld>
            <a:endParaRPr lang="en-US" dirty="0"/>
          </a:p>
        </p:txBody>
      </p:sp>
    </p:spTree>
    <p:extLst>
      <p:ext uri="{BB962C8B-B14F-4D97-AF65-F5344CB8AC3E}">
        <p14:creationId xmlns:p14="http://schemas.microsoft.com/office/powerpoint/2010/main" val="144456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569398C-4BA0-473C-B399-858EC45E7D07}" type="slidenum">
              <a:rPr lang="en-US" smtClean="0"/>
              <a:t>18</a:t>
            </a:fld>
            <a:endParaRPr lang="en-US" dirty="0"/>
          </a:p>
        </p:txBody>
      </p:sp>
    </p:spTree>
    <p:extLst>
      <p:ext uri="{BB962C8B-B14F-4D97-AF65-F5344CB8AC3E}">
        <p14:creationId xmlns:p14="http://schemas.microsoft.com/office/powerpoint/2010/main" val="2580415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JW</a:t>
            </a:r>
          </a:p>
        </p:txBody>
      </p:sp>
      <p:sp>
        <p:nvSpPr>
          <p:cNvPr id="4" name="Slide Number Placeholder 3"/>
          <p:cNvSpPr>
            <a:spLocks noGrp="1"/>
          </p:cNvSpPr>
          <p:nvPr>
            <p:ph type="sldNum" sz="quarter" idx="10"/>
          </p:nvPr>
        </p:nvSpPr>
        <p:spPr/>
        <p:txBody>
          <a:bodyPr/>
          <a:lstStyle/>
          <a:p>
            <a:fld id="{D569398C-4BA0-473C-B399-858EC45E7D07}" type="slidenum">
              <a:rPr lang="en-US" smtClean="0"/>
              <a:t>19</a:t>
            </a:fld>
            <a:endParaRPr lang="en-US" dirty="0"/>
          </a:p>
        </p:txBody>
      </p:sp>
    </p:spTree>
    <p:extLst>
      <p:ext uri="{BB962C8B-B14F-4D97-AF65-F5344CB8AC3E}">
        <p14:creationId xmlns:p14="http://schemas.microsoft.com/office/powerpoint/2010/main" val="1600696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JW</a:t>
            </a:r>
          </a:p>
        </p:txBody>
      </p:sp>
      <p:sp>
        <p:nvSpPr>
          <p:cNvPr id="4" name="Slide Number Placeholder 3"/>
          <p:cNvSpPr>
            <a:spLocks noGrp="1"/>
          </p:cNvSpPr>
          <p:nvPr>
            <p:ph type="sldNum" sz="quarter" idx="10"/>
          </p:nvPr>
        </p:nvSpPr>
        <p:spPr/>
        <p:txBody>
          <a:bodyPr/>
          <a:lstStyle/>
          <a:p>
            <a:fld id="{D569398C-4BA0-473C-B399-858EC45E7D07}" type="slidenum">
              <a:rPr lang="en-US" smtClean="0"/>
              <a:t>20</a:t>
            </a:fld>
            <a:endParaRPr lang="en-US" dirty="0"/>
          </a:p>
        </p:txBody>
      </p:sp>
    </p:spTree>
    <p:extLst>
      <p:ext uri="{BB962C8B-B14F-4D97-AF65-F5344CB8AC3E}">
        <p14:creationId xmlns:p14="http://schemas.microsoft.com/office/powerpoint/2010/main" val="1315799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“Our ability to prevent infant deaths and to address long-standing disparities in infant mortality rates between population groups is a barometer of our society’s commitment to health and well-being of all women, children and families”..SACIM, January 2013</a:t>
            </a:r>
          </a:p>
          <a:p>
            <a:endParaRPr lang="en-US" dirty="0"/>
          </a:p>
        </p:txBody>
      </p:sp>
      <p:sp>
        <p:nvSpPr>
          <p:cNvPr id="4" name="Slide Number Placeholder 3"/>
          <p:cNvSpPr>
            <a:spLocks noGrp="1"/>
          </p:cNvSpPr>
          <p:nvPr>
            <p:ph type="sldNum" sz="quarter" idx="10"/>
          </p:nvPr>
        </p:nvSpPr>
        <p:spPr/>
        <p:txBody>
          <a:bodyPr/>
          <a:lstStyle/>
          <a:p>
            <a:fld id="{D569398C-4BA0-473C-B399-858EC45E7D07}" type="slidenum">
              <a:rPr lang="en-US" smtClean="0"/>
              <a:t>2</a:t>
            </a:fld>
            <a:endParaRPr lang="en-US" dirty="0"/>
          </a:p>
        </p:txBody>
      </p:sp>
    </p:spTree>
    <p:extLst>
      <p:ext uri="{BB962C8B-B14F-4D97-AF65-F5344CB8AC3E}">
        <p14:creationId xmlns:p14="http://schemas.microsoft.com/office/powerpoint/2010/main" val="3844585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JW</a:t>
            </a:r>
          </a:p>
        </p:txBody>
      </p:sp>
      <p:sp>
        <p:nvSpPr>
          <p:cNvPr id="4" name="Slide Number Placeholder 3"/>
          <p:cNvSpPr>
            <a:spLocks noGrp="1"/>
          </p:cNvSpPr>
          <p:nvPr>
            <p:ph type="sldNum" sz="quarter" idx="10"/>
          </p:nvPr>
        </p:nvSpPr>
        <p:spPr/>
        <p:txBody>
          <a:bodyPr/>
          <a:lstStyle/>
          <a:p>
            <a:fld id="{D569398C-4BA0-473C-B399-858EC45E7D07}" type="slidenum">
              <a:rPr lang="en-US" smtClean="0"/>
              <a:t>21</a:t>
            </a:fld>
            <a:endParaRPr lang="en-US" dirty="0"/>
          </a:p>
        </p:txBody>
      </p:sp>
    </p:spTree>
    <p:extLst>
      <p:ext uri="{BB962C8B-B14F-4D97-AF65-F5344CB8AC3E}">
        <p14:creationId xmlns:p14="http://schemas.microsoft.com/office/powerpoint/2010/main" val="148253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337">
              <a:defRPr sz="2500">
                <a:solidFill>
                  <a:schemeClr val="tx1"/>
                </a:solidFill>
                <a:latin typeface="Times New Roman" pitchFamily="18" charset="0"/>
              </a:defRPr>
            </a:lvl1pPr>
            <a:lvl2pPr marL="779468" indent="-299795" defTabSz="969337">
              <a:defRPr sz="2500">
                <a:solidFill>
                  <a:schemeClr val="tx1"/>
                </a:solidFill>
                <a:latin typeface="Times New Roman" pitchFamily="18" charset="0"/>
              </a:defRPr>
            </a:lvl2pPr>
            <a:lvl3pPr marL="1199181" indent="-239836" defTabSz="969337">
              <a:defRPr sz="2500">
                <a:solidFill>
                  <a:schemeClr val="tx1"/>
                </a:solidFill>
                <a:latin typeface="Times New Roman" pitchFamily="18" charset="0"/>
              </a:defRPr>
            </a:lvl3pPr>
            <a:lvl4pPr marL="1678852" indent="-239836" defTabSz="969337">
              <a:defRPr sz="2500">
                <a:solidFill>
                  <a:schemeClr val="tx1"/>
                </a:solidFill>
                <a:latin typeface="Times New Roman" pitchFamily="18" charset="0"/>
              </a:defRPr>
            </a:lvl4pPr>
            <a:lvl5pPr marL="2158525" indent="-239836" defTabSz="969337">
              <a:defRPr sz="2500">
                <a:solidFill>
                  <a:schemeClr val="tx1"/>
                </a:solidFill>
                <a:latin typeface="Times New Roman" pitchFamily="18" charset="0"/>
              </a:defRPr>
            </a:lvl5pPr>
            <a:lvl6pPr marL="2638197" indent="-239836" defTabSz="969337" eaLnBrk="0" fontAlgn="base" hangingPunct="0">
              <a:spcBef>
                <a:spcPct val="0"/>
              </a:spcBef>
              <a:spcAft>
                <a:spcPct val="0"/>
              </a:spcAft>
              <a:defRPr sz="2500">
                <a:solidFill>
                  <a:schemeClr val="tx1"/>
                </a:solidFill>
                <a:latin typeface="Times New Roman" pitchFamily="18" charset="0"/>
              </a:defRPr>
            </a:lvl6pPr>
            <a:lvl7pPr marL="3117869" indent="-239836" defTabSz="969337" eaLnBrk="0" fontAlgn="base" hangingPunct="0">
              <a:spcBef>
                <a:spcPct val="0"/>
              </a:spcBef>
              <a:spcAft>
                <a:spcPct val="0"/>
              </a:spcAft>
              <a:defRPr sz="2500">
                <a:solidFill>
                  <a:schemeClr val="tx1"/>
                </a:solidFill>
                <a:latin typeface="Times New Roman" pitchFamily="18" charset="0"/>
              </a:defRPr>
            </a:lvl7pPr>
            <a:lvl8pPr marL="3597541" indent="-239836" defTabSz="969337" eaLnBrk="0" fontAlgn="base" hangingPunct="0">
              <a:spcBef>
                <a:spcPct val="0"/>
              </a:spcBef>
              <a:spcAft>
                <a:spcPct val="0"/>
              </a:spcAft>
              <a:defRPr sz="2500">
                <a:solidFill>
                  <a:schemeClr val="tx1"/>
                </a:solidFill>
                <a:latin typeface="Times New Roman" pitchFamily="18" charset="0"/>
              </a:defRPr>
            </a:lvl8pPr>
            <a:lvl9pPr marL="4077214" indent="-239836" defTabSz="969337" eaLnBrk="0" fontAlgn="base" hangingPunct="0">
              <a:spcBef>
                <a:spcPct val="0"/>
              </a:spcBef>
              <a:spcAft>
                <a:spcPct val="0"/>
              </a:spcAft>
              <a:defRPr sz="2500">
                <a:solidFill>
                  <a:schemeClr val="tx1"/>
                </a:solidFill>
                <a:latin typeface="Times New Roman" pitchFamily="18" charset="0"/>
              </a:defRPr>
            </a:lvl9pPr>
          </a:lstStyle>
          <a:p>
            <a:fld id="{AFECCD61-C64F-4186-A5F5-8CA7673FDF50}" type="slidenum">
              <a:rPr lang="en-US" sz="1200">
                <a:latin typeface="Arial" pitchFamily="34" charset="0"/>
              </a:rPr>
              <a:pPr/>
              <a:t>22</a:t>
            </a:fld>
            <a:endParaRPr lang="en-US" sz="1200" dirty="0">
              <a:latin typeface="Arial" pitchFamily="34"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pitchFamily="34" charset="0"/>
              </a:rPr>
              <a:t>JW</a:t>
            </a:r>
          </a:p>
        </p:txBody>
      </p:sp>
    </p:spTree>
    <p:extLst>
      <p:ext uri="{BB962C8B-B14F-4D97-AF65-F5344CB8AC3E}">
        <p14:creationId xmlns:p14="http://schemas.microsoft.com/office/powerpoint/2010/main" val="1460018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JW</a:t>
            </a:r>
          </a:p>
        </p:txBody>
      </p:sp>
      <p:sp>
        <p:nvSpPr>
          <p:cNvPr id="4" name="Slide Number Placeholder 3"/>
          <p:cNvSpPr>
            <a:spLocks noGrp="1"/>
          </p:cNvSpPr>
          <p:nvPr>
            <p:ph type="sldNum" sz="quarter" idx="10"/>
          </p:nvPr>
        </p:nvSpPr>
        <p:spPr/>
        <p:txBody>
          <a:bodyPr/>
          <a:lstStyle/>
          <a:p>
            <a:fld id="{2672254E-10F9-403A-A11C-3045AEBD9416}"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74219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JW</a:t>
            </a:r>
          </a:p>
        </p:txBody>
      </p:sp>
      <p:sp>
        <p:nvSpPr>
          <p:cNvPr id="4" name="Slide Number Placeholder 3"/>
          <p:cNvSpPr>
            <a:spLocks noGrp="1"/>
          </p:cNvSpPr>
          <p:nvPr>
            <p:ph type="sldNum" sz="quarter" idx="10"/>
          </p:nvPr>
        </p:nvSpPr>
        <p:spPr/>
        <p:txBody>
          <a:bodyPr/>
          <a:lstStyle/>
          <a:p>
            <a:fld id="{D569398C-4BA0-473C-B399-858EC45E7D07}" type="slidenum">
              <a:rPr lang="en-US" smtClean="0"/>
              <a:t>25</a:t>
            </a:fld>
            <a:endParaRPr lang="en-US" dirty="0"/>
          </a:p>
        </p:txBody>
      </p:sp>
    </p:spTree>
    <p:extLst>
      <p:ext uri="{BB962C8B-B14F-4D97-AF65-F5344CB8AC3E}">
        <p14:creationId xmlns:p14="http://schemas.microsoft.com/office/powerpoint/2010/main" val="97044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JW</a:t>
            </a:r>
          </a:p>
        </p:txBody>
      </p:sp>
      <p:sp>
        <p:nvSpPr>
          <p:cNvPr id="4" name="Slide Number Placeholder 3"/>
          <p:cNvSpPr>
            <a:spLocks noGrp="1"/>
          </p:cNvSpPr>
          <p:nvPr>
            <p:ph type="sldNum" sz="quarter" idx="10"/>
          </p:nvPr>
        </p:nvSpPr>
        <p:spPr/>
        <p:txBody>
          <a:bodyPr/>
          <a:lstStyle/>
          <a:p>
            <a:fld id="{D569398C-4BA0-473C-B399-858EC45E7D07}" type="slidenum">
              <a:rPr lang="en-US" smtClean="0"/>
              <a:t>26</a:t>
            </a:fld>
            <a:endParaRPr lang="en-US" dirty="0"/>
          </a:p>
        </p:txBody>
      </p:sp>
    </p:spTree>
    <p:extLst>
      <p:ext uri="{BB962C8B-B14F-4D97-AF65-F5344CB8AC3E}">
        <p14:creationId xmlns:p14="http://schemas.microsoft.com/office/powerpoint/2010/main" val="2567346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JW</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349" indent="-285518">
              <a:defRPr>
                <a:solidFill>
                  <a:schemeClr val="tx1"/>
                </a:solidFill>
                <a:latin typeface="Arial" charset="0"/>
              </a:defRPr>
            </a:lvl2pPr>
            <a:lvl3pPr marL="1142075" indent="-228414">
              <a:defRPr>
                <a:solidFill>
                  <a:schemeClr val="tx1"/>
                </a:solidFill>
                <a:latin typeface="Arial" charset="0"/>
              </a:defRPr>
            </a:lvl3pPr>
            <a:lvl4pPr marL="1598903" indent="-228414">
              <a:defRPr>
                <a:solidFill>
                  <a:schemeClr val="tx1"/>
                </a:solidFill>
                <a:latin typeface="Arial" charset="0"/>
              </a:defRPr>
            </a:lvl4pPr>
            <a:lvl5pPr marL="2055734" indent="-228414">
              <a:defRPr>
                <a:solidFill>
                  <a:schemeClr val="tx1"/>
                </a:solidFill>
                <a:latin typeface="Arial" charset="0"/>
              </a:defRPr>
            </a:lvl5pPr>
            <a:lvl6pPr marL="2512564" indent="-228414" eaLnBrk="0" fontAlgn="base" hangingPunct="0">
              <a:spcBef>
                <a:spcPct val="0"/>
              </a:spcBef>
              <a:spcAft>
                <a:spcPct val="0"/>
              </a:spcAft>
              <a:defRPr>
                <a:solidFill>
                  <a:schemeClr val="tx1"/>
                </a:solidFill>
                <a:latin typeface="Arial" charset="0"/>
              </a:defRPr>
            </a:lvl6pPr>
            <a:lvl7pPr marL="2969393" indent="-228414" eaLnBrk="0" fontAlgn="base" hangingPunct="0">
              <a:spcBef>
                <a:spcPct val="0"/>
              </a:spcBef>
              <a:spcAft>
                <a:spcPct val="0"/>
              </a:spcAft>
              <a:defRPr>
                <a:solidFill>
                  <a:schemeClr val="tx1"/>
                </a:solidFill>
                <a:latin typeface="Arial" charset="0"/>
              </a:defRPr>
            </a:lvl7pPr>
            <a:lvl8pPr marL="3426223" indent="-228414" eaLnBrk="0" fontAlgn="base" hangingPunct="0">
              <a:spcBef>
                <a:spcPct val="0"/>
              </a:spcBef>
              <a:spcAft>
                <a:spcPct val="0"/>
              </a:spcAft>
              <a:defRPr>
                <a:solidFill>
                  <a:schemeClr val="tx1"/>
                </a:solidFill>
                <a:latin typeface="Arial" charset="0"/>
              </a:defRPr>
            </a:lvl8pPr>
            <a:lvl9pPr marL="3883053" indent="-228414" eaLnBrk="0" fontAlgn="base" hangingPunct="0">
              <a:spcBef>
                <a:spcPct val="0"/>
              </a:spcBef>
              <a:spcAft>
                <a:spcPct val="0"/>
              </a:spcAft>
              <a:defRPr>
                <a:solidFill>
                  <a:schemeClr val="tx1"/>
                </a:solidFill>
                <a:latin typeface="Arial" charset="0"/>
              </a:defRPr>
            </a:lvl9pPr>
          </a:lstStyle>
          <a:p>
            <a:fld id="{2CAA8941-64C3-4B62-97D1-4755E10750EA}" type="slidenum">
              <a:rPr lang="en-US" altLang="en-US" smtClean="0">
                <a:solidFill>
                  <a:srgbClr val="000000"/>
                </a:solidFill>
              </a:rPr>
              <a:pPr/>
              <a:t>27</a:t>
            </a:fld>
            <a:endParaRPr lang="en-US" altLang="en-US" dirty="0">
              <a:solidFill>
                <a:srgbClr val="000000"/>
              </a:solidFill>
            </a:endParaRPr>
          </a:p>
        </p:txBody>
      </p:sp>
    </p:spTree>
    <p:extLst>
      <p:ext uri="{BB962C8B-B14F-4D97-AF65-F5344CB8AC3E}">
        <p14:creationId xmlns:p14="http://schemas.microsoft.com/office/powerpoint/2010/main" val="2255570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JW</a:t>
            </a:r>
          </a:p>
        </p:txBody>
      </p:sp>
      <p:sp>
        <p:nvSpPr>
          <p:cNvPr id="4" name="Slide Number Placeholder 3"/>
          <p:cNvSpPr>
            <a:spLocks noGrp="1"/>
          </p:cNvSpPr>
          <p:nvPr>
            <p:ph type="sldNum" sz="quarter" idx="10"/>
          </p:nvPr>
        </p:nvSpPr>
        <p:spPr/>
        <p:txBody>
          <a:bodyPr/>
          <a:lstStyle/>
          <a:p>
            <a:fld id="{D569398C-4BA0-473C-B399-858EC45E7D07}" type="slidenum">
              <a:rPr lang="en-US" smtClean="0"/>
              <a:t>28</a:t>
            </a:fld>
            <a:endParaRPr lang="en-US" dirty="0"/>
          </a:p>
        </p:txBody>
      </p:sp>
    </p:spTree>
    <p:extLst>
      <p:ext uri="{BB962C8B-B14F-4D97-AF65-F5344CB8AC3E}">
        <p14:creationId xmlns:p14="http://schemas.microsoft.com/office/powerpoint/2010/main" val="3973877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JW</a:t>
            </a:r>
          </a:p>
        </p:txBody>
      </p:sp>
      <p:sp>
        <p:nvSpPr>
          <p:cNvPr id="4" name="Slide Number Placeholder 3"/>
          <p:cNvSpPr>
            <a:spLocks noGrp="1"/>
          </p:cNvSpPr>
          <p:nvPr>
            <p:ph type="sldNum" sz="quarter" idx="10"/>
          </p:nvPr>
        </p:nvSpPr>
        <p:spPr/>
        <p:txBody>
          <a:bodyPr/>
          <a:lstStyle/>
          <a:p>
            <a:fld id="{2672254E-10F9-403A-A11C-3045AEBD9416}"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484204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JW</a:t>
            </a:r>
          </a:p>
        </p:txBody>
      </p:sp>
      <p:sp>
        <p:nvSpPr>
          <p:cNvPr id="4" name="Slide Number Placeholder 3"/>
          <p:cNvSpPr>
            <a:spLocks noGrp="1"/>
          </p:cNvSpPr>
          <p:nvPr>
            <p:ph type="sldNum" sz="quarter" idx="10"/>
          </p:nvPr>
        </p:nvSpPr>
        <p:spPr/>
        <p:txBody>
          <a:bodyPr/>
          <a:lstStyle/>
          <a:p>
            <a:fld id="{D569398C-4BA0-473C-B399-858EC45E7D07}" type="slidenum">
              <a:rPr lang="en-US" smtClean="0"/>
              <a:t>33</a:t>
            </a:fld>
            <a:endParaRPr lang="en-US" dirty="0"/>
          </a:p>
        </p:txBody>
      </p:sp>
    </p:spTree>
    <p:extLst>
      <p:ext uri="{BB962C8B-B14F-4D97-AF65-F5344CB8AC3E}">
        <p14:creationId xmlns:p14="http://schemas.microsoft.com/office/powerpoint/2010/main" val="1021491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JW</a:t>
            </a:r>
          </a:p>
        </p:txBody>
      </p:sp>
      <p:sp>
        <p:nvSpPr>
          <p:cNvPr id="4" name="Slide Number Placeholder 3"/>
          <p:cNvSpPr>
            <a:spLocks noGrp="1"/>
          </p:cNvSpPr>
          <p:nvPr>
            <p:ph type="sldNum" sz="quarter" idx="10"/>
          </p:nvPr>
        </p:nvSpPr>
        <p:spPr/>
        <p:txBody>
          <a:bodyPr/>
          <a:lstStyle/>
          <a:p>
            <a:fld id="{D569398C-4BA0-473C-B399-858EC45E7D07}" type="slidenum">
              <a:rPr lang="en-US" smtClean="0"/>
              <a:t>34</a:t>
            </a:fld>
            <a:endParaRPr lang="en-US" dirty="0"/>
          </a:p>
        </p:txBody>
      </p:sp>
    </p:spTree>
    <p:extLst>
      <p:ext uri="{BB962C8B-B14F-4D97-AF65-F5344CB8AC3E}">
        <p14:creationId xmlns:p14="http://schemas.microsoft.com/office/powerpoint/2010/main" val="363296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569398C-4BA0-473C-B399-858EC45E7D07}" type="slidenum">
              <a:rPr lang="en-US" smtClean="0"/>
              <a:t>3</a:t>
            </a:fld>
            <a:endParaRPr lang="en-US" dirty="0"/>
          </a:p>
        </p:txBody>
      </p:sp>
    </p:spTree>
    <p:extLst>
      <p:ext uri="{BB962C8B-B14F-4D97-AF65-F5344CB8AC3E}">
        <p14:creationId xmlns:p14="http://schemas.microsoft.com/office/powerpoint/2010/main" val="1345100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JW</a:t>
            </a:r>
          </a:p>
        </p:txBody>
      </p:sp>
      <p:sp>
        <p:nvSpPr>
          <p:cNvPr id="4" name="Slide Number Placeholder 3"/>
          <p:cNvSpPr>
            <a:spLocks noGrp="1"/>
          </p:cNvSpPr>
          <p:nvPr>
            <p:ph type="sldNum" sz="quarter" idx="10"/>
          </p:nvPr>
        </p:nvSpPr>
        <p:spPr/>
        <p:txBody>
          <a:bodyPr/>
          <a:lstStyle/>
          <a:p>
            <a:fld id="{D569398C-4BA0-473C-B399-858EC45E7D07}" type="slidenum">
              <a:rPr lang="en-US" smtClean="0"/>
              <a:t>35</a:t>
            </a:fld>
            <a:endParaRPr lang="en-US" dirty="0"/>
          </a:p>
        </p:txBody>
      </p:sp>
    </p:spTree>
    <p:extLst>
      <p:ext uri="{BB962C8B-B14F-4D97-AF65-F5344CB8AC3E}">
        <p14:creationId xmlns:p14="http://schemas.microsoft.com/office/powerpoint/2010/main" val="3920316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JW</a:t>
            </a:r>
          </a:p>
        </p:txBody>
      </p:sp>
      <p:sp>
        <p:nvSpPr>
          <p:cNvPr id="4" name="Slide Number Placeholder 3"/>
          <p:cNvSpPr>
            <a:spLocks noGrp="1"/>
          </p:cNvSpPr>
          <p:nvPr>
            <p:ph type="sldNum" sz="quarter" idx="10"/>
          </p:nvPr>
        </p:nvSpPr>
        <p:spPr/>
        <p:txBody>
          <a:bodyPr/>
          <a:lstStyle/>
          <a:p>
            <a:fld id="{D569398C-4BA0-473C-B399-858EC45E7D07}" type="slidenum">
              <a:rPr lang="en-US" smtClean="0"/>
              <a:t>36</a:t>
            </a:fld>
            <a:endParaRPr lang="en-US" dirty="0"/>
          </a:p>
        </p:txBody>
      </p:sp>
    </p:spTree>
    <p:extLst>
      <p:ext uri="{BB962C8B-B14F-4D97-AF65-F5344CB8AC3E}">
        <p14:creationId xmlns:p14="http://schemas.microsoft.com/office/powerpoint/2010/main" val="3699294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09968A09-C6E0-4E9B-B154-A65C950B234A}" type="slidenum">
              <a:rPr lang="en-US" smtClean="0"/>
              <a:t>37</a:t>
            </a:fld>
            <a:endParaRPr lang="en-US" dirty="0"/>
          </a:p>
        </p:txBody>
      </p:sp>
    </p:spTree>
    <p:extLst>
      <p:ext uri="{BB962C8B-B14F-4D97-AF65-F5344CB8AC3E}">
        <p14:creationId xmlns:p14="http://schemas.microsoft.com/office/powerpoint/2010/main" val="3951573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09968A09-C6E0-4E9B-B154-A65C950B234A}" type="slidenum">
              <a:rPr lang="en-US" smtClean="0"/>
              <a:t>38</a:t>
            </a:fld>
            <a:endParaRPr lang="en-US" dirty="0"/>
          </a:p>
        </p:txBody>
      </p:sp>
    </p:spTree>
    <p:extLst>
      <p:ext uri="{BB962C8B-B14F-4D97-AF65-F5344CB8AC3E}">
        <p14:creationId xmlns:p14="http://schemas.microsoft.com/office/powerpoint/2010/main" val="920121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569398C-4BA0-473C-B399-858EC45E7D07}" type="slidenum">
              <a:rPr lang="en-US" smtClean="0"/>
              <a:t>39</a:t>
            </a:fld>
            <a:endParaRPr lang="en-US" dirty="0"/>
          </a:p>
        </p:txBody>
      </p:sp>
    </p:spTree>
    <p:extLst>
      <p:ext uri="{BB962C8B-B14F-4D97-AF65-F5344CB8AC3E}">
        <p14:creationId xmlns:p14="http://schemas.microsoft.com/office/powerpoint/2010/main" val="2969755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569398C-4BA0-473C-B399-858EC45E7D07}" type="slidenum">
              <a:rPr lang="en-US" smtClean="0"/>
              <a:t>40</a:t>
            </a:fld>
            <a:endParaRPr lang="en-US" dirty="0"/>
          </a:p>
        </p:txBody>
      </p:sp>
    </p:spTree>
    <p:extLst>
      <p:ext uri="{BB962C8B-B14F-4D97-AF65-F5344CB8AC3E}">
        <p14:creationId xmlns:p14="http://schemas.microsoft.com/office/powerpoint/2010/main" val="1488473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569398C-4BA0-473C-B399-858EC45E7D07}" type="slidenum">
              <a:rPr lang="en-US" smtClean="0"/>
              <a:t>41</a:t>
            </a:fld>
            <a:endParaRPr lang="en-US" dirty="0"/>
          </a:p>
        </p:txBody>
      </p:sp>
    </p:spTree>
    <p:extLst>
      <p:ext uri="{BB962C8B-B14F-4D97-AF65-F5344CB8AC3E}">
        <p14:creationId xmlns:p14="http://schemas.microsoft.com/office/powerpoint/2010/main" val="3364734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AD</a:t>
            </a:r>
          </a:p>
        </p:txBody>
      </p:sp>
      <p:sp>
        <p:nvSpPr>
          <p:cNvPr id="2" name="Date Placeholder 1"/>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571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569398C-4BA0-473C-B399-858EC45E7D07}" type="slidenum">
              <a:rPr lang="en-US" smtClean="0"/>
              <a:t>43</a:t>
            </a:fld>
            <a:endParaRPr lang="en-US" dirty="0"/>
          </a:p>
        </p:txBody>
      </p:sp>
    </p:spTree>
    <p:extLst>
      <p:ext uri="{BB962C8B-B14F-4D97-AF65-F5344CB8AC3E}">
        <p14:creationId xmlns:p14="http://schemas.microsoft.com/office/powerpoint/2010/main" val="1380171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569398C-4BA0-473C-B399-858EC45E7D07}" type="slidenum">
              <a:rPr lang="en-US" smtClean="0"/>
              <a:t>44</a:t>
            </a:fld>
            <a:endParaRPr lang="en-US" dirty="0"/>
          </a:p>
        </p:txBody>
      </p:sp>
    </p:spTree>
    <p:extLst>
      <p:ext uri="{BB962C8B-B14F-4D97-AF65-F5344CB8AC3E}">
        <p14:creationId xmlns:p14="http://schemas.microsoft.com/office/powerpoint/2010/main" val="1886999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7FCD7B6-FB8D-674C-9C93-1B9AFF2BEC34}" type="slidenum">
              <a:rPr lang="en-US" smtClean="0"/>
              <a:t>4</a:t>
            </a:fld>
            <a:endParaRPr lang="en-US" dirty="0"/>
          </a:p>
        </p:txBody>
      </p:sp>
    </p:spTree>
    <p:extLst>
      <p:ext uri="{BB962C8B-B14F-4D97-AF65-F5344CB8AC3E}">
        <p14:creationId xmlns:p14="http://schemas.microsoft.com/office/powerpoint/2010/main" val="10561946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69398C-4BA0-473C-B399-858EC45E7D07}" type="slidenum">
              <a:rPr lang="en-US" smtClean="0"/>
              <a:t>45</a:t>
            </a:fld>
            <a:endParaRPr lang="en-US" dirty="0"/>
          </a:p>
        </p:txBody>
      </p:sp>
    </p:spTree>
    <p:extLst>
      <p:ext uri="{BB962C8B-B14F-4D97-AF65-F5344CB8AC3E}">
        <p14:creationId xmlns:p14="http://schemas.microsoft.com/office/powerpoint/2010/main" val="2284234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569398C-4BA0-473C-B399-858EC45E7D07}" type="slidenum">
              <a:rPr lang="en-US" smtClean="0"/>
              <a:t>46</a:t>
            </a:fld>
            <a:endParaRPr lang="en-US" dirty="0"/>
          </a:p>
        </p:txBody>
      </p:sp>
    </p:spTree>
    <p:extLst>
      <p:ext uri="{BB962C8B-B14F-4D97-AF65-F5344CB8AC3E}">
        <p14:creationId xmlns:p14="http://schemas.microsoft.com/office/powerpoint/2010/main" val="3047209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569398C-4BA0-473C-B399-858EC45E7D07}"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412995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a:p>
            <a:r>
              <a:rPr lang="en-US" dirty="0"/>
              <a:t>SB276:  Claire’s Law</a:t>
            </a:r>
          </a:p>
          <a:p>
            <a:r>
              <a:rPr lang="en-US" dirty="0"/>
              <a:t>SB277:</a:t>
            </a:r>
            <a:r>
              <a:rPr lang="en-US" baseline="0" dirty="0"/>
              <a:t>  Infant Mortality Commission</a:t>
            </a:r>
          </a:p>
          <a:p>
            <a:r>
              <a:rPr lang="en-US" baseline="0" dirty="0"/>
              <a:t>SB278:  Death Scene Investigation</a:t>
            </a:r>
          </a:p>
          <a:p>
            <a:r>
              <a:rPr lang="en-US" baseline="0" dirty="0"/>
              <a:t>SB279:  FQHC Pilot</a:t>
            </a:r>
          </a:p>
          <a:p>
            <a:r>
              <a:rPr lang="en-US" baseline="0" dirty="0"/>
              <a:t>SB280: Postpartum Case Management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FCD7B6-FB8D-674C-9C93-1B9AFF2BEC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643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5097">
              <a:defRPr/>
            </a:pPr>
            <a:r>
              <a:rPr lang="en-US" sz="1600" dirty="0"/>
              <a:t>AD</a:t>
            </a:r>
          </a:p>
          <a:p>
            <a:pPr defTabSz="455097">
              <a:defRPr/>
            </a:pPr>
            <a:r>
              <a:rPr lang="en-US" sz="1600" dirty="0"/>
              <a:t>Concurrent Resolution</a:t>
            </a:r>
            <a:r>
              <a:rPr lang="en-US" sz="1600" baseline="0" dirty="0"/>
              <a:t> #12</a:t>
            </a:r>
          </a:p>
          <a:p>
            <a:pPr defTabSz="455097">
              <a:defRPr/>
            </a:pPr>
            <a:r>
              <a:rPr lang="en-US" sz="1600" baseline="0" dirty="0"/>
              <a:t>Ohio IM Rate a public health Crisis</a:t>
            </a:r>
          </a:p>
          <a:p>
            <a:pPr defTabSz="455097">
              <a:defRPr/>
            </a:pPr>
            <a:endParaRPr lang="en-US" sz="1600" baseline="0" dirty="0"/>
          </a:p>
          <a:p>
            <a:pPr defTabSz="455097">
              <a:defRPr/>
            </a:pPr>
            <a:endParaRPr lang="en-US" sz="16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FCD7B6-FB8D-674C-9C93-1B9AFF2BEC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5225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p>
        </p:txBody>
      </p:sp>
      <p:sp>
        <p:nvSpPr>
          <p:cNvPr id="4" name="Slide Number Placeholder 3"/>
          <p:cNvSpPr>
            <a:spLocks noGrp="1"/>
          </p:cNvSpPr>
          <p:nvPr>
            <p:ph type="sldNum" sz="quarter" idx="10"/>
          </p:nvPr>
        </p:nvSpPr>
        <p:spPr/>
        <p:txBody>
          <a:bodyPr/>
          <a:lstStyle/>
          <a:p>
            <a:fld id="{D569398C-4BA0-473C-B399-858EC45E7D07}" type="slidenum">
              <a:rPr lang="en-US" smtClean="0"/>
              <a:t>7</a:t>
            </a:fld>
            <a:endParaRPr lang="en-US" dirty="0"/>
          </a:p>
        </p:txBody>
      </p:sp>
    </p:spTree>
    <p:extLst>
      <p:ext uri="{BB962C8B-B14F-4D97-AF65-F5344CB8AC3E}">
        <p14:creationId xmlns:p14="http://schemas.microsoft.com/office/powerpoint/2010/main" val="362050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Arial Black" panose="020B0A04020102020204" pitchFamily="34" charset="0"/>
              </a:rPr>
              <a:t>AD   The goal of eliminating health disparities cannot be accomplished by a single sector or entity. </a:t>
            </a:r>
          </a:p>
          <a:p>
            <a:endParaRPr lang="en-US" sz="1600" b="1" dirty="0">
              <a:latin typeface="Arial Black" panose="020B0A04020102020204" pitchFamily="34" charset="0"/>
            </a:endParaRPr>
          </a:p>
          <a:p>
            <a:r>
              <a:rPr lang="en-US" sz="1600" b="1" dirty="0">
                <a:latin typeface="Arial Black" panose="020B0A04020102020204" pitchFamily="34" charset="0"/>
              </a:rPr>
              <a:t>Furthermore, it is recognized that the causes of health disparities are complex and multifactorial and stem from not only the health care sector but also the social determinants of health (i.e., the conditions in which people are born, grow, live, work, and age). </a:t>
            </a:r>
          </a:p>
          <a:p>
            <a:endParaRPr lang="en-US" sz="1600" dirty="0">
              <a:latin typeface="Arial Black" panose="020B0A04020102020204" pitchFamily="34" charset="0"/>
            </a:endParaRPr>
          </a:p>
          <a:p>
            <a:r>
              <a:rPr lang="en-US" sz="1600" b="1" dirty="0">
                <a:latin typeface="Arial Black" panose="020B0A04020102020204" pitchFamily="34" charset="0"/>
              </a:rPr>
              <a:t>Our efforts have been focused on developing legislative champions</a:t>
            </a:r>
            <a:r>
              <a:rPr lang="en-US" sz="1600" b="1" baseline="0" dirty="0">
                <a:latin typeface="Arial Black" panose="020B0A04020102020204" pitchFamily="34" charset="0"/>
              </a:rPr>
              <a:t>, this has been done through the use of existing champions to challenge and influence new champions.  </a:t>
            </a:r>
          </a:p>
          <a:p>
            <a:endParaRPr lang="en-US" sz="1600" b="1" baseline="0" dirty="0">
              <a:latin typeface="Arial Black" panose="020B0A04020102020204" pitchFamily="34" charset="0"/>
            </a:endParaRPr>
          </a:p>
          <a:p>
            <a:r>
              <a:rPr lang="en-US" sz="1600" b="1" baseline="0" dirty="0">
                <a:latin typeface="Arial Black" panose="020B0A04020102020204" pitchFamily="34" charset="0"/>
              </a:rPr>
              <a:t>This was simultaneous to the reinvigoration of the Ohio Collaborative to Prevent Infant Mortality.  The Commission was a sponsor of the first statewide IM summit in a collaborative to Raise the Volume on this issue of IM in Ohio. </a:t>
            </a:r>
          </a:p>
          <a:p>
            <a:endParaRPr lang="en-US" sz="1600" b="1" baseline="0" dirty="0">
              <a:latin typeface="Arial Black" panose="020B0A04020102020204" pitchFamily="34" charset="0"/>
            </a:endParaRPr>
          </a:p>
          <a:p>
            <a:r>
              <a:rPr lang="en-US" sz="1600" b="1" baseline="0" dirty="0">
                <a:latin typeface="Arial Black" panose="020B0A04020102020204" pitchFamily="34" charset="0"/>
              </a:rPr>
              <a:t>Our efforts to include the existing HUBs have largely been on educating and expanding the understanding of what creates health and to demonstrate that our efforts and funding should be spent on those areas that largely impact health. </a:t>
            </a:r>
          </a:p>
          <a:p>
            <a:r>
              <a:rPr lang="en-US" sz="1600" b="1" baseline="0" dirty="0">
                <a:latin typeface="Arial Black" panose="020B0A04020102020204" pitchFamily="34" charset="0"/>
              </a:rPr>
              <a:t> </a:t>
            </a:r>
          </a:p>
          <a:p>
            <a:r>
              <a:rPr lang="en-US" sz="1600" b="1" baseline="0" dirty="0">
                <a:latin typeface="Arial Black" panose="020B0A04020102020204" pitchFamily="34" charset="0"/>
              </a:rPr>
              <a:t>We then demonstrated the correlation between the costs and SDOH and provided strategic solutions that reduced costs while significantly improving health outcomes</a:t>
            </a:r>
            <a:r>
              <a:rPr lang="en-US" sz="1600" baseline="0" dirty="0">
                <a:latin typeface="Arial Black" panose="020B0A04020102020204" pitchFamily="34" charset="0"/>
              </a:rPr>
              <a:t>.  </a:t>
            </a:r>
            <a:endParaRPr lang="en-US" sz="1600" dirty="0">
              <a:latin typeface="Arial Black" panose="020B0A040201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347805-73B9-4628-A0DD-08F9DE5991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334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Arial Black" panose="020B0A04020102020204" pitchFamily="34" charset="0"/>
              </a:rPr>
              <a:t>AD   Our efforts focused on initiatives that achieve</a:t>
            </a:r>
            <a:r>
              <a:rPr lang="en-US" sz="1400" b="1" baseline="0" dirty="0">
                <a:latin typeface="Arial Black" panose="020B0A04020102020204" pitchFamily="34" charset="0"/>
              </a:rPr>
              <a:t> health value.  This was done through the use of current state based data.  </a:t>
            </a:r>
          </a:p>
          <a:p>
            <a:endParaRPr lang="en-US" sz="1400" b="1" baseline="0" dirty="0">
              <a:latin typeface="Arial Black" panose="020B0A04020102020204" pitchFamily="34" charset="0"/>
            </a:endParaRPr>
          </a:p>
          <a:p>
            <a:r>
              <a:rPr lang="en-US" sz="1400" b="1" baseline="0" dirty="0">
                <a:latin typeface="Arial Black" panose="020B0A04020102020204" pitchFamily="34" charset="0"/>
              </a:rPr>
              <a:t>The Health Policy Institute of Ohio 2014 health value dash board,   </a:t>
            </a:r>
            <a:r>
              <a:rPr lang="en-US" sz="1400" b="1" dirty="0">
                <a:latin typeface="Arial Black" panose="020B0A04020102020204" pitchFamily="34" charset="0"/>
              </a:rPr>
              <a:t>highlighted that Ohio is not getting good value for our healthcare dollar.  Ohio ranks 47</a:t>
            </a:r>
            <a:r>
              <a:rPr lang="en-US" sz="1400" b="1" baseline="30000" dirty="0">
                <a:latin typeface="Arial Black" panose="020B0A04020102020204" pitchFamily="34" charset="0"/>
              </a:rPr>
              <a:t>th</a:t>
            </a:r>
            <a:r>
              <a:rPr lang="en-US" sz="1400" b="1" dirty="0">
                <a:latin typeface="Arial Black" panose="020B0A04020102020204" pitchFamily="34" charset="0"/>
              </a:rPr>
              <a:t> on</a:t>
            </a:r>
            <a:r>
              <a:rPr lang="en-US" sz="1400" b="1" baseline="0" dirty="0">
                <a:latin typeface="Arial Black" panose="020B0A04020102020204" pitchFamily="34" charset="0"/>
              </a:rPr>
              <a:t> a composite measure of health value.</a:t>
            </a:r>
          </a:p>
          <a:p>
            <a:endParaRPr lang="en-US" sz="1400" b="1" baseline="0" dirty="0">
              <a:latin typeface="Arial Black" panose="020B0A04020102020204" pitchFamily="34" charset="0"/>
            </a:endParaRPr>
          </a:p>
          <a:p>
            <a:r>
              <a:rPr lang="en-US" sz="1400" b="1" baseline="0" dirty="0">
                <a:latin typeface="Arial Black" panose="020B0A04020102020204" pitchFamily="34" charset="0"/>
              </a:rPr>
              <a:t>Ohio is in the lowest value states and spends more on healthcare than most other states, yet Ohioans are less healthy than people in most other states.</a:t>
            </a:r>
          </a:p>
          <a:p>
            <a:endParaRPr lang="en-US" sz="1400" b="1" baseline="0" dirty="0">
              <a:latin typeface="Arial Black" panose="020B0A04020102020204" pitchFamily="34" charset="0"/>
            </a:endParaRPr>
          </a:p>
          <a:p>
            <a:r>
              <a:rPr lang="en-US" sz="1400" b="1" baseline="0" dirty="0">
                <a:latin typeface="Arial Black" panose="020B0A04020102020204" pitchFamily="34" charset="0"/>
              </a:rPr>
              <a:t>In order to improve health value, Ohio must address the many factors that impact population health outcomes and healthcare costs.  Public Health and prevention and the healthcare system in Ohio face significant challenges.  </a:t>
            </a:r>
          </a:p>
          <a:p>
            <a:endParaRPr lang="en-US" sz="1400" b="1" baseline="0" dirty="0">
              <a:latin typeface="Arial Black" panose="020B0A04020102020204" pitchFamily="34" charset="0"/>
            </a:endParaRPr>
          </a:p>
          <a:p>
            <a:r>
              <a:rPr lang="en-US" sz="1400" b="1" baseline="0" dirty="0">
                <a:latin typeface="Arial Black" panose="020B0A04020102020204" pitchFamily="34" charset="0"/>
              </a:rPr>
              <a:t>Ohio also struggles when it comes to the physical, social and economic environments that impact health.   </a:t>
            </a:r>
            <a:endParaRPr lang="en-US" sz="1400" b="1" dirty="0">
              <a:latin typeface="Arial Black" panose="020B0A04020102020204" pitchFamily="34" charset="0"/>
            </a:endParaRPr>
          </a:p>
          <a:p>
            <a:endParaRPr lang="en-US" altLang="en-US" sz="1400" b="1" baseline="0" dirty="0">
              <a:latin typeface="Arial Black" panose="020B0A04020102020204" pitchFamily="34" charset="0"/>
            </a:endParaRPr>
          </a:p>
          <a:p>
            <a:r>
              <a:rPr lang="en-US" altLang="en-US" sz="1400" b="1" baseline="0" dirty="0">
                <a:latin typeface="Arial Black" panose="020B0A04020102020204" pitchFamily="34" charset="0"/>
              </a:rPr>
              <a:t>In 2013, a staggering two thirds or $373,578, 922  of the Total 2013 Medicaid Costs for prenatal and Delivery care was related to the cost of preterm births.  </a:t>
            </a:r>
            <a:endParaRPr lang="en-US" altLang="en-US" sz="1400" b="1" dirty="0">
              <a:latin typeface="Arial Black" panose="020B0A04020102020204" pitchFamily="34" charset="0"/>
            </a:endParaRPr>
          </a:p>
          <a:p>
            <a:endParaRPr lang="en-US" altLang="en-US" sz="1200" b="1" dirty="0"/>
          </a:p>
          <a:p>
            <a:endParaRPr lang="en-US" altLang="en-US" sz="1200"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EACEDF-44D1-47BC-848E-F9C5A3F328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516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DD67B520-BED1-4A54-A9A7-10BDD6DC9681}" type="datetime1">
              <a:rPr lang="en-US" smtClean="0"/>
              <a:t>9/13/2018</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434087A7-54D1-4567-AA63-58F7C87F0172}"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4EB12B-861F-4F37-849A-AD14DF17966F}" type="datetime1">
              <a:rPr lang="en-US" smtClean="0"/>
              <a:t>9/13/2018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4087A7-54D1-4567-AA63-58F7C87F017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33AB63-33C5-4A20-9AC7-A425E06DF7E3}" type="datetime1">
              <a:rPr lang="en-US" smtClean="0"/>
              <a:t>9/13/2018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4087A7-54D1-4567-AA63-58F7C87F0172}"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15D6F-DD4D-CD44-8805-AA6494FDA7BC}"/>
              </a:ext>
            </a:extLst>
          </p:cNvPr>
          <p:cNvSpPr>
            <a:spLocks noGrp="1"/>
          </p:cNvSpPr>
          <p:nvPr>
            <p:ph type="ctrTitle" hasCustomPrompt="1"/>
          </p:nvPr>
        </p:nvSpPr>
        <p:spPr>
          <a:xfrm>
            <a:off x="2530258" y="763315"/>
            <a:ext cx="5970717" cy="447900"/>
          </a:xfrm>
          <a:prstGeom prst="rect">
            <a:avLst/>
          </a:prstGeom>
          <a:noFill/>
        </p:spPr>
        <p:txBody>
          <a:bodyPr/>
          <a:lstStyle>
            <a:lvl1pPr algn="r">
              <a:defRPr sz="1875" b="1" baseline="0"/>
            </a:lvl1pPr>
          </a:lstStyle>
          <a:p>
            <a:r>
              <a:rPr lang="en-US" dirty="0"/>
              <a:t>ALTERNATIVE PRESENTATION TITLE PAGE</a:t>
            </a:r>
          </a:p>
        </p:txBody>
      </p:sp>
      <p:sp>
        <p:nvSpPr>
          <p:cNvPr id="3" name="Subtitle 2">
            <a:extLst>
              <a:ext uri="{FF2B5EF4-FFF2-40B4-BE49-F238E27FC236}">
                <a16:creationId xmlns:a16="http://schemas.microsoft.com/office/drawing/2014/main" xmlns="" id="{79615219-5B99-6F49-99B4-2BFC25534B7E}"/>
              </a:ext>
            </a:extLst>
          </p:cNvPr>
          <p:cNvSpPr>
            <a:spLocks noGrp="1"/>
          </p:cNvSpPr>
          <p:nvPr>
            <p:ph type="subTitle" idx="1" hasCustomPrompt="1"/>
          </p:nvPr>
        </p:nvSpPr>
        <p:spPr>
          <a:xfrm>
            <a:off x="6292242" y="1374055"/>
            <a:ext cx="2208732" cy="528321"/>
          </a:xfrm>
          <a:prstGeom prst="rect">
            <a:avLst/>
          </a:prstGeom>
        </p:spPr>
        <p:txBody>
          <a:bodyPr/>
          <a:lstStyle>
            <a:lvl1pPr marL="0" indent="0" algn="r">
              <a:buNone/>
              <a:defRPr sz="135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MONTH DATE, 2015</a:t>
            </a:r>
          </a:p>
        </p:txBody>
      </p:sp>
    </p:spTree>
    <p:extLst>
      <p:ext uri="{BB962C8B-B14F-4D97-AF65-F5344CB8AC3E}">
        <p14:creationId xmlns:p14="http://schemas.microsoft.com/office/powerpoint/2010/main" val="567650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250750" y="5786277"/>
            <a:ext cx="4638855" cy="791868"/>
          </a:xfrm>
          <a:prstGeom prst="rect">
            <a:avLst/>
          </a:prstGeom>
        </p:spPr>
        <p:txBody>
          <a:bodyPr rtlCol="0">
            <a:normAutofit/>
          </a:bodyPr>
          <a:lstStyle>
            <a:lvl1pPr>
              <a:defRPr b="1">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6586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2252382" y="1035427"/>
            <a:ext cx="4194172" cy="543999"/>
          </a:xfrm>
          <a:prstGeom prst="rect">
            <a:avLst/>
          </a:prstGeom>
        </p:spPr>
        <p:txBody>
          <a:bodyPr vert="horz"/>
          <a:lstStyle>
            <a:lvl1pPr>
              <a:defRPr sz="1875" b="1"/>
            </a:lvl1pPr>
          </a:lstStyle>
          <a:p>
            <a:r>
              <a:rPr lang="en-US" dirty="0"/>
              <a:t>PRESENTATION TITLE PAGE</a:t>
            </a:r>
          </a:p>
        </p:txBody>
      </p:sp>
      <p:sp>
        <p:nvSpPr>
          <p:cNvPr id="11" name="Text Placeholder 10"/>
          <p:cNvSpPr>
            <a:spLocks noGrp="1"/>
          </p:cNvSpPr>
          <p:nvPr>
            <p:ph type="body" sz="quarter" idx="10" hasCustomPrompt="1"/>
          </p:nvPr>
        </p:nvSpPr>
        <p:spPr>
          <a:xfrm>
            <a:off x="3079965" y="1579424"/>
            <a:ext cx="2609850" cy="404812"/>
          </a:xfrm>
          <a:prstGeom prst="rect">
            <a:avLst/>
          </a:prstGeom>
        </p:spPr>
        <p:txBody>
          <a:bodyPr vert="horz"/>
          <a:lstStyle>
            <a:lvl1pPr marL="0" indent="0" algn="ctr">
              <a:buNone/>
              <a:defRPr sz="1350" baseline="0"/>
            </a:lvl1pPr>
          </a:lstStyle>
          <a:p>
            <a:pPr lvl="0"/>
            <a:r>
              <a:rPr lang="en-US" dirty="0"/>
              <a:t>MONTH DATE, 2015</a:t>
            </a:r>
          </a:p>
        </p:txBody>
      </p:sp>
    </p:spTree>
    <p:extLst>
      <p:ext uri="{BB962C8B-B14F-4D97-AF65-F5344CB8AC3E}">
        <p14:creationId xmlns:p14="http://schemas.microsoft.com/office/powerpoint/2010/main" val="1163287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6"/>
            <a:ext cx="5120764" cy="532058"/>
          </a:xfrm>
          <a:prstGeom prst="rect">
            <a:avLst/>
          </a:prstGeom>
        </p:spPr>
        <p:txBody>
          <a:bodyPr/>
          <a:lstStyle>
            <a:lvl1pPr algn="l">
              <a:defRPr sz="2100" b="1">
                <a:solidFill>
                  <a:srgbClr val="4F5154"/>
                </a:solidFill>
              </a:defRPr>
            </a:lvl1pPr>
          </a:lstStyle>
          <a:p>
            <a:r>
              <a:rPr lang="en-US" dirty="0"/>
              <a:t>TEXT PAGE HEADLINE</a:t>
            </a:r>
          </a:p>
        </p:txBody>
      </p:sp>
      <p:sp>
        <p:nvSpPr>
          <p:cNvPr id="3" name="Subtitle 2"/>
          <p:cNvSpPr>
            <a:spLocks noGrp="1"/>
          </p:cNvSpPr>
          <p:nvPr>
            <p:ph type="subTitle" idx="1" hasCustomPrompt="1"/>
          </p:nvPr>
        </p:nvSpPr>
        <p:spPr>
          <a:xfrm>
            <a:off x="1134441" y="2922200"/>
            <a:ext cx="2315836" cy="360003"/>
          </a:xfrm>
          <a:prstGeom prst="rect">
            <a:avLst/>
          </a:prstGeom>
        </p:spPr>
        <p:txBody>
          <a:bodyPr/>
          <a:lstStyle>
            <a:lvl1pPr marL="0" indent="0" algn="l">
              <a:buNone/>
              <a:defRPr sz="1350" b="1" baseline="0">
                <a:solidFill>
                  <a:srgbClr val="4F5154"/>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Sample </a:t>
            </a:r>
            <a:r>
              <a:rPr lang="en-US" dirty="0" err="1"/>
              <a:t>SubHead</a:t>
            </a:r>
            <a:r>
              <a:rPr lang="en-US" dirty="0"/>
              <a:t> Here</a:t>
            </a:r>
          </a:p>
        </p:txBody>
      </p:sp>
      <p:sp>
        <p:nvSpPr>
          <p:cNvPr id="9" name="Text Placeholder 8"/>
          <p:cNvSpPr>
            <a:spLocks noGrp="1"/>
          </p:cNvSpPr>
          <p:nvPr>
            <p:ph type="body" sz="quarter" idx="10"/>
          </p:nvPr>
        </p:nvSpPr>
        <p:spPr>
          <a:xfrm>
            <a:off x="1134441" y="4245556"/>
            <a:ext cx="4957762" cy="1293813"/>
          </a:xfrm>
          <a:prstGeom prst="rect">
            <a:avLst/>
          </a:prstGeom>
        </p:spPr>
        <p:txBody>
          <a:bodyPr vert="horz"/>
          <a:lstStyle>
            <a:lvl1pPr>
              <a:defRPr sz="1050">
                <a:solidFill>
                  <a:srgbClr val="4F5154"/>
                </a:solidFill>
              </a:defRPr>
            </a:lvl1pPr>
            <a:lvl2pPr>
              <a:defRPr sz="1050">
                <a:solidFill>
                  <a:srgbClr val="4F5154"/>
                </a:solidFill>
              </a:defRPr>
            </a:lvl2pPr>
            <a:lvl3pPr>
              <a:defRPr sz="1050">
                <a:solidFill>
                  <a:srgbClr val="4F5154"/>
                </a:solidFill>
              </a:defRPr>
            </a:lvl3pPr>
            <a:lvl4pPr>
              <a:defRPr sz="1050">
                <a:solidFill>
                  <a:srgbClr val="4F5154"/>
                </a:solidFill>
              </a:defRPr>
            </a:lvl4pPr>
            <a:lvl5pPr>
              <a:defRPr sz="1050">
                <a:solidFill>
                  <a:srgbClr val="4F51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1" hasCustomPrompt="1"/>
          </p:nvPr>
        </p:nvSpPr>
        <p:spPr>
          <a:xfrm>
            <a:off x="1135063" y="3397250"/>
            <a:ext cx="4957140" cy="711238"/>
          </a:xfrm>
          <a:prstGeom prst="rect">
            <a:avLst/>
          </a:prstGeom>
        </p:spPr>
        <p:txBody>
          <a:bodyPr vert="horz"/>
          <a:lstStyle>
            <a:lvl1pPr marL="0" marR="0" indent="0" algn="l" defTabSz="342900" rtl="0" eaLnBrk="1" fontAlgn="auto" latinLnBrk="0" hangingPunct="1">
              <a:lnSpc>
                <a:spcPct val="100000"/>
              </a:lnSpc>
              <a:spcBef>
                <a:spcPct val="20000"/>
              </a:spcBef>
              <a:spcAft>
                <a:spcPts val="0"/>
              </a:spcAft>
              <a:buClrTx/>
              <a:buSzTx/>
              <a:buFont typeface="Arial"/>
              <a:buNone/>
              <a:tabLst/>
              <a:defRPr sz="1050" baseline="0"/>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a:t>Sample paragraph text to go here. Sample paragraph text to go here. Sample paragraph text to go here. Sample paragraph text to go here. </a:t>
            </a:r>
          </a:p>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lang="en-US" dirty="0"/>
          </a:p>
          <a:p>
            <a:pPr lvl="0"/>
            <a:endParaRPr lang="en-US" dirty="0"/>
          </a:p>
        </p:txBody>
      </p:sp>
    </p:spTree>
    <p:extLst>
      <p:ext uri="{BB962C8B-B14F-4D97-AF65-F5344CB8AC3E}">
        <p14:creationId xmlns:p14="http://schemas.microsoft.com/office/powerpoint/2010/main" val="544546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90801" y="1552454"/>
            <a:ext cx="6323533" cy="447900"/>
          </a:xfrm>
          <a:prstGeom prst="rect">
            <a:avLst/>
          </a:prstGeom>
        </p:spPr>
        <p:txBody>
          <a:bodyPr/>
          <a:lstStyle>
            <a:lvl1pPr algn="r">
              <a:defRPr sz="1875" b="1" baseline="0"/>
            </a:lvl1pPr>
          </a:lstStyle>
          <a:p>
            <a:r>
              <a:rPr lang="en-US" dirty="0"/>
              <a:t>ALTERNATIVE PRESENTATION TITLE  PAGE</a:t>
            </a:r>
          </a:p>
        </p:txBody>
      </p:sp>
      <p:sp>
        <p:nvSpPr>
          <p:cNvPr id="3" name="Subtitle 2"/>
          <p:cNvSpPr>
            <a:spLocks noGrp="1"/>
          </p:cNvSpPr>
          <p:nvPr>
            <p:ph type="subTitle" idx="1" hasCustomPrompt="1"/>
          </p:nvPr>
        </p:nvSpPr>
        <p:spPr>
          <a:xfrm>
            <a:off x="6705601" y="2000356"/>
            <a:ext cx="2208732" cy="528321"/>
          </a:xfrm>
          <a:prstGeom prst="rect">
            <a:avLst/>
          </a:prstGeom>
        </p:spPr>
        <p:txBody>
          <a:bodyPr/>
          <a:lstStyle>
            <a:lvl1pPr marL="0" indent="0" algn="r">
              <a:buNone/>
              <a:defRPr sz="135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MONTH DATE, 2015</a:t>
            </a:r>
          </a:p>
        </p:txBody>
      </p:sp>
    </p:spTree>
    <p:extLst>
      <p:ext uri="{BB962C8B-B14F-4D97-AF65-F5344CB8AC3E}">
        <p14:creationId xmlns:p14="http://schemas.microsoft.com/office/powerpoint/2010/main" val="1896251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15D6F-DD4D-CD44-8805-AA6494FDA7BC}"/>
              </a:ext>
            </a:extLst>
          </p:cNvPr>
          <p:cNvSpPr>
            <a:spLocks noGrp="1"/>
          </p:cNvSpPr>
          <p:nvPr>
            <p:ph type="ctrTitle" hasCustomPrompt="1"/>
          </p:nvPr>
        </p:nvSpPr>
        <p:spPr>
          <a:xfrm>
            <a:off x="2530258" y="763315"/>
            <a:ext cx="5970717" cy="447900"/>
          </a:xfrm>
          <a:prstGeom prst="rect">
            <a:avLst/>
          </a:prstGeom>
          <a:noFill/>
        </p:spPr>
        <p:txBody>
          <a:bodyPr/>
          <a:lstStyle>
            <a:lvl1pPr algn="r">
              <a:defRPr sz="1875" b="1" baseline="0"/>
            </a:lvl1pPr>
          </a:lstStyle>
          <a:p>
            <a:r>
              <a:rPr lang="en-US" dirty="0"/>
              <a:t>ALTERNATIVE PRESENTATION TITLE PAGE</a:t>
            </a:r>
          </a:p>
        </p:txBody>
      </p:sp>
      <p:sp>
        <p:nvSpPr>
          <p:cNvPr id="3" name="Subtitle 2">
            <a:extLst>
              <a:ext uri="{FF2B5EF4-FFF2-40B4-BE49-F238E27FC236}">
                <a16:creationId xmlns:a16="http://schemas.microsoft.com/office/drawing/2014/main" xmlns="" id="{79615219-5B99-6F49-99B4-2BFC25534B7E}"/>
              </a:ext>
            </a:extLst>
          </p:cNvPr>
          <p:cNvSpPr>
            <a:spLocks noGrp="1"/>
          </p:cNvSpPr>
          <p:nvPr>
            <p:ph type="subTitle" idx="1" hasCustomPrompt="1"/>
          </p:nvPr>
        </p:nvSpPr>
        <p:spPr>
          <a:xfrm>
            <a:off x="6292242" y="1374055"/>
            <a:ext cx="2208732" cy="528321"/>
          </a:xfrm>
          <a:prstGeom prst="rect">
            <a:avLst/>
          </a:prstGeom>
        </p:spPr>
        <p:txBody>
          <a:bodyPr/>
          <a:lstStyle>
            <a:lvl1pPr marL="0" indent="0" algn="r">
              <a:buNone/>
              <a:defRPr sz="135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MONTH DATE, 2015</a:t>
            </a:r>
          </a:p>
        </p:txBody>
      </p:sp>
    </p:spTree>
    <p:extLst>
      <p:ext uri="{BB962C8B-B14F-4D97-AF65-F5344CB8AC3E}">
        <p14:creationId xmlns:p14="http://schemas.microsoft.com/office/powerpoint/2010/main" val="1494384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375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250750" y="5786277"/>
            <a:ext cx="4638855" cy="791868"/>
          </a:xfrm>
          <a:prstGeom prst="rect">
            <a:avLst/>
          </a:prstGeom>
        </p:spPr>
        <p:txBody>
          <a:bodyPr rtlCol="0">
            <a:normAutofit/>
          </a:bodyPr>
          <a:lstStyle>
            <a:lvl1pPr>
              <a:defRPr b="1">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50477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A7F74A-C15C-4D79-94AD-D1C5BC577937}" type="datetime1">
              <a:rPr lang="en-US" smtClean="0"/>
              <a:t>9/13/2018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4087A7-54D1-4567-AA63-58F7C87F0172}" type="slidenum">
              <a:rPr lang="en-US" smtClean="0"/>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6"/>
            <a:ext cx="5120764" cy="532058"/>
          </a:xfrm>
          <a:prstGeom prst="rect">
            <a:avLst/>
          </a:prstGeom>
        </p:spPr>
        <p:txBody>
          <a:bodyPr/>
          <a:lstStyle>
            <a:lvl1pPr algn="l">
              <a:defRPr sz="2100" b="1">
                <a:solidFill>
                  <a:srgbClr val="4F5154"/>
                </a:solidFill>
              </a:defRPr>
            </a:lvl1pPr>
          </a:lstStyle>
          <a:p>
            <a:r>
              <a:rPr lang="en-US" dirty="0"/>
              <a:t>TEXT PAGE HEADLINE</a:t>
            </a:r>
          </a:p>
        </p:txBody>
      </p:sp>
      <p:sp>
        <p:nvSpPr>
          <p:cNvPr id="3" name="Subtitle 2"/>
          <p:cNvSpPr>
            <a:spLocks noGrp="1"/>
          </p:cNvSpPr>
          <p:nvPr>
            <p:ph type="subTitle" idx="1" hasCustomPrompt="1"/>
          </p:nvPr>
        </p:nvSpPr>
        <p:spPr>
          <a:xfrm>
            <a:off x="1134441" y="2922200"/>
            <a:ext cx="2315836" cy="360003"/>
          </a:xfrm>
          <a:prstGeom prst="rect">
            <a:avLst/>
          </a:prstGeom>
        </p:spPr>
        <p:txBody>
          <a:bodyPr/>
          <a:lstStyle>
            <a:lvl1pPr marL="0" indent="0" algn="l">
              <a:buNone/>
              <a:defRPr sz="1350" b="1" baseline="0">
                <a:solidFill>
                  <a:srgbClr val="4F5154"/>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Sample </a:t>
            </a:r>
            <a:r>
              <a:rPr lang="en-US" dirty="0" err="1"/>
              <a:t>SubHead</a:t>
            </a:r>
            <a:r>
              <a:rPr lang="en-US" dirty="0"/>
              <a:t> Here</a:t>
            </a:r>
          </a:p>
        </p:txBody>
      </p:sp>
      <p:sp>
        <p:nvSpPr>
          <p:cNvPr id="9" name="Text Placeholder 8"/>
          <p:cNvSpPr>
            <a:spLocks noGrp="1"/>
          </p:cNvSpPr>
          <p:nvPr>
            <p:ph type="body" sz="quarter" idx="10"/>
          </p:nvPr>
        </p:nvSpPr>
        <p:spPr>
          <a:xfrm>
            <a:off x="1134441" y="4245556"/>
            <a:ext cx="4957762" cy="1293813"/>
          </a:xfrm>
          <a:prstGeom prst="rect">
            <a:avLst/>
          </a:prstGeom>
        </p:spPr>
        <p:txBody>
          <a:bodyPr vert="horz"/>
          <a:lstStyle>
            <a:lvl1pPr>
              <a:defRPr sz="1050">
                <a:solidFill>
                  <a:srgbClr val="4F5154"/>
                </a:solidFill>
              </a:defRPr>
            </a:lvl1pPr>
            <a:lvl2pPr>
              <a:defRPr sz="1050">
                <a:solidFill>
                  <a:srgbClr val="4F5154"/>
                </a:solidFill>
              </a:defRPr>
            </a:lvl2pPr>
            <a:lvl3pPr>
              <a:defRPr sz="1050">
                <a:solidFill>
                  <a:srgbClr val="4F5154"/>
                </a:solidFill>
              </a:defRPr>
            </a:lvl3pPr>
            <a:lvl4pPr>
              <a:defRPr sz="1050">
                <a:solidFill>
                  <a:srgbClr val="4F5154"/>
                </a:solidFill>
              </a:defRPr>
            </a:lvl4pPr>
            <a:lvl5pPr>
              <a:defRPr sz="1050">
                <a:solidFill>
                  <a:srgbClr val="4F51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1" hasCustomPrompt="1"/>
          </p:nvPr>
        </p:nvSpPr>
        <p:spPr>
          <a:xfrm>
            <a:off x="1135063" y="3397250"/>
            <a:ext cx="4957140" cy="711238"/>
          </a:xfrm>
          <a:prstGeom prst="rect">
            <a:avLst/>
          </a:prstGeom>
        </p:spPr>
        <p:txBody>
          <a:bodyPr vert="horz"/>
          <a:lstStyle>
            <a:lvl1pPr marL="0" marR="0" indent="0" algn="l" defTabSz="342900" rtl="0" eaLnBrk="1" fontAlgn="auto" latinLnBrk="0" hangingPunct="1">
              <a:lnSpc>
                <a:spcPct val="100000"/>
              </a:lnSpc>
              <a:spcBef>
                <a:spcPct val="20000"/>
              </a:spcBef>
              <a:spcAft>
                <a:spcPts val="0"/>
              </a:spcAft>
              <a:buClrTx/>
              <a:buSzTx/>
              <a:buFont typeface="Arial"/>
              <a:buNone/>
              <a:tabLst/>
              <a:defRPr sz="1050" baseline="0"/>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a:t>Sample paragraph text to go here. Sample paragraph text to go here. Sample paragraph text to go here. Sample paragraph text to go here. </a:t>
            </a:r>
          </a:p>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lang="en-US" dirty="0"/>
          </a:p>
          <a:p>
            <a:pPr lvl="0"/>
            <a:endParaRPr lang="en-US" dirty="0"/>
          </a:p>
        </p:txBody>
      </p:sp>
    </p:spTree>
    <p:extLst>
      <p:ext uri="{BB962C8B-B14F-4D97-AF65-F5344CB8AC3E}">
        <p14:creationId xmlns:p14="http://schemas.microsoft.com/office/powerpoint/2010/main" val="4081536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DD67B520-BED1-4A54-A9A7-10BDD6DC9681}" type="datetime1">
              <a:rPr lang="en-US" smtClean="0"/>
              <a:pPr/>
              <a:t>9/13/2018</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434087A7-54D1-4567-AA63-58F7C87F0172}" type="slidenum">
              <a:rPr lang="en-US" smtClean="0"/>
              <a:pPr/>
              <a:t>‹#›</a:t>
            </a:fld>
            <a:endParaRPr lang="en-US" dirty="0"/>
          </a:p>
        </p:txBody>
      </p:sp>
    </p:spTree>
    <p:extLst>
      <p:ext uri="{BB962C8B-B14F-4D97-AF65-F5344CB8AC3E}">
        <p14:creationId xmlns:p14="http://schemas.microsoft.com/office/powerpoint/2010/main" val="3800025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A7F74A-C15C-4D79-94AD-D1C5BC577937}" type="datetime1">
              <a:rPr lang="en-US" smtClean="0">
                <a:solidFill>
                  <a:prstClr val="black"/>
                </a:solidFill>
              </a:rPr>
              <a:pPr/>
              <a:t>9/13/2018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34087A7-54D1-4567-AA63-58F7C87F017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56388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A9E05D4-6ED3-46CF-8403-225081BC6D4C}" type="datetime1">
              <a:rPr lang="en-US" smtClean="0">
                <a:solidFill>
                  <a:prstClr val="black"/>
                </a:solidFill>
              </a:rPr>
              <a:pPr/>
              <a:t>9/13/2018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34087A7-54D1-4567-AA63-58F7C87F0172}" type="slidenum">
              <a:rPr lang="en-US" smtClean="0">
                <a:solidFill>
                  <a:prstClr val="black"/>
                </a:solidFill>
              </a:rPr>
              <a:pPr/>
              <a:t>‹#›</a:t>
            </a:fld>
            <a:endParaRPr lang="en-US" dirty="0">
              <a:solidFill>
                <a:prstClr val="black"/>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dirty="0">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dirty="0">
              <a:solidFill>
                <a:prstClr val="white"/>
              </a:solidFill>
            </a:endParaRPr>
          </a:p>
        </p:txBody>
      </p:sp>
    </p:spTree>
    <p:extLst>
      <p:ext uri="{BB962C8B-B14F-4D97-AF65-F5344CB8AC3E}">
        <p14:creationId xmlns:p14="http://schemas.microsoft.com/office/powerpoint/2010/main" val="1974563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F5956CC-C560-4D20-9711-41AEB0B138B5}" type="datetime1">
              <a:rPr lang="en-US" smtClean="0">
                <a:solidFill>
                  <a:prstClr val="black"/>
                </a:solidFill>
              </a:rPr>
              <a:pPr/>
              <a:t>9/13/2018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34087A7-54D1-4567-AA63-58F7C87F0172}" type="slidenum">
              <a:rPr lang="en-US" smtClean="0">
                <a:solidFill>
                  <a:prstClr val="black"/>
                </a:solidFill>
              </a:rPr>
              <a:pPr/>
              <a:t>‹#›</a:t>
            </a:fld>
            <a:endParaRPr lang="en-US" dirty="0">
              <a:solidFill>
                <a:prstClr val="black"/>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77671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D2AE0B9-CA6E-4AFA-974A-3E6A0D987A71}" type="datetime1">
              <a:rPr lang="en-US" smtClean="0">
                <a:solidFill>
                  <a:prstClr val="black"/>
                </a:solidFill>
              </a:rPr>
              <a:pPr/>
              <a:t>9/13/2018</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434087A7-54D1-4567-AA63-58F7C87F017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36278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A1D7138-ACDB-4C2C-A579-1197D439A561}" type="datetime1">
              <a:rPr lang="en-US" smtClean="0">
                <a:solidFill>
                  <a:prstClr val="black"/>
                </a:solidFill>
              </a:rPr>
              <a:pPr/>
              <a:t>9/13/2018</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434087A7-54D1-4567-AA63-58F7C87F0172}" type="slidenum">
              <a:rPr lang="en-US" smtClean="0">
                <a:solidFill>
                  <a:prstClr val="black"/>
                </a:solidFill>
              </a:rPr>
              <a:pPr/>
              <a:t>‹#›</a:t>
            </a:fld>
            <a:endParaRPr lang="en-US" dirty="0">
              <a:solidFill>
                <a:prstClr val="black"/>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728188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2827D7-3046-4A4E-A5DE-7AFDF23AD0DC}" type="datetime1">
              <a:rPr lang="en-US" smtClean="0">
                <a:solidFill>
                  <a:prstClr val="black"/>
                </a:solidFill>
              </a:rPr>
              <a:pPr/>
              <a:t>9/13/2018</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434087A7-54D1-4567-AA63-58F7C87F017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75973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F104A3B3-DD52-40C1-A5BA-A09CAE69B573}" type="datetime1">
              <a:rPr lang="en-US" smtClean="0">
                <a:solidFill>
                  <a:prstClr val="black"/>
                </a:solidFill>
              </a:rPr>
              <a:pPr/>
              <a:t>9/13/2018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34087A7-54D1-4567-AA63-58F7C87F017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34446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34F08E28-F2B0-4F9A-81B0-43DFEB188C34}" type="datetime1">
              <a:rPr lang="en-US" smtClean="0">
                <a:solidFill>
                  <a:prstClr val="black"/>
                </a:solidFill>
              </a:rPr>
              <a:pPr/>
              <a:t>9/13/2018</a:t>
            </a:fld>
            <a:endParaRPr lang="en-US" dirty="0">
              <a:solidFill>
                <a:prstClr val="black"/>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34087A7-54D1-4567-AA63-58F7C87F0172}" type="slidenum">
              <a:rPr lang="en-US" smtClean="0">
                <a:solidFill>
                  <a:prstClr val="black"/>
                </a:solidFill>
              </a:rPr>
              <a:pPr/>
              <a:t>‹#›</a:t>
            </a:fld>
            <a:endParaRPr lang="en-US" dirty="0">
              <a:solidFill>
                <a:prstClr val="black"/>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dirty="0">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dirty="0">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dirty="0">
              <a:solidFill>
                <a:prstClr val="white"/>
              </a:solidFill>
            </a:endParaRPr>
          </a:p>
        </p:txBody>
      </p:sp>
    </p:spTree>
    <p:extLst>
      <p:ext uri="{BB962C8B-B14F-4D97-AF65-F5344CB8AC3E}">
        <p14:creationId xmlns:p14="http://schemas.microsoft.com/office/powerpoint/2010/main" val="972471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A9E05D4-6ED3-46CF-8403-225081BC6D4C}" type="datetime1">
              <a:rPr lang="en-US" smtClean="0"/>
              <a:t>9/13/2018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4087A7-54D1-4567-AA63-58F7C87F0172}" type="slidenum">
              <a:rPr lang="en-US" smtClean="0"/>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4EB12B-861F-4F37-849A-AD14DF17966F}" type="datetime1">
              <a:rPr lang="en-US" smtClean="0">
                <a:solidFill>
                  <a:prstClr val="black"/>
                </a:solidFill>
              </a:rPr>
              <a:pPr/>
              <a:t>9/13/2018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34087A7-54D1-4567-AA63-58F7C87F017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25846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33AB63-33C5-4A20-9AC7-A425E06DF7E3}" type="datetime1">
              <a:rPr lang="en-US" smtClean="0">
                <a:solidFill>
                  <a:prstClr val="black"/>
                </a:solidFill>
              </a:rPr>
              <a:pPr/>
              <a:t>9/13/2018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34087A7-54D1-4567-AA63-58F7C87F017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79968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F5956CC-C560-4D20-9711-41AEB0B138B5}" type="datetime1">
              <a:rPr lang="en-US" smtClean="0"/>
              <a:t>9/13/2018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4087A7-54D1-4567-AA63-58F7C87F0172}" type="slidenum">
              <a:rPr lang="en-US" smtClean="0"/>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D2AE0B9-CA6E-4AFA-974A-3E6A0D987A71}" type="datetime1">
              <a:rPr lang="en-US" smtClean="0"/>
              <a:t>9/13/2018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34087A7-54D1-4567-AA63-58F7C87F017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A1D7138-ACDB-4C2C-A579-1197D439A561}" type="datetime1">
              <a:rPr lang="en-US" smtClean="0"/>
              <a:t>9/13/2018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4087A7-54D1-4567-AA63-58F7C87F0172}" type="slidenum">
              <a:rPr lang="en-US" smtClean="0"/>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2827D7-3046-4A4E-A5DE-7AFDF23AD0DC}" type="datetime1">
              <a:rPr lang="en-US" smtClean="0"/>
              <a:t>9/13/2018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34087A7-54D1-4567-AA63-58F7C87F017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F104A3B3-DD52-40C1-A5BA-A09CAE69B573}" type="datetime1">
              <a:rPr lang="en-US" smtClean="0"/>
              <a:t>9/13/2018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4087A7-54D1-4567-AA63-58F7C87F0172}"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34F08E28-F2B0-4F9A-81B0-43DFEB188C34}" type="datetime1">
              <a:rPr lang="en-US" smtClean="0"/>
              <a:t>9/13/2018</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34087A7-54D1-4567-AA63-58F7C87F0172}" type="slidenum">
              <a:rPr lang="en-US" smtClean="0"/>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3.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4.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5">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2EA49134-FE07-48A8-85A7-CA8C8FC1E280}" type="datetime1">
              <a:rPr lang="en-US" smtClean="0"/>
              <a:t>9/13/2018</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434087A7-54D1-4567-AA63-58F7C87F0172}"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56" r:id="rId12"/>
    <p:sldLayoutId id="2147483757" r:id="rId13"/>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stretch>
            <a:fillRect/>
          </a:stretch>
        </p:blipFill>
        <p:spPr>
          <a:xfrm>
            <a:off x="-2708200" y="2427811"/>
            <a:ext cx="11852201" cy="3385335"/>
          </a:xfrm>
          <a:prstGeom prst="rect">
            <a:avLst/>
          </a:prstGeom>
        </p:spPr>
      </p:pic>
      <p:pic>
        <p:nvPicPr>
          <p:cNvPr id="8" name="Picture 7" descr="PDF-COLOR_pathways-hub-logo.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9842" y="3776706"/>
            <a:ext cx="4478278" cy="3358708"/>
          </a:xfrm>
          <a:prstGeom prst="rect">
            <a:avLst/>
          </a:prstGeom>
        </p:spPr>
      </p:pic>
    </p:spTree>
    <p:extLst>
      <p:ext uri="{BB962C8B-B14F-4D97-AF65-F5344CB8AC3E}">
        <p14:creationId xmlns:p14="http://schemas.microsoft.com/office/powerpoint/2010/main" val="2056742302"/>
      </p:ext>
    </p:extLst>
  </p:cSld>
  <p:clrMap bg1="lt1" tx1="dk1" bg2="lt2" tx2="dk2" accent1="accent1" accent2="accent2" accent3="accent3" accent4="accent4" accent5="accent5" accent6="accent6" hlink="hlink" folHlink="folHlink"/>
  <p:sldLayoutIdLst>
    <p:sldLayoutId id="2147483735" r:id="rId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665518" y="622406"/>
            <a:ext cx="9144000" cy="6697949"/>
            <a:chOff x="665518" y="622404"/>
            <a:chExt cx="9144000" cy="6697949"/>
          </a:xfrm>
        </p:grpSpPr>
        <p:cxnSp>
          <p:nvCxnSpPr>
            <p:cNvPr id="8" name="Straight Connector 7"/>
            <p:cNvCxnSpPr/>
            <p:nvPr userDrawn="1"/>
          </p:nvCxnSpPr>
          <p:spPr>
            <a:xfrm>
              <a:off x="665518" y="622404"/>
              <a:ext cx="9144000" cy="0"/>
            </a:xfrm>
            <a:prstGeom prst="line">
              <a:avLst/>
            </a:prstGeom>
            <a:ln w="57150" cmpd="sng">
              <a:solidFill>
                <a:srgbClr val="4F5154"/>
              </a:solidFill>
            </a:ln>
            <a:effectLst/>
          </p:spPr>
          <p:style>
            <a:lnRef idx="2">
              <a:schemeClr val="accent1"/>
            </a:lnRef>
            <a:fillRef idx="0">
              <a:schemeClr val="accent1"/>
            </a:fillRef>
            <a:effectRef idx="1">
              <a:schemeClr val="accent1"/>
            </a:effectRef>
            <a:fontRef idx="minor">
              <a:schemeClr val="tx1"/>
            </a:fontRef>
          </p:style>
        </p:cxnSp>
        <p:pic>
          <p:nvPicPr>
            <p:cNvPr id="9" name="Picture 8" descr="PDF-COLOR_pathways-hub-logo.eps"/>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12265" y="4971552"/>
              <a:ext cx="3131735" cy="2348801"/>
            </a:xfrm>
            <a:prstGeom prst="rect">
              <a:avLst/>
            </a:prstGeom>
          </p:spPr>
        </p:pic>
      </p:grpSp>
      <p:sp>
        <p:nvSpPr>
          <p:cNvPr id="3" name="Oval 2">
            <a:extLst>
              <a:ext uri="{FF2B5EF4-FFF2-40B4-BE49-F238E27FC236}">
                <a16:creationId xmlns:a16="http://schemas.microsoft.com/office/drawing/2014/main" xmlns="" id="{33518298-D888-C944-B6EA-518B23A054A4}"/>
              </a:ext>
            </a:extLst>
          </p:cNvPr>
          <p:cNvSpPr/>
          <p:nvPr userDrawn="1"/>
        </p:nvSpPr>
        <p:spPr>
          <a:xfrm>
            <a:off x="-527319" y="-214222"/>
            <a:ext cx="2385677" cy="2385677"/>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Oval 9">
            <a:extLst>
              <a:ext uri="{FF2B5EF4-FFF2-40B4-BE49-F238E27FC236}">
                <a16:creationId xmlns:a16="http://schemas.microsoft.com/office/drawing/2014/main" xmlns="" id="{5932A518-F6EA-3843-AE19-08384B6037C0}"/>
              </a:ext>
            </a:extLst>
          </p:cNvPr>
          <p:cNvSpPr/>
          <p:nvPr userDrawn="1"/>
        </p:nvSpPr>
        <p:spPr>
          <a:xfrm>
            <a:off x="1520585" y="284634"/>
            <a:ext cx="675545" cy="675545"/>
          </a:xfrm>
          <a:prstGeom prst="ellipse">
            <a:avLst/>
          </a:prstGeom>
          <a:solidFill>
            <a:srgbClr val="98C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77047491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2349800" y="-1434870"/>
            <a:ext cx="8200583" cy="3474917"/>
            <a:chOff x="-7336" y="-2083460"/>
            <a:chExt cx="11089341" cy="4699000"/>
          </a:xfrm>
        </p:grpSpPr>
        <p:cxnSp>
          <p:nvCxnSpPr>
            <p:cNvPr id="8" name="Straight Connector 7"/>
            <p:cNvCxnSpPr/>
            <p:nvPr userDrawn="1"/>
          </p:nvCxnSpPr>
          <p:spPr>
            <a:xfrm>
              <a:off x="-7336" y="66090"/>
              <a:ext cx="6885753" cy="0"/>
            </a:xfrm>
            <a:prstGeom prst="line">
              <a:avLst/>
            </a:prstGeom>
            <a:ln w="152400" cmpd="sng">
              <a:solidFill>
                <a:srgbClr val="4F5154"/>
              </a:solidFill>
            </a:ln>
            <a:effectLst/>
          </p:spPr>
          <p:style>
            <a:lnRef idx="2">
              <a:schemeClr val="accent1"/>
            </a:lnRef>
            <a:fillRef idx="0">
              <a:schemeClr val="accent1"/>
            </a:fillRef>
            <a:effectRef idx="1">
              <a:schemeClr val="accent1"/>
            </a:effectRef>
            <a:fontRef idx="minor">
              <a:schemeClr val="tx1"/>
            </a:fontRef>
          </p:style>
        </p:cxnSp>
        <p:sp>
          <p:nvSpPr>
            <p:cNvPr id="9" name="Oval 8"/>
            <p:cNvSpPr/>
            <p:nvPr userDrawn="1"/>
          </p:nvSpPr>
          <p:spPr>
            <a:xfrm>
              <a:off x="6878417" y="-815440"/>
              <a:ext cx="1703087" cy="176306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descr="Circles-04.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638077" flipH="1">
              <a:off x="6427455" y="-2039010"/>
              <a:ext cx="4699000" cy="4610100"/>
            </a:xfrm>
            <a:prstGeom prst="rect">
              <a:avLst/>
            </a:prstGeom>
          </p:spPr>
        </p:pic>
      </p:grpSp>
      <p:sp>
        <p:nvSpPr>
          <p:cNvPr id="12" name="Rectangle 11"/>
          <p:cNvSpPr/>
          <p:nvPr userDrawn="1"/>
        </p:nvSpPr>
        <p:spPr>
          <a:xfrm>
            <a:off x="1" y="0"/>
            <a:ext cx="7441823" cy="1090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p:cNvSpPr/>
          <p:nvPr userDrawn="1"/>
        </p:nvSpPr>
        <p:spPr>
          <a:xfrm flipV="1">
            <a:off x="0" y="-45655"/>
            <a:ext cx="7441824" cy="120082"/>
          </a:xfrm>
          <a:prstGeom prst="rect">
            <a:avLst/>
          </a:prstGeom>
          <a:solidFill>
            <a:srgbClr val="4F5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863978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2EA49134-FE07-48A8-85A7-CA8C8FC1E280}" type="datetime1">
              <a:rPr lang="en-US" smtClean="0">
                <a:solidFill>
                  <a:prstClr val="black"/>
                </a:solidFill>
              </a:rPr>
              <a:pPr/>
              <a:t>9/13/2018</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434087A7-54D1-4567-AA63-58F7C87F017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0260984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gif"/><Relationship Id="rId11" Type="http://schemas.openxmlformats.org/officeDocument/2006/relationships/hyperlink" Target="http://innovation.cms.gov/About/index.html" TargetMode="External"/><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chart" Target="../charts/chart1.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60.emf"/></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0" y="0"/>
            <a:ext cx="9156700" cy="6873875"/>
          </a:xfrm>
          <a:prstGeom prst="rect">
            <a:avLst/>
          </a:prstGeom>
          <a:gradFill rotWithShape="0">
            <a:gsLst>
              <a:gs pos="0">
                <a:srgbClr val="FFFFFF"/>
              </a:gs>
              <a:gs pos="100000">
                <a:srgbClr val="F2F2F2"/>
              </a:gs>
            </a:gsLst>
            <a:path path="rect">
              <a:fillToRect l="50000" t="50000" r="50000" b="50000"/>
            </a:path>
          </a:gradFill>
          <a:ln>
            <a:noFill/>
          </a:ln>
          <a:effectLst>
            <a:outerShdw blurRad="38100" dist="23000" dir="5400000" algn="ctr" rotWithShape="0">
              <a:schemeClr val="bg2">
                <a:alpha val="34999"/>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dirty="0"/>
          </a:p>
        </p:txBody>
      </p:sp>
      <p:sp>
        <p:nvSpPr>
          <p:cNvPr id="11266" name="Rectangle 2"/>
          <p:cNvSpPr>
            <a:spLocks/>
          </p:cNvSpPr>
          <p:nvPr/>
        </p:nvSpPr>
        <p:spPr bwMode="auto">
          <a:xfrm>
            <a:off x="215900" y="1524000"/>
            <a:ext cx="8759825" cy="4635500"/>
          </a:xfrm>
          <a:prstGeom prst="rect">
            <a:avLst/>
          </a:prstGeom>
          <a:solidFill>
            <a:schemeClr val="accent1"/>
          </a:solidFill>
          <a:ln>
            <a:noFill/>
          </a:ln>
          <a:effectLst>
            <a:outerShdw blurRad="50800" dist="38099" dir="2700000" algn="ctr" rotWithShape="0">
              <a:schemeClr val="bg2">
                <a:alpha val="39999"/>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dirty="0"/>
          </a:p>
        </p:txBody>
      </p:sp>
      <p:sp>
        <p:nvSpPr>
          <p:cNvPr id="11267" name="Rectangle 3"/>
          <p:cNvSpPr>
            <a:spLocks/>
          </p:cNvSpPr>
          <p:nvPr/>
        </p:nvSpPr>
        <p:spPr bwMode="auto">
          <a:xfrm>
            <a:off x="9525" y="0"/>
            <a:ext cx="9156700" cy="1035050"/>
          </a:xfrm>
          <a:prstGeom prst="rect">
            <a:avLst/>
          </a:prstGeom>
          <a:solidFill>
            <a:srgbClr val="0092D2"/>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dirty="0"/>
          </a:p>
        </p:txBody>
      </p:sp>
      <p:sp>
        <p:nvSpPr>
          <p:cNvPr id="11268" name="Rectangle 4"/>
          <p:cNvSpPr>
            <a:spLocks/>
          </p:cNvSpPr>
          <p:nvPr/>
        </p:nvSpPr>
        <p:spPr bwMode="auto">
          <a:xfrm>
            <a:off x="561975" y="444500"/>
            <a:ext cx="8048625" cy="781050"/>
          </a:xfrm>
          <a:prstGeom prst="rect">
            <a:avLst/>
          </a:prstGeom>
          <a:solidFill>
            <a:srgbClr val="58CCAA"/>
          </a:solidFill>
          <a:ln w="28575" cap="flat">
            <a:solidFill>
              <a:srgbClr val="FFFFFF"/>
            </a:solidFill>
            <a:prstDash val="solid"/>
            <a:round/>
            <a:headEnd type="none" w="med" len="med"/>
            <a:tailEnd type="none" w="med" len="med"/>
          </a:ln>
          <a:effectLst>
            <a:outerShdw blurRad="50800" dist="38099" dir="2700000" algn="ctr" rotWithShape="0">
              <a:schemeClr val="bg2">
                <a:alpha val="39999"/>
              </a:schemeClr>
            </a:outerShdw>
          </a:effectLst>
        </p:spPr>
        <p:txBody>
          <a:bodyPr lIns="0" tIns="0" rIns="0" bIns="0"/>
          <a:lstStyle/>
          <a:p>
            <a:endParaRPr lang="en-US" dirty="0"/>
          </a:p>
        </p:txBody>
      </p:sp>
      <p:sp>
        <p:nvSpPr>
          <p:cNvPr id="11269" name="Rectangle 5"/>
          <p:cNvSpPr>
            <a:spLocks/>
          </p:cNvSpPr>
          <p:nvPr/>
        </p:nvSpPr>
        <p:spPr bwMode="auto">
          <a:xfrm>
            <a:off x="9525" y="6462713"/>
            <a:ext cx="9156700" cy="414337"/>
          </a:xfrm>
          <a:prstGeom prst="rect">
            <a:avLst/>
          </a:prstGeom>
          <a:solidFill>
            <a:srgbClr val="0092D2"/>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dirty="0"/>
          </a:p>
        </p:txBody>
      </p:sp>
      <p:pic>
        <p:nvPicPr>
          <p:cNvPr id="1127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63" y="255588"/>
            <a:ext cx="11445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71" name="Line 7"/>
          <p:cNvSpPr>
            <a:spLocks noChangeShapeType="1"/>
          </p:cNvSpPr>
          <p:nvPr/>
        </p:nvSpPr>
        <p:spPr bwMode="auto">
          <a:xfrm>
            <a:off x="9525" y="6448425"/>
            <a:ext cx="9144000" cy="0"/>
          </a:xfrm>
          <a:prstGeom prst="line">
            <a:avLst/>
          </a:prstGeom>
          <a:noFill/>
          <a:ln w="76200" cap="flat">
            <a:solidFill>
              <a:srgbClr val="58CCAA"/>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1272" name="Rectangle 8"/>
          <p:cNvSpPr>
            <a:spLocks/>
          </p:cNvSpPr>
          <p:nvPr/>
        </p:nvSpPr>
        <p:spPr bwMode="auto">
          <a:xfrm>
            <a:off x="466725" y="396875"/>
            <a:ext cx="8242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p>
            <a:r>
              <a:rPr lang="en-US" sz="4400" dirty="0">
                <a:solidFill>
                  <a:srgbClr val="FFFFFF"/>
                </a:solidFill>
                <a:latin typeface="Myriad Pro Cond" charset="0"/>
                <a:ea typeface="ＭＳ Ｐゴシック" charset="0"/>
                <a:cs typeface="Myriad Pro Cond" charset="0"/>
                <a:sym typeface="Myriad Pro Cond" charset="0"/>
              </a:rPr>
              <a:t>PREGNANT CLIENT</a:t>
            </a:r>
          </a:p>
        </p:txBody>
      </p:sp>
      <p:sp>
        <p:nvSpPr>
          <p:cNvPr id="11273" name="Rectangle 9"/>
          <p:cNvSpPr>
            <a:spLocks/>
          </p:cNvSpPr>
          <p:nvPr/>
        </p:nvSpPr>
        <p:spPr bwMode="auto">
          <a:xfrm>
            <a:off x="466725" y="1601788"/>
            <a:ext cx="8242300"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p>
            <a:pPr>
              <a:spcBef>
                <a:spcPts val="950"/>
              </a:spcBef>
            </a:pPr>
            <a:r>
              <a:rPr lang="en-US" sz="4000" dirty="0">
                <a:solidFill>
                  <a:srgbClr val="0092D2"/>
                </a:solidFill>
                <a:latin typeface="Myriad Pro Cond" charset="0"/>
                <a:ea typeface="ＭＳ Ｐゴシック" charset="0"/>
                <a:cs typeface="Myriad Pro Cond" charset="0"/>
                <a:sym typeface="Myriad Pro Cond" charset="0"/>
              </a:rPr>
              <a:t>Click to edit Master text styles</a:t>
            </a:r>
            <a:endParaRPr lang="en-US" sz="3000" dirty="0">
              <a:solidFill>
                <a:srgbClr val="0092D2"/>
              </a:solidFill>
              <a:latin typeface="Myriad Pro Cond" charset="0"/>
              <a:ea typeface="ＭＳ Ｐゴシック" charset="0"/>
              <a:cs typeface="Lucida Grande" charset="0"/>
              <a:sym typeface="Myriad Pro Cond" charset="0"/>
            </a:endParaRPr>
          </a:p>
          <a:p>
            <a:pPr algn="l">
              <a:spcBef>
                <a:spcPts val="663"/>
              </a:spcBef>
              <a:buClr>
                <a:srgbClr val="58CCAA"/>
              </a:buClr>
              <a:buSzPct val="100000"/>
              <a:buFont typeface="Arial" charset="0"/>
              <a:buChar char="•"/>
            </a:pPr>
            <a:r>
              <a:rPr lang="en-US" sz="2800" dirty="0">
                <a:solidFill>
                  <a:srgbClr val="595959"/>
                </a:solidFill>
                <a:latin typeface="Franklin Gothic Book" charset="0"/>
                <a:ea typeface="ＭＳ Ｐゴシック" charset="0"/>
                <a:cs typeface="Franklin Gothic Book" charset="0"/>
                <a:sym typeface="Franklin Gothic Book" charset="0"/>
              </a:rPr>
              <a:t>Second level</a:t>
            </a:r>
            <a:endParaRPr lang="en-US" sz="2800" dirty="0">
              <a:solidFill>
                <a:srgbClr val="595959"/>
              </a:solidFill>
              <a:latin typeface="Franklin Gothic Book" charset="0"/>
              <a:ea typeface="ＭＳ Ｐゴシック" charset="0"/>
              <a:cs typeface="Lucida Grande" charset="0"/>
              <a:sym typeface="Franklin Gothic Book" charset="0"/>
            </a:endParaRPr>
          </a:p>
          <a:p>
            <a:pPr marL="1104900" lvl="1" indent="-228600" algn="l">
              <a:spcBef>
                <a:spcPts val="575"/>
              </a:spcBef>
              <a:buClr>
                <a:srgbClr val="58CCAA"/>
              </a:buClr>
              <a:buSzPct val="100000"/>
              <a:buFont typeface="Arial" charset="0"/>
              <a:buChar char="•"/>
            </a:pPr>
            <a:r>
              <a:rPr lang="en-US" sz="2400" dirty="0">
                <a:solidFill>
                  <a:srgbClr val="595959"/>
                </a:solidFill>
                <a:latin typeface="Franklin Gothic Book" charset="0"/>
                <a:ea typeface="ＭＳ Ｐゴシック" charset="0"/>
                <a:cs typeface="Franklin Gothic Book" charset="0"/>
                <a:sym typeface="Franklin Gothic Book" charset="0"/>
              </a:rPr>
              <a:t>Third level</a:t>
            </a:r>
            <a:endParaRPr lang="en-US" sz="2400" dirty="0">
              <a:solidFill>
                <a:srgbClr val="595959"/>
              </a:solidFill>
              <a:latin typeface="Franklin Gothic Book" charset="0"/>
              <a:ea typeface="ＭＳ Ｐゴシック" charset="0"/>
              <a:cs typeface="Lucida Grande" charset="0"/>
              <a:sym typeface="Franklin Gothic Book" charset="0"/>
            </a:endParaRPr>
          </a:p>
          <a:p>
            <a:pPr marL="1562100" lvl="2" indent="-228600" algn="l">
              <a:spcBef>
                <a:spcPts val="475"/>
              </a:spcBef>
              <a:buClr>
                <a:srgbClr val="58CCAA"/>
              </a:buClr>
              <a:buSzPct val="100000"/>
              <a:buFont typeface="Arial" charset="0"/>
              <a:buChar char="•"/>
            </a:pPr>
            <a:r>
              <a:rPr lang="en-US" sz="2000" dirty="0">
                <a:solidFill>
                  <a:srgbClr val="595959"/>
                </a:solidFill>
                <a:latin typeface="Franklin Gothic Book" charset="0"/>
                <a:ea typeface="ＭＳ Ｐゴシック" charset="0"/>
                <a:cs typeface="Franklin Gothic Book" charset="0"/>
                <a:sym typeface="Franklin Gothic Book" charset="0"/>
              </a:rPr>
              <a:t>Fourth level</a:t>
            </a:r>
            <a:endParaRPr lang="en-US" sz="2000" dirty="0">
              <a:solidFill>
                <a:srgbClr val="595959"/>
              </a:solidFill>
              <a:latin typeface="Franklin Gothic Book" charset="0"/>
              <a:ea typeface="ＭＳ Ｐゴシック" charset="0"/>
              <a:cs typeface="Lucida Grande" charset="0"/>
              <a:sym typeface="Franklin Gothic Book" charset="0"/>
            </a:endParaRPr>
          </a:p>
          <a:p>
            <a:pPr marL="2019300" lvl="3" indent="-228600" algn="l">
              <a:spcBef>
                <a:spcPts val="475"/>
              </a:spcBef>
              <a:buClr>
                <a:srgbClr val="58CCAA"/>
              </a:buClr>
              <a:buSzPct val="100000"/>
              <a:buFont typeface="Arial" charset="0"/>
              <a:buChar char="•"/>
            </a:pPr>
            <a:r>
              <a:rPr lang="en-US" sz="2000" dirty="0">
                <a:solidFill>
                  <a:srgbClr val="595959"/>
                </a:solidFill>
                <a:latin typeface="Franklin Gothic Book" charset="0"/>
                <a:ea typeface="ＭＳ Ｐゴシック" charset="0"/>
                <a:cs typeface="Franklin Gothic Book" charset="0"/>
                <a:sym typeface="Franklin Gothic Book" charset="0"/>
              </a:rPr>
              <a:t>Fifth level</a:t>
            </a:r>
          </a:p>
        </p:txBody>
      </p:sp>
      <p:sp>
        <p:nvSpPr>
          <p:cNvPr id="11274" name="Text Box 10"/>
          <p:cNvSpPr txBox="1">
            <a:spLocks noChangeArrowheads="1"/>
          </p:cNvSpPr>
          <p:nvPr/>
        </p:nvSpPr>
        <p:spPr bwMode="auto">
          <a:xfrm>
            <a:off x="8424863" y="6467475"/>
            <a:ext cx="261937"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B0447AA6-AF48-984E-9754-50B0FE7A04AA}" type="slidenum">
              <a:rPr lang="en-US">
                <a:solidFill>
                  <a:srgbClr val="878787"/>
                </a:solidFill>
                <a:latin typeface="Franklin Gothic Book" charset="0"/>
                <a:cs typeface="Franklin Gothic Book" charset="0"/>
                <a:sym typeface="Franklin Gothic Book" charset="0"/>
              </a:rPr>
              <a:pPr algn="r"/>
              <a:t>1</a:t>
            </a:fld>
            <a:endParaRPr lang="en-US" dirty="0">
              <a:solidFill>
                <a:srgbClr val="878787"/>
              </a:solidFill>
              <a:latin typeface="Franklin Gothic Book" charset="0"/>
              <a:cs typeface="Franklin Gothic Book" charset="0"/>
              <a:sym typeface="Franklin Gothic Book" charset="0"/>
            </a:endParaRPr>
          </a:p>
        </p:txBody>
      </p:sp>
      <p:sp>
        <p:nvSpPr>
          <p:cNvPr id="11275" name="Rectangle 11"/>
          <p:cNvSpPr>
            <a:spLocks/>
          </p:cNvSpPr>
          <p:nvPr/>
        </p:nvSpPr>
        <p:spPr bwMode="auto">
          <a:xfrm>
            <a:off x="-60470" y="-15875"/>
            <a:ext cx="9312564" cy="6858000"/>
          </a:xfrm>
          <a:prstGeom prst="rect">
            <a:avLst/>
          </a:prstGeom>
          <a:gradFill rotWithShape="0">
            <a:gsLst>
              <a:gs pos="0">
                <a:srgbClr val="0092D2"/>
              </a:gs>
              <a:gs pos="100000">
                <a:srgbClr val="15609E"/>
              </a:gs>
            </a:gsLst>
            <a:path path="rect">
              <a:fillToRect l="50000" t="50000" r="50000" b="50000"/>
            </a:path>
          </a:gra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r>
              <a:rPr lang="en-US" dirty="0"/>
              <a:t>L</a:t>
            </a:r>
          </a:p>
        </p:txBody>
      </p:sp>
      <p:sp>
        <p:nvSpPr>
          <p:cNvPr id="11277" name="Rectangle 13"/>
          <p:cNvSpPr>
            <a:spLocks noGrp="1" noChangeArrowheads="1"/>
          </p:cNvSpPr>
          <p:nvPr>
            <p:ph idx="1"/>
          </p:nvPr>
        </p:nvSpPr>
        <p:spPr>
          <a:xfrm>
            <a:off x="-60470" y="-15875"/>
            <a:ext cx="9203024" cy="2193925"/>
          </a:xfrm>
          <a:ln/>
        </p:spPr>
        <p:txBody>
          <a:bodyPr>
            <a:noAutofit/>
          </a:bodyPr>
          <a:lstStyle/>
          <a:p>
            <a:pPr marL="0" indent="0" algn="ctr">
              <a:spcBef>
                <a:spcPct val="0"/>
              </a:spcBef>
              <a:buFont typeface="Arial" charset="0"/>
              <a:buNone/>
            </a:pPr>
            <a:r>
              <a:rPr lang="en-US" sz="3200" u="sng" dirty="0">
                <a:solidFill>
                  <a:srgbClr val="FFFFFF"/>
                </a:solidFill>
                <a:latin typeface="Arial" panose="020B0604020202020204" pitchFamily="34" charset="0"/>
                <a:cs typeface="Arial" panose="020B0604020202020204" pitchFamily="34" charset="0"/>
                <a:sym typeface="Myriad Pro Cond" charset="0"/>
              </a:rPr>
              <a:t>Ohio Commission on Minority Health </a:t>
            </a:r>
          </a:p>
          <a:p>
            <a:pPr marL="0" indent="0" algn="ctr">
              <a:spcBef>
                <a:spcPct val="0"/>
              </a:spcBef>
              <a:buFont typeface="Arial" charset="0"/>
              <a:buNone/>
            </a:pPr>
            <a:r>
              <a:rPr lang="en-US" sz="3200" dirty="0">
                <a:solidFill>
                  <a:srgbClr val="FFFFFF"/>
                </a:solidFill>
                <a:latin typeface="Arial" panose="020B0604020202020204" pitchFamily="34" charset="0"/>
                <a:cs typeface="Arial" panose="020B0604020202020204" pitchFamily="34" charset="0"/>
                <a:sym typeface="Myriad Pro Cond" charset="0"/>
              </a:rPr>
              <a:t>Pathways Community HUB Model </a:t>
            </a:r>
          </a:p>
          <a:p>
            <a:pPr marL="0" indent="0" algn="ctr">
              <a:spcBef>
                <a:spcPct val="0"/>
              </a:spcBef>
              <a:buNone/>
            </a:pPr>
            <a:r>
              <a:rPr lang="en-US" sz="3200" dirty="0">
                <a:solidFill>
                  <a:srgbClr val="FFFFFF"/>
                </a:solidFill>
                <a:latin typeface="Arial" panose="020B0604020202020204" pitchFamily="34" charset="0"/>
                <a:cs typeface="Arial" panose="020B0604020202020204" pitchFamily="34" charset="0"/>
                <a:sym typeface="Myriad Pro Cond" charset="0"/>
              </a:rPr>
              <a:t>Expansion/Replication </a:t>
            </a:r>
          </a:p>
          <a:p>
            <a:pPr marL="0" indent="0" algn="ctr">
              <a:spcBef>
                <a:spcPct val="0"/>
              </a:spcBef>
              <a:buNone/>
            </a:pPr>
            <a:r>
              <a:rPr lang="en-US" sz="3200" dirty="0">
                <a:solidFill>
                  <a:srgbClr val="FFFFFF"/>
                </a:solidFill>
                <a:latin typeface="Arial" panose="020B0604020202020204" pitchFamily="34" charset="0"/>
                <a:cs typeface="Arial" panose="020B0604020202020204" pitchFamily="34" charset="0"/>
                <a:sym typeface="Myriad Pro Cond" charset="0"/>
              </a:rPr>
              <a:t>Grant Opportunities </a:t>
            </a:r>
          </a:p>
          <a:p>
            <a:pPr marL="0" indent="0" algn="ctr">
              <a:spcBef>
                <a:spcPct val="0"/>
              </a:spcBef>
              <a:buNone/>
            </a:pPr>
            <a:endParaRPr lang="en-US" sz="3200" dirty="0">
              <a:solidFill>
                <a:srgbClr val="FFFFFF"/>
              </a:solidFill>
              <a:latin typeface="Arial" panose="020B0604020202020204" pitchFamily="34" charset="0"/>
              <a:cs typeface="Arial" panose="020B0604020202020204" pitchFamily="34" charset="0"/>
              <a:sym typeface="Myriad Pro Cond" charset="0"/>
            </a:endParaRPr>
          </a:p>
          <a:p>
            <a:pPr marL="0" indent="0" algn="ctr">
              <a:spcBef>
                <a:spcPct val="0"/>
              </a:spcBef>
              <a:buFont typeface="Arial" charset="0"/>
              <a:buNone/>
            </a:pPr>
            <a:endParaRPr lang="en-US" sz="3200" dirty="0">
              <a:solidFill>
                <a:srgbClr val="FFFFFF"/>
              </a:solidFill>
              <a:latin typeface="Arial" panose="020B0604020202020204" pitchFamily="34" charset="0"/>
              <a:cs typeface="Arial" panose="020B0604020202020204" pitchFamily="34" charset="0"/>
              <a:sym typeface="Myriad Pro Cond" charset="0"/>
            </a:endParaRPr>
          </a:p>
        </p:txBody>
      </p:sp>
      <p:sp>
        <p:nvSpPr>
          <p:cNvPr id="3" name="Slide Number Placeholder 2"/>
          <p:cNvSpPr>
            <a:spLocks noGrp="1"/>
          </p:cNvSpPr>
          <p:nvPr>
            <p:ph type="sldNum" sz="quarter" idx="12"/>
          </p:nvPr>
        </p:nvSpPr>
        <p:spPr/>
        <p:txBody>
          <a:bodyPr/>
          <a:lstStyle/>
          <a:p>
            <a:fld id="{434087A7-54D1-4567-AA63-58F7C87F0172}" type="slidenum">
              <a:rPr lang="en-US" smtClean="0"/>
              <a:t>1</a:t>
            </a:fld>
            <a:endParaRPr lang="en-US" dirty="0"/>
          </a:p>
        </p:txBody>
      </p:sp>
      <p:sp>
        <p:nvSpPr>
          <p:cNvPr id="11278" name="Rectangle 14"/>
          <p:cNvSpPr>
            <a:spLocks/>
          </p:cNvSpPr>
          <p:nvPr/>
        </p:nvSpPr>
        <p:spPr bwMode="auto">
          <a:xfrm>
            <a:off x="1736581" y="6034088"/>
            <a:ext cx="54594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p>
            <a:pPr>
              <a:lnSpc>
                <a:spcPct val="70000"/>
              </a:lnSpc>
              <a:spcBef>
                <a:spcPts val="763"/>
              </a:spcBef>
            </a:pPr>
            <a:endParaRPr lang="en-US" sz="3200" dirty="0">
              <a:solidFill>
                <a:srgbClr val="FFFFFF"/>
              </a:solidFill>
              <a:latin typeface="Myriad Pro Cond" charset="0"/>
              <a:ea typeface="ＭＳ Ｐゴシック" charset="0"/>
              <a:cs typeface="Myriad Pro Cond" charset="0"/>
              <a:sym typeface="Myriad Pro Cond" charset="0"/>
            </a:endParaRPr>
          </a:p>
        </p:txBody>
      </p:sp>
      <p:pic>
        <p:nvPicPr>
          <p:cNvPr id="15" name="63300EC0-22AA-42BD-B1D3-44F236861B4A" descr="AB754383-1F37-43EE-A3B0-2E9C12639710@gatew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6587" y="2291672"/>
            <a:ext cx="2819400" cy="269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85619" y="5360392"/>
            <a:ext cx="3961341" cy="923330"/>
          </a:xfrm>
          <a:prstGeom prst="rect">
            <a:avLst/>
          </a:prstGeom>
          <a:noFill/>
        </p:spPr>
        <p:txBody>
          <a:bodyPr wrap="none" rtlCol="0">
            <a:spAutoFit/>
          </a:bodyPr>
          <a:lstStyle/>
          <a:p>
            <a:pPr algn="ctr"/>
            <a:r>
              <a:rPr lang="en-US" dirty="0">
                <a:solidFill>
                  <a:schemeClr val="bg1"/>
                </a:solidFill>
              </a:rPr>
              <a:t>Ohio Infant Mortality Commission</a:t>
            </a:r>
          </a:p>
          <a:p>
            <a:pPr algn="ctr"/>
            <a:endParaRPr lang="en-US" dirty="0">
              <a:solidFill>
                <a:schemeClr val="bg1"/>
              </a:solidFill>
            </a:endParaRPr>
          </a:p>
          <a:p>
            <a:pPr algn="ctr"/>
            <a:r>
              <a:rPr lang="en-US" dirty="0">
                <a:solidFill>
                  <a:schemeClr val="bg1"/>
                </a:solidFill>
              </a:rPr>
              <a:t>September 13, 2018</a:t>
            </a:r>
          </a:p>
        </p:txBody>
      </p:sp>
    </p:spTree>
    <p:extLst>
      <p:ext uri="{BB962C8B-B14F-4D97-AF65-F5344CB8AC3E}">
        <p14:creationId xmlns:p14="http://schemas.microsoft.com/office/powerpoint/2010/main" val="3430826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53552" y="1310424"/>
            <a:ext cx="2786742" cy="914400"/>
          </a:xfrm>
        </p:spPr>
      </p:pic>
      <p:sp>
        <p:nvSpPr>
          <p:cNvPr id="3" name="Slide Number Placeholder 2"/>
          <p:cNvSpPr>
            <a:spLocks noGrp="1"/>
          </p:cNvSpPr>
          <p:nvPr>
            <p:ph type="sldNum" sz="quarter" idx="12"/>
          </p:nvPr>
        </p:nvSpPr>
        <p:spPr/>
        <p:txBody>
          <a:bodyPr/>
          <a:lstStyle/>
          <a:p>
            <a:fld id="{434087A7-54D1-4567-AA63-58F7C87F0172}" type="slidenum">
              <a:rPr lang="en-US" smtClean="0"/>
              <a:t>10</a:t>
            </a:fld>
            <a:endParaRPr lang="en-US" dirty="0"/>
          </a:p>
        </p:txBody>
      </p:sp>
      <p:sp>
        <p:nvSpPr>
          <p:cNvPr id="4" name="Title 3"/>
          <p:cNvSpPr>
            <a:spLocks noGrp="1"/>
          </p:cNvSpPr>
          <p:nvPr>
            <p:ph type="title"/>
          </p:nvPr>
        </p:nvSpPr>
        <p:spPr>
          <a:xfrm>
            <a:off x="543327" y="21465"/>
            <a:ext cx="8229600" cy="1143000"/>
          </a:xfrm>
        </p:spPr>
        <p:txBody>
          <a:bodyPr>
            <a:noAutofit/>
          </a:bodyPr>
          <a:lstStyle/>
          <a:p>
            <a:pPr algn="ctr"/>
            <a:r>
              <a:rPr lang="en-US" sz="2800" b="1" u="sng" dirty="0">
                <a:solidFill>
                  <a:srgbClr val="0070C0"/>
                </a:solidFill>
              </a:rPr>
              <a:t>Pathways Community HUB Model Endorsers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177" y="2286000"/>
            <a:ext cx="5238750" cy="7048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129" y="3029394"/>
            <a:ext cx="7215244" cy="80028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4962" y="4112385"/>
            <a:ext cx="2505075" cy="762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975861"/>
            <a:ext cx="5745860" cy="135170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595" y="4287917"/>
            <a:ext cx="3971677" cy="82296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8977" y="5400273"/>
            <a:ext cx="3724275" cy="57150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815" y="5278462"/>
            <a:ext cx="3733800" cy="676275"/>
          </a:xfrm>
          <a:prstGeom prst="rect">
            <a:avLst/>
          </a:prstGeom>
        </p:spPr>
      </p:pic>
      <p:sp>
        <p:nvSpPr>
          <p:cNvPr id="2" name="Rectangle 1"/>
          <p:cNvSpPr/>
          <p:nvPr/>
        </p:nvSpPr>
        <p:spPr>
          <a:xfrm>
            <a:off x="4800600" y="6247580"/>
            <a:ext cx="2845715" cy="369332"/>
          </a:xfrm>
          <a:prstGeom prst="rect">
            <a:avLst/>
          </a:prstGeom>
        </p:spPr>
        <p:txBody>
          <a:bodyPr wrap="none">
            <a:spAutoFit/>
          </a:bodyPr>
          <a:lstStyle/>
          <a:p>
            <a:r>
              <a:rPr lang="en-US" b="1" dirty="0">
                <a:hlinkClick r:id="rId11"/>
              </a:rPr>
              <a:t>The CMS Innovation Center</a:t>
            </a:r>
            <a:r>
              <a:rPr lang="en-US" b="1" dirty="0"/>
              <a:t> </a:t>
            </a:r>
            <a:endParaRPr lang="en-US" dirty="0"/>
          </a:p>
        </p:txBody>
      </p:sp>
    </p:spTree>
    <p:extLst>
      <p:ext uri="{BB962C8B-B14F-4D97-AF65-F5344CB8AC3E}">
        <p14:creationId xmlns:p14="http://schemas.microsoft.com/office/powerpoint/2010/main" val="3092558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3194DA0-84E7-475C-A97E-7185AD9ED656}"/>
              </a:ext>
            </a:extLst>
          </p:cNvPr>
          <p:cNvSpPr>
            <a:spLocks noGrp="1"/>
          </p:cNvSpPr>
          <p:nvPr>
            <p:ph type="sldNum" sz="quarter" idx="12"/>
          </p:nvPr>
        </p:nvSpPr>
        <p:spPr/>
        <p:txBody>
          <a:bodyPr/>
          <a:lstStyle/>
          <a:p>
            <a:fld id="{434087A7-54D1-4567-AA63-58F7C87F0172}" type="slidenum">
              <a:rPr lang="en-US" smtClean="0"/>
              <a:t>11</a:t>
            </a:fld>
            <a:endParaRPr lang="en-US" dirty="0"/>
          </a:p>
        </p:txBody>
      </p:sp>
      <p:pic>
        <p:nvPicPr>
          <p:cNvPr id="3" name="Picture 2">
            <a:extLst>
              <a:ext uri="{FF2B5EF4-FFF2-40B4-BE49-F238E27FC236}">
                <a16:creationId xmlns:a16="http://schemas.microsoft.com/office/drawing/2014/main" xmlns="" id="{5E7EBB16-71DE-4E95-84BD-AC4818F23641}"/>
              </a:ext>
            </a:extLst>
          </p:cNvPr>
          <p:cNvPicPr>
            <a:picLocks noChangeAspect="1"/>
          </p:cNvPicPr>
          <p:nvPr/>
        </p:nvPicPr>
        <p:blipFill rotWithShape="1">
          <a:blip r:embed="rId3"/>
          <a:srcRect l="23334" t="14444" r="24166" b="5556"/>
          <a:stretch/>
        </p:blipFill>
        <p:spPr>
          <a:xfrm>
            <a:off x="304800" y="304800"/>
            <a:ext cx="3839863" cy="5155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xmlns="" id="{58342BCC-37BB-4B67-8E66-EE5F96E77C78}"/>
              </a:ext>
            </a:extLst>
          </p:cNvPr>
          <p:cNvPicPr>
            <a:picLocks noChangeAspect="1"/>
          </p:cNvPicPr>
          <p:nvPr/>
        </p:nvPicPr>
        <p:blipFill rotWithShape="1">
          <a:blip r:embed="rId4"/>
          <a:srcRect b="3494"/>
          <a:stretch/>
        </p:blipFill>
        <p:spPr>
          <a:xfrm>
            <a:off x="4760904" y="1534885"/>
            <a:ext cx="3886368" cy="5155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3711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7A1FC11-5AE7-4955-AB65-1B59319F5DB1}"/>
              </a:ext>
            </a:extLst>
          </p:cNvPr>
          <p:cNvSpPr>
            <a:spLocks noGrp="1"/>
          </p:cNvSpPr>
          <p:nvPr>
            <p:ph type="sldNum" sz="quarter" idx="12"/>
          </p:nvPr>
        </p:nvSpPr>
        <p:spPr/>
        <p:txBody>
          <a:bodyPr/>
          <a:lstStyle/>
          <a:p>
            <a:fld id="{434087A7-54D1-4567-AA63-58F7C87F0172}" type="slidenum">
              <a:rPr lang="en-US" smtClean="0"/>
              <a:t>12</a:t>
            </a:fld>
            <a:endParaRPr lang="en-US" dirty="0"/>
          </a:p>
        </p:txBody>
      </p:sp>
      <p:pic>
        <p:nvPicPr>
          <p:cNvPr id="4" name="Picture 3">
            <a:extLst>
              <a:ext uri="{FF2B5EF4-FFF2-40B4-BE49-F238E27FC236}">
                <a16:creationId xmlns:a16="http://schemas.microsoft.com/office/drawing/2014/main" xmlns="" id="{528974C3-9BE9-47A0-B934-115177ACF448}"/>
              </a:ext>
            </a:extLst>
          </p:cNvPr>
          <p:cNvPicPr>
            <a:picLocks noChangeAspect="1"/>
          </p:cNvPicPr>
          <p:nvPr/>
        </p:nvPicPr>
        <p:blipFill rotWithShape="1">
          <a:blip r:embed="rId3"/>
          <a:srcRect l="17500" t="8518" r="19167" b="14617"/>
          <a:stretch/>
        </p:blipFill>
        <p:spPr>
          <a:xfrm>
            <a:off x="4648200" y="685800"/>
            <a:ext cx="3795058" cy="2590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xmlns="" id="{40B4C18A-9A75-4866-AF1B-153A3FD2A1B6}"/>
              </a:ext>
            </a:extLst>
          </p:cNvPr>
          <p:cNvPicPr>
            <a:picLocks noChangeAspect="1"/>
          </p:cNvPicPr>
          <p:nvPr/>
        </p:nvPicPr>
        <p:blipFill rotWithShape="1">
          <a:blip r:embed="rId4"/>
          <a:srcRect l="17500" t="8519" r="19167" b="8519"/>
          <a:stretch/>
        </p:blipFill>
        <p:spPr>
          <a:xfrm>
            <a:off x="228600" y="685799"/>
            <a:ext cx="383238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B1EF7662-B7A8-48D8-8C4C-299EA760188B}"/>
              </a:ext>
            </a:extLst>
          </p:cNvPr>
          <p:cNvPicPr>
            <a:picLocks noChangeAspect="1"/>
          </p:cNvPicPr>
          <p:nvPr/>
        </p:nvPicPr>
        <p:blipFill rotWithShape="1">
          <a:blip r:embed="rId5"/>
          <a:srcRect l="15834" t="23333" r="18333" b="10000"/>
          <a:stretch/>
        </p:blipFill>
        <p:spPr>
          <a:xfrm>
            <a:off x="4657530" y="3429000"/>
            <a:ext cx="3785728" cy="2286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xmlns="" id="{FB9B29F4-60FF-4ED2-A260-53201140551B}"/>
              </a:ext>
            </a:extLst>
          </p:cNvPr>
          <p:cNvPicPr>
            <a:picLocks noChangeAspect="1"/>
          </p:cNvPicPr>
          <p:nvPr/>
        </p:nvPicPr>
        <p:blipFill rotWithShape="1">
          <a:blip r:embed="rId6"/>
          <a:srcRect l="16038" t="24005" r="19795" b="13773"/>
          <a:stretch/>
        </p:blipFill>
        <p:spPr>
          <a:xfrm>
            <a:off x="251927" y="3429000"/>
            <a:ext cx="3832380" cy="2286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xmlns="" id="{07FC2614-D3C3-425D-A9EF-39B425A57370}"/>
              </a:ext>
            </a:extLst>
          </p:cNvPr>
          <p:cNvSpPr txBox="1"/>
          <p:nvPr/>
        </p:nvSpPr>
        <p:spPr>
          <a:xfrm>
            <a:off x="1625577" y="190745"/>
            <a:ext cx="6045245" cy="369332"/>
          </a:xfrm>
          <a:prstGeom prst="rect">
            <a:avLst/>
          </a:prstGeom>
          <a:noFill/>
        </p:spPr>
        <p:txBody>
          <a:bodyPr wrap="none" rtlCol="0">
            <a:spAutoFit/>
          </a:bodyPr>
          <a:lstStyle/>
          <a:p>
            <a:r>
              <a:rPr lang="en-US" b="1" u="sng" dirty="0"/>
              <a:t>AGENCY FOR HEALTHCARE RESEARCH AND QUALITY</a:t>
            </a:r>
          </a:p>
        </p:txBody>
      </p:sp>
    </p:spTree>
    <p:extLst>
      <p:ext uri="{BB962C8B-B14F-4D97-AF65-F5344CB8AC3E}">
        <p14:creationId xmlns:p14="http://schemas.microsoft.com/office/powerpoint/2010/main" val="3107198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995672"/>
          </a:xfrm>
        </p:spPr>
        <p:txBody>
          <a:bodyPr>
            <a:normAutofit fontScale="92500" lnSpcReduction="10000"/>
          </a:bodyPr>
          <a:lstStyle/>
          <a:p>
            <a:pPr marL="109728" indent="0">
              <a:buNone/>
            </a:pPr>
            <a:endParaRPr lang="en-US" sz="2200" dirty="0"/>
          </a:p>
          <a:p>
            <a:r>
              <a:rPr lang="en-US" sz="2200" dirty="0"/>
              <a:t>OCMH along with HUB Partners successfully pursued funding of $2 million to initiate efforts to bring Pathways HUB model to scale in Ohio during FY16/17.</a:t>
            </a:r>
          </a:p>
          <a:p>
            <a:pPr marL="109728" indent="0">
              <a:buNone/>
            </a:pPr>
            <a:endParaRPr lang="en-US" sz="2200" dirty="0"/>
          </a:p>
          <a:p>
            <a:r>
              <a:rPr lang="en-US" sz="2200" dirty="0"/>
              <a:t>The Institute for Healthcare Improvement hosted a National Pathways Community Model training in Akron, Ohio in September 2016. </a:t>
            </a:r>
          </a:p>
          <a:p>
            <a:pPr marL="109728" indent="0">
              <a:buNone/>
            </a:pPr>
            <a:endParaRPr lang="en-US" sz="2200" dirty="0"/>
          </a:p>
          <a:p>
            <a:r>
              <a:rPr lang="en-US" sz="2200" dirty="0"/>
              <a:t>OCMH will continue to work with legislative partners and current funded HUBs to continue the scaling of this model in Ohio.</a:t>
            </a:r>
          </a:p>
          <a:p>
            <a:endParaRPr lang="en-US" sz="2000" dirty="0"/>
          </a:p>
          <a:p>
            <a:pPr marL="109728" indent="0">
              <a:buNone/>
            </a:pPr>
            <a:endParaRPr lang="en-US" sz="2000" dirty="0"/>
          </a:p>
          <a:p>
            <a:pPr marL="109728" indent="0">
              <a:buNone/>
            </a:pPr>
            <a:r>
              <a:rPr lang="en-US" sz="2000" dirty="0"/>
              <a:t> </a:t>
            </a:r>
          </a:p>
          <a:p>
            <a:pPr marL="109728" indent="0">
              <a:buNone/>
            </a:pPr>
            <a:endParaRPr lang="en-US" sz="2000" dirty="0"/>
          </a:p>
          <a:p>
            <a:pPr marL="109728" indent="0">
              <a:buNone/>
            </a:pPr>
            <a:endParaRPr lang="en-US" sz="2000" dirty="0"/>
          </a:p>
          <a:p>
            <a:endParaRPr lang="en-US" sz="1800" dirty="0"/>
          </a:p>
          <a:p>
            <a:endParaRPr lang="en-US" dirty="0"/>
          </a:p>
        </p:txBody>
      </p:sp>
      <p:sp>
        <p:nvSpPr>
          <p:cNvPr id="3" name="Slide Number Placeholder 2"/>
          <p:cNvSpPr>
            <a:spLocks noGrp="1"/>
          </p:cNvSpPr>
          <p:nvPr>
            <p:ph type="sldNum" sz="quarter" idx="12"/>
          </p:nvPr>
        </p:nvSpPr>
        <p:spPr/>
        <p:txBody>
          <a:bodyPr/>
          <a:lstStyle/>
          <a:p>
            <a:fld id="{434087A7-54D1-4567-AA63-58F7C87F0172}" type="slidenum">
              <a:rPr lang="en-US" smtClean="0"/>
              <a:t>13</a:t>
            </a:fld>
            <a:endParaRPr lang="en-US" dirty="0"/>
          </a:p>
        </p:txBody>
      </p:sp>
      <p:sp>
        <p:nvSpPr>
          <p:cNvPr id="4" name="Title 3"/>
          <p:cNvSpPr>
            <a:spLocks noGrp="1"/>
          </p:cNvSpPr>
          <p:nvPr>
            <p:ph type="title"/>
          </p:nvPr>
        </p:nvSpPr>
        <p:spPr/>
        <p:txBody>
          <a:bodyPr>
            <a:normAutofit/>
          </a:bodyPr>
          <a:lstStyle/>
          <a:p>
            <a:pPr algn="ctr"/>
            <a:r>
              <a:rPr lang="en-US" sz="3200" u="sng" dirty="0">
                <a:solidFill>
                  <a:schemeClr val="tx1"/>
                </a:solidFill>
                <a:latin typeface="Aharoni" panose="02010803020104030203" pitchFamily="2" charset="-79"/>
                <a:cs typeface="Aharoni" panose="02010803020104030203" pitchFamily="2" charset="-79"/>
              </a:rPr>
              <a:t>Ohio Commission on Minority Health </a:t>
            </a:r>
          </a:p>
        </p:txBody>
      </p:sp>
    </p:spTree>
    <p:extLst>
      <p:ext uri="{BB962C8B-B14F-4D97-AF65-F5344CB8AC3E}">
        <p14:creationId xmlns:p14="http://schemas.microsoft.com/office/powerpoint/2010/main" val="3357443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087A7-54D1-4567-AA63-58F7C87F0172}" type="slidenum">
              <a:rPr kumimoji="0" lang="en-US" sz="1000" b="0" i="0" u="none" strike="noStrike" kern="1200" cap="none" spc="0" normalizeH="0" baseline="0" noProof="0" smtClean="0">
                <a:ln>
                  <a:noFill/>
                </a:ln>
                <a:solidFill>
                  <a:prstClr val="white">
                    <a:lumMod val="85000"/>
                  </a:prstClr>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prstClr val="white">
                  <a:lumMod val="85000"/>
                </a:prstClr>
              </a:solidFill>
              <a:effectLst/>
              <a:uLnTx/>
              <a:uFillTx/>
              <a:latin typeface="Lucida Sans Unicode"/>
              <a:ea typeface="+mn-ea"/>
              <a:cs typeface="+mn-cs"/>
            </a:endParaRPr>
          </a:p>
        </p:txBody>
      </p:sp>
      <p:sp>
        <p:nvSpPr>
          <p:cNvPr id="3" name="Title 2"/>
          <p:cNvSpPr>
            <a:spLocks noGrp="1"/>
          </p:cNvSpPr>
          <p:nvPr>
            <p:ph type="title"/>
          </p:nvPr>
        </p:nvSpPr>
        <p:spPr>
          <a:xfrm>
            <a:off x="0" y="0"/>
            <a:ext cx="9144000" cy="1143000"/>
          </a:xfrm>
          <a:noFill/>
        </p:spPr>
        <p:txBody>
          <a:bodyPr>
            <a:normAutofit/>
          </a:bodyPr>
          <a:lstStyle/>
          <a:p>
            <a:pPr algn="ctr"/>
            <a:r>
              <a:rPr lang="en-US" sz="2800" u="sng" dirty="0">
                <a:solidFill>
                  <a:schemeClr val="tx1"/>
                </a:solidFill>
                <a:effectLst/>
              </a:rPr>
              <a:t>Ohio Infant Mortality Commission Report</a:t>
            </a:r>
            <a:r>
              <a:rPr lang="en-US" sz="2800" u="sng" dirty="0"/>
              <a:t/>
            </a:r>
            <a:br>
              <a:rPr lang="en-US" sz="2800" u="sng" dirty="0"/>
            </a:br>
            <a:r>
              <a:rPr lang="en-US" sz="1800" dirty="0">
                <a:solidFill>
                  <a:schemeClr val="tx1"/>
                </a:solidFill>
              </a:rPr>
              <a:t>March 2016</a:t>
            </a:r>
          </a:p>
        </p:txBody>
      </p:sp>
      <p:pic>
        <p:nvPicPr>
          <p:cNvPr id="4" name="Picture 3"/>
          <p:cNvPicPr>
            <a:picLocks noChangeAspect="1"/>
          </p:cNvPicPr>
          <p:nvPr/>
        </p:nvPicPr>
        <p:blipFill rotWithShape="1">
          <a:blip r:embed="rId3"/>
          <a:srcRect l="5001" t="11275" r="16477" b="20782"/>
          <a:stretch/>
        </p:blipFill>
        <p:spPr>
          <a:xfrm>
            <a:off x="1084569" y="1417638"/>
            <a:ext cx="6974862" cy="3394742"/>
          </a:xfrm>
          <a:prstGeom prst="rect">
            <a:avLst/>
          </a:prstGeom>
          <a:ln w="76200">
            <a:solidFill>
              <a:schemeClr val="accent1"/>
            </a:solidFill>
          </a:ln>
        </p:spPr>
      </p:pic>
      <p:sp>
        <p:nvSpPr>
          <p:cNvPr id="5" name="TextBox 4"/>
          <p:cNvSpPr txBox="1"/>
          <p:nvPr/>
        </p:nvSpPr>
        <p:spPr>
          <a:xfrm>
            <a:off x="609632" y="5379396"/>
            <a:ext cx="822052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“described by HHS SACIM Secretary as an excellent 21</a:t>
            </a:r>
            <a:r>
              <a:rPr kumimoji="0" lang="en-US" sz="1800" b="0" i="0" u="none" strike="noStrike" kern="1200" cap="none" spc="0" normalizeH="0" baseline="30000" noProof="0" dirty="0">
                <a:ln>
                  <a:noFill/>
                </a:ln>
                <a:solidFill>
                  <a:prstClr val="black"/>
                </a:solidFill>
                <a:effectLst/>
                <a:uLnTx/>
                <a:uFillTx/>
                <a:latin typeface="Lucida Sans Unicode"/>
                <a:ea typeface="+mn-ea"/>
                <a:cs typeface="+mn-cs"/>
              </a:rPr>
              <a:t>st</a:t>
            </a: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 Century Report”</a:t>
            </a:r>
          </a:p>
        </p:txBody>
      </p:sp>
    </p:spTree>
    <p:extLst>
      <p:ext uri="{BB962C8B-B14F-4D97-AF65-F5344CB8AC3E}">
        <p14:creationId xmlns:p14="http://schemas.microsoft.com/office/powerpoint/2010/main" val="2470685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0A42B37-2A07-4163-A1E2-263C4EDAAEC8}"/>
              </a:ext>
            </a:extLst>
          </p:cNvPr>
          <p:cNvSpPr>
            <a:spLocks noGrp="1"/>
          </p:cNvSpPr>
          <p:nvPr>
            <p:ph type="sldNum" sz="quarter" idx="12"/>
          </p:nvPr>
        </p:nvSpPr>
        <p:spPr/>
        <p:txBody>
          <a:bodyPr/>
          <a:lstStyle/>
          <a:p>
            <a:fld id="{434087A7-54D1-4567-AA63-58F7C87F0172}" type="slidenum">
              <a:rPr lang="en-US" smtClean="0"/>
              <a:t>15</a:t>
            </a:fld>
            <a:endParaRPr lang="en-US" dirty="0"/>
          </a:p>
        </p:txBody>
      </p:sp>
      <p:sp>
        <p:nvSpPr>
          <p:cNvPr id="3" name="TextBox 2">
            <a:extLst>
              <a:ext uri="{FF2B5EF4-FFF2-40B4-BE49-F238E27FC236}">
                <a16:creationId xmlns:a16="http://schemas.microsoft.com/office/drawing/2014/main" xmlns="" id="{56F8A8D4-32B6-4C01-B1E3-FF8D97F67786}"/>
              </a:ext>
            </a:extLst>
          </p:cNvPr>
          <p:cNvSpPr txBox="1"/>
          <p:nvPr/>
        </p:nvSpPr>
        <p:spPr>
          <a:xfrm>
            <a:off x="1236792" y="166731"/>
            <a:ext cx="6670416" cy="461665"/>
          </a:xfrm>
          <a:prstGeom prst="rect">
            <a:avLst/>
          </a:prstGeom>
          <a:noFill/>
        </p:spPr>
        <p:txBody>
          <a:bodyPr wrap="none" rtlCol="0">
            <a:spAutoFit/>
          </a:bodyPr>
          <a:lstStyle/>
          <a:p>
            <a:r>
              <a:rPr lang="en-US" sz="2400" b="1" u="sng" dirty="0"/>
              <a:t>Senate Bill 332: Infant Mortality Reduction  </a:t>
            </a:r>
          </a:p>
        </p:txBody>
      </p:sp>
      <p:sp>
        <p:nvSpPr>
          <p:cNvPr id="4" name="TextBox 3">
            <a:extLst>
              <a:ext uri="{FF2B5EF4-FFF2-40B4-BE49-F238E27FC236}">
                <a16:creationId xmlns:a16="http://schemas.microsoft.com/office/drawing/2014/main" xmlns="" id="{4B13FDF2-D5BE-40B9-B22B-941647F38AFC}"/>
              </a:ext>
            </a:extLst>
          </p:cNvPr>
          <p:cNvSpPr txBox="1"/>
          <p:nvPr/>
        </p:nvSpPr>
        <p:spPr>
          <a:xfrm>
            <a:off x="130968" y="628396"/>
            <a:ext cx="8882064" cy="5355312"/>
          </a:xfrm>
          <a:prstGeom prst="rect">
            <a:avLst/>
          </a:prstGeom>
          <a:noFill/>
        </p:spPr>
        <p:txBody>
          <a:bodyPr wrap="square" rtlCol="0">
            <a:spAutoFit/>
          </a:bodyPr>
          <a:lstStyle/>
          <a:p>
            <a:pPr marL="285750" indent="-285750">
              <a:buFont typeface="Arial" panose="020B0604020202020204" pitchFamily="34" charset="0"/>
              <a:buChar char="•"/>
            </a:pPr>
            <a:r>
              <a:rPr lang="en-US" dirty="0"/>
              <a:t>Most Comprehensive Infant Mortality Bi-Partisan Legislation to date  </a:t>
            </a:r>
          </a:p>
          <a:p>
            <a:endParaRPr lang="en-US" dirty="0"/>
          </a:p>
          <a:p>
            <a:pPr marL="285750" indent="-285750">
              <a:buFont typeface="Arial" panose="020B0604020202020204" pitchFamily="34" charset="0"/>
              <a:buChar char="•"/>
            </a:pPr>
            <a:r>
              <a:rPr lang="en-US" dirty="0"/>
              <a:t>Requiring both the Department  of Health and the Department  of Medicaid to publish a statewide  infant  mortality quarterly scorecard</a:t>
            </a:r>
          </a:p>
          <a:p>
            <a:endParaRPr lang="en-US" dirty="0"/>
          </a:p>
          <a:p>
            <a:pPr marL="285750" indent="-285750">
              <a:buFont typeface="Arial" panose="020B0604020202020204" pitchFamily="34" charset="0"/>
              <a:buChar char="•"/>
            </a:pPr>
            <a:r>
              <a:rPr lang="en-US" dirty="0"/>
              <a:t>Requiring hospitals to offer long acting reversible birth  control (LARC} to be placed after  delivery  but before  discharge to assist with  safe spacing. </a:t>
            </a:r>
          </a:p>
          <a:p>
            <a:endParaRPr lang="en-US" dirty="0"/>
          </a:p>
          <a:p>
            <a:pPr marL="285750" indent="-285750">
              <a:buFont typeface="Arial" panose="020B0604020202020204" pitchFamily="34" charset="0"/>
              <a:buChar char="•"/>
            </a:pPr>
            <a:r>
              <a:rPr lang="en-US" dirty="0"/>
              <a:t>Allowing  pharmacists to administer progesterone to help reduce pre-term birth.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Qualified community  hubs to coordinate and connect at-risk individuals  to physical health, behavioral health, social, and employment services.</a:t>
            </a:r>
          </a:p>
          <a:p>
            <a:endParaRPr lang="en-US" dirty="0"/>
          </a:p>
          <a:p>
            <a:pPr marL="285750" indent="-285750">
              <a:buFont typeface="Arial" panose="020B0604020202020204" pitchFamily="34" charset="0"/>
              <a:buChar char="•"/>
            </a:pPr>
            <a:r>
              <a:rPr lang="en-US" dirty="0"/>
              <a:t>Required Contracting by Medicaid Managed Care Health Plans with HUBs</a:t>
            </a:r>
          </a:p>
          <a:p>
            <a:endParaRPr lang="en-US" dirty="0"/>
          </a:p>
          <a:p>
            <a:pPr marL="285750" indent="-285750">
              <a:buFont typeface="Arial" panose="020B0604020202020204" pitchFamily="34" charset="0"/>
              <a:buChar char="•"/>
            </a:pPr>
            <a:r>
              <a:rPr lang="en-US" dirty="0"/>
              <a:t>OCMH - Identification of Communities that would benefit from HUB</a:t>
            </a:r>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06148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52400"/>
            <a:ext cx="5257800" cy="594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xmlns="" id="{4F4EE097-A084-4D55-AA5A-2F0ED7CB869D}"/>
              </a:ext>
            </a:extLst>
          </p:cNvPr>
          <p:cNvPicPr>
            <a:picLocks noChangeAspect="1"/>
          </p:cNvPicPr>
          <p:nvPr/>
        </p:nvPicPr>
        <p:blipFill>
          <a:blip r:embed="rId4"/>
          <a:stretch>
            <a:fillRect/>
          </a:stretch>
        </p:blipFill>
        <p:spPr>
          <a:xfrm>
            <a:off x="3224541" y="793102"/>
            <a:ext cx="5590517" cy="5968501"/>
          </a:xfrm>
          <a:prstGeom prst="rect">
            <a:avLst/>
          </a:prstGeom>
        </p:spPr>
      </p:pic>
    </p:spTree>
    <p:extLst>
      <p:ext uri="{BB962C8B-B14F-4D97-AF65-F5344CB8AC3E}">
        <p14:creationId xmlns:p14="http://schemas.microsoft.com/office/powerpoint/2010/main" val="386208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C2BD4D2-544D-43CE-BBC4-CC79030E3DD7}"/>
              </a:ext>
            </a:extLst>
          </p:cNvPr>
          <p:cNvSpPr>
            <a:spLocks noGrp="1"/>
          </p:cNvSpPr>
          <p:nvPr>
            <p:ph type="sldNum" sz="quarter" idx="12"/>
          </p:nvPr>
        </p:nvSpPr>
        <p:spPr/>
        <p:txBody>
          <a:bodyPr/>
          <a:lstStyle/>
          <a:p>
            <a:fld id="{434087A7-54D1-4567-AA63-58F7C87F0172}" type="slidenum">
              <a:rPr lang="en-US" smtClean="0"/>
              <a:t>17</a:t>
            </a:fld>
            <a:endParaRPr lang="en-US" dirty="0"/>
          </a:p>
        </p:txBody>
      </p:sp>
      <p:sp>
        <p:nvSpPr>
          <p:cNvPr id="3" name="TextBox 2">
            <a:extLst>
              <a:ext uri="{FF2B5EF4-FFF2-40B4-BE49-F238E27FC236}">
                <a16:creationId xmlns:a16="http://schemas.microsoft.com/office/drawing/2014/main" xmlns="" id="{D02C4D43-FBCD-4A75-8163-15A674D578A6}"/>
              </a:ext>
            </a:extLst>
          </p:cNvPr>
          <p:cNvSpPr txBox="1"/>
          <p:nvPr/>
        </p:nvSpPr>
        <p:spPr>
          <a:xfrm>
            <a:off x="1761132" y="533400"/>
            <a:ext cx="5589992" cy="830997"/>
          </a:xfrm>
          <a:prstGeom prst="rect">
            <a:avLst/>
          </a:prstGeom>
          <a:noFill/>
        </p:spPr>
        <p:txBody>
          <a:bodyPr wrap="none" rtlCol="0">
            <a:spAutoFit/>
          </a:bodyPr>
          <a:lstStyle/>
          <a:p>
            <a:pPr algn="ctr"/>
            <a:r>
              <a:rPr lang="en-US" sz="2400" u="sng" dirty="0"/>
              <a:t>OCMH Identifies Ohio Communities </a:t>
            </a:r>
          </a:p>
          <a:p>
            <a:pPr algn="ctr"/>
            <a:r>
              <a:rPr lang="en-US" sz="2400" u="sng" dirty="0"/>
              <a:t>that could benefit from a HUB </a:t>
            </a:r>
          </a:p>
        </p:txBody>
      </p:sp>
      <p:pic>
        <p:nvPicPr>
          <p:cNvPr id="4" name="Picture 3">
            <a:extLst>
              <a:ext uri="{FF2B5EF4-FFF2-40B4-BE49-F238E27FC236}">
                <a16:creationId xmlns:a16="http://schemas.microsoft.com/office/drawing/2014/main" xmlns="" id="{6DD86149-A473-447E-BB05-92388DD72529}"/>
              </a:ext>
            </a:extLst>
          </p:cNvPr>
          <p:cNvPicPr>
            <a:picLocks noChangeAspect="1"/>
          </p:cNvPicPr>
          <p:nvPr/>
        </p:nvPicPr>
        <p:blipFill rotWithShape="1">
          <a:blip r:embed="rId2"/>
          <a:srcRect l="26667" t="14445" r="30000" b="10000"/>
          <a:stretch/>
        </p:blipFill>
        <p:spPr>
          <a:xfrm>
            <a:off x="2003427" y="1524000"/>
            <a:ext cx="5105399" cy="4191000"/>
          </a:xfrm>
          <a:prstGeom prst="rect">
            <a:avLst/>
          </a:prstGeom>
          <a:ln w="38100">
            <a:solidFill>
              <a:schemeClr val="tx1"/>
            </a:solidFill>
          </a:ln>
        </p:spPr>
      </p:pic>
    </p:spTree>
    <p:extLst>
      <p:ext uri="{BB962C8B-B14F-4D97-AF65-F5344CB8AC3E}">
        <p14:creationId xmlns:p14="http://schemas.microsoft.com/office/powerpoint/2010/main" val="2411326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376672"/>
          </a:xfrm>
        </p:spPr>
        <p:txBody>
          <a:bodyPr>
            <a:normAutofit fontScale="55000" lnSpcReduction="20000"/>
          </a:bodyPr>
          <a:lstStyle/>
          <a:p>
            <a:pPr marL="109728" indent="0">
              <a:buNone/>
            </a:pPr>
            <a:endParaRPr lang="en-US" sz="3600" dirty="0"/>
          </a:p>
          <a:p>
            <a:r>
              <a:rPr lang="en-US" sz="3600" dirty="0"/>
              <a:t>This evidence based, pay for performance model has demonstrated effectiveness within racial and ethnic populations. </a:t>
            </a:r>
          </a:p>
          <a:p>
            <a:pPr marL="109728" indent="0">
              <a:buNone/>
            </a:pPr>
            <a:endParaRPr lang="en-US" sz="3600" dirty="0"/>
          </a:p>
          <a:p>
            <a:r>
              <a:rPr lang="en-US" sz="3600" dirty="0"/>
              <a:t>OCMH successfully initiated bi-partisan legislative support  for this model which employs certified community health workers and requires use of a common data system for real time progress reporting. </a:t>
            </a:r>
          </a:p>
          <a:p>
            <a:pPr marL="109728" indent="0">
              <a:buNone/>
            </a:pPr>
            <a:endParaRPr lang="en-US" sz="3600" dirty="0"/>
          </a:p>
          <a:p>
            <a:r>
              <a:rPr lang="en-US" sz="3600" dirty="0"/>
              <a:t>CHAP pursued and obtained national certification of model through Kresge funding.</a:t>
            </a:r>
          </a:p>
          <a:p>
            <a:pPr marL="109728" indent="0">
              <a:buNone/>
            </a:pPr>
            <a:endParaRPr lang="en-US" sz="3600" dirty="0"/>
          </a:p>
          <a:p>
            <a:r>
              <a:rPr lang="en-US" sz="3600" dirty="0"/>
              <a:t>Rockville Institute provides oversight of national certification model</a:t>
            </a:r>
          </a:p>
          <a:p>
            <a:endParaRPr lang="en-US" sz="2600" dirty="0"/>
          </a:p>
          <a:p>
            <a:pPr marL="109728" indent="0">
              <a:buNone/>
            </a:pPr>
            <a:endParaRPr lang="en-US" sz="2600" dirty="0"/>
          </a:p>
          <a:p>
            <a:endParaRPr lang="en-US" sz="2000" dirty="0"/>
          </a:p>
          <a:p>
            <a:pPr marL="109728" indent="0">
              <a:buNone/>
            </a:pPr>
            <a:endParaRPr lang="en-US" sz="2000" dirty="0"/>
          </a:p>
          <a:p>
            <a:pPr marL="109728" indent="0">
              <a:buNone/>
            </a:pPr>
            <a:r>
              <a:rPr lang="en-US" sz="2000" dirty="0"/>
              <a:t> </a:t>
            </a:r>
          </a:p>
          <a:p>
            <a:pPr marL="109728" indent="0">
              <a:buNone/>
            </a:pPr>
            <a:endParaRPr lang="en-US" sz="2000" dirty="0"/>
          </a:p>
          <a:p>
            <a:pPr marL="109728" indent="0">
              <a:buNone/>
            </a:pPr>
            <a:endParaRPr lang="en-US" sz="2000" dirty="0"/>
          </a:p>
          <a:p>
            <a:endParaRPr lang="en-US" sz="1800" dirty="0"/>
          </a:p>
          <a:p>
            <a:endParaRPr lang="en-US" dirty="0"/>
          </a:p>
        </p:txBody>
      </p:sp>
      <p:sp>
        <p:nvSpPr>
          <p:cNvPr id="3" name="Slide Number Placeholder 2"/>
          <p:cNvSpPr>
            <a:spLocks noGrp="1"/>
          </p:cNvSpPr>
          <p:nvPr>
            <p:ph type="sldNum" sz="quarter" idx="12"/>
          </p:nvPr>
        </p:nvSpPr>
        <p:spPr/>
        <p:txBody>
          <a:bodyPr/>
          <a:lstStyle/>
          <a:p>
            <a:fld id="{434087A7-54D1-4567-AA63-58F7C87F0172}" type="slidenum">
              <a:rPr lang="en-US" smtClean="0"/>
              <a:t>18</a:t>
            </a:fld>
            <a:endParaRPr lang="en-US" dirty="0"/>
          </a:p>
        </p:txBody>
      </p:sp>
      <p:sp>
        <p:nvSpPr>
          <p:cNvPr id="4" name="Title 3"/>
          <p:cNvSpPr>
            <a:spLocks noGrp="1"/>
          </p:cNvSpPr>
          <p:nvPr>
            <p:ph type="title"/>
          </p:nvPr>
        </p:nvSpPr>
        <p:spPr/>
        <p:txBody>
          <a:bodyPr>
            <a:normAutofit/>
          </a:bodyPr>
          <a:lstStyle/>
          <a:p>
            <a:r>
              <a:rPr lang="en-US" sz="3200" u="sng" dirty="0">
                <a:solidFill>
                  <a:schemeClr val="tx1"/>
                </a:solidFill>
                <a:latin typeface="Aharoni" panose="02010803020104030203" pitchFamily="2" charset="-79"/>
                <a:cs typeface="Aharoni" panose="02010803020104030203" pitchFamily="2" charset="-79"/>
              </a:rPr>
              <a:t>Ohio Commission on Minority Health </a:t>
            </a:r>
          </a:p>
        </p:txBody>
      </p:sp>
    </p:spTree>
    <p:extLst>
      <p:ext uri="{BB962C8B-B14F-4D97-AF65-F5344CB8AC3E}">
        <p14:creationId xmlns:p14="http://schemas.microsoft.com/office/powerpoint/2010/main" val="1350389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145C162-B47F-4895-B37E-B3A3D07D9392}"/>
              </a:ext>
            </a:extLst>
          </p:cNvPr>
          <p:cNvSpPr>
            <a:spLocks noGrp="1"/>
          </p:cNvSpPr>
          <p:nvPr>
            <p:ph type="sldNum" sz="quarter" idx="12"/>
          </p:nvPr>
        </p:nvSpPr>
        <p:spPr/>
        <p:txBody>
          <a:bodyPr/>
          <a:lstStyle/>
          <a:p>
            <a:fld id="{434087A7-54D1-4567-AA63-58F7C87F0172}" type="slidenum">
              <a:rPr lang="en-US" smtClean="0"/>
              <a:t>19</a:t>
            </a:fld>
            <a:endParaRPr lang="en-US" dirty="0"/>
          </a:p>
        </p:txBody>
      </p:sp>
      <p:pic>
        <p:nvPicPr>
          <p:cNvPr id="3" name="Picture 2">
            <a:extLst>
              <a:ext uri="{FF2B5EF4-FFF2-40B4-BE49-F238E27FC236}">
                <a16:creationId xmlns:a16="http://schemas.microsoft.com/office/drawing/2014/main" xmlns="" id="{4524DBF4-90BF-4486-878C-9C595835C853}"/>
              </a:ext>
            </a:extLst>
          </p:cNvPr>
          <p:cNvPicPr>
            <a:picLocks noChangeAspect="1"/>
          </p:cNvPicPr>
          <p:nvPr/>
        </p:nvPicPr>
        <p:blipFill rotWithShape="1">
          <a:blip r:embed="rId3"/>
          <a:srcRect l="11668" t="12963" r="12499" b="8519"/>
          <a:stretch/>
        </p:blipFill>
        <p:spPr>
          <a:xfrm>
            <a:off x="1066800" y="1295400"/>
            <a:ext cx="701040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xmlns="" id="{648860F1-FEC6-44E5-97FC-ABADDCEF3A0B}"/>
              </a:ext>
            </a:extLst>
          </p:cNvPr>
          <p:cNvSpPr txBox="1"/>
          <p:nvPr/>
        </p:nvSpPr>
        <p:spPr>
          <a:xfrm>
            <a:off x="1781011" y="381000"/>
            <a:ext cx="5581977" cy="646331"/>
          </a:xfrm>
          <a:prstGeom prst="rect">
            <a:avLst/>
          </a:prstGeom>
          <a:noFill/>
        </p:spPr>
        <p:txBody>
          <a:bodyPr wrap="none" rtlCol="0">
            <a:spAutoFit/>
          </a:bodyPr>
          <a:lstStyle/>
          <a:p>
            <a:pPr algn="ctr"/>
            <a:r>
              <a:rPr lang="en-US" b="1" dirty="0"/>
              <a:t>Rockville Institute</a:t>
            </a:r>
          </a:p>
          <a:p>
            <a:pPr algn="ctr"/>
            <a:r>
              <a:rPr lang="en-US" u="sng" dirty="0"/>
              <a:t>Pathways Community HUB Certification Program</a:t>
            </a:r>
          </a:p>
        </p:txBody>
      </p:sp>
    </p:spTree>
    <p:extLst>
      <p:ext uri="{BB962C8B-B14F-4D97-AF65-F5344CB8AC3E}">
        <p14:creationId xmlns:p14="http://schemas.microsoft.com/office/powerpoint/2010/main" val="1785882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7639"/>
            <a:ext cx="8523146" cy="3611562"/>
          </a:xfrm>
          <a:ln w="19050">
            <a:solidFill>
              <a:schemeClr val="tx1"/>
            </a:solidFill>
          </a:ln>
        </p:spPr>
        <p:txBody>
          <a:bodyPr>
            <a:normAutofit/>
          </a:bodyPr>
          <a:lstStyle/>
          <a:p>
            <a:pPr marL="109728" indent="0">
              <a:buNone/>
            </a:pPr>
            <a:r>
              <a:rPr lang="en-US" sz="3200" dirty="0">
                <a:ln w="19050">
                  <a:noFill/>
                </a:ln>
              </a:rPr>
              <a:t>The Commission is dedicated to the elimination of disparities in minority health through innovative strategies and financial opportunities, public health promotion, legislative action, public policy and systems change.</a:t>
            </a:r>
          </a:p>
        </p:txBody>
      </p:sp>
      <p:sp>
        <p:nvSpPr>
          <p:cNvPr id="3" name="Slide Number Placeholder 2"/>
          <p:cNvSpPr>
            <a:spLocks noGrp="1"/>
          </p:cNvSpPr>
          <p:nvPr>
            <p:ph type="sldNum" sz="quarter" idx="12"/>
          </p:nvPr>
        </p:nvSpPr>
        <p:spPr/>
        <p:txBody>
          <a:bodyPr/>
          <a:lstStyle/>
          <a:p>
            <a:fld id="{434087A7-54D1-4567-AA63-58F7C87F0172}" type="slidenum">
              <a:rPr lang="en-US" smtClean="0"/>
              <a:t>2</a:t>
            </a:fld>
            <a:endParaRPr lang="en-US" dirty="0"/>
          </a:p>
        </p:txBody>
      </p:sp>
      <p:sp>
        <p:nvSpPr>
          <p:cNvPr id="4" name="Title 3"/>
          <p:cNvSpPr>
            <a:spLocks noGrp="1"/>
          </p:cNvSpPr>
          <p:nvPr>
            <p:ph type="title"/>
          </p:nvPr>
        </p:nvSpPr>
        <p:spPr/>
        <p:txBody>
          <a:bodyPr>
            <a:normAutofit/>
          </a:bodyPr>
          <a:lstStyle/>
          <a:p>
            <a:r>
              <a:rPr lang="en-US" sz="3200" b="0" u="sng" dirty="0">
                <a:solidFill>
                  <a:schemeClr val="tx1"/>
                </a:solidFill>
                <a:latin typeface="Aharoni" panose="02010803020104030203" pitchFamily="2" charset="-79"/>
                <a:cs typeface="Aharoni" panose="02010803020104030203" pitchFamily="2" charset="-79"/>
              </a:rPr>
              <a:t>Ohio Commission on Minority Health </a:t>
            </a:r>
          </a:p>
        </p:txBody>
      </p:sp>
    </p:spTree>
    <p:extLst>
      <p:ext uri="{BB962C8B-B14F-4D97-AF65-F5344CB8AC3E}">
        <p14:creationId xmlns:p14="http://schemas.microsoft.com/office/powerpoint/2010/main" val="4090267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p:cNvSpPr>
          <p:nvPr/>
        </p:nvSpPr>
        <p:spPr bwMode="auto">
          <a:xfrm>
            <a:off x="561975" y="76200"/>
            <a:ext cx="8048625" cy="781050"/>
          </a:xfrm>
          <a:prstGeom prst="rect">
            <a:avLst/>
          </a:prstGeom>
          <a:noFill/>
          <a:ln w="12700" cap="flat">
            <a:noFill/>
            <a:prstDash val="solid"/>
            <a:round/>
            <a:headEnd type="none" w="med" len="med"/>
            <a:tailEnd type="none" w="med" len="med"/>
          </a:ln>
          <a:effectLst>
            <a:outerShdw blurRad="50800" dist="38099" dir="2700000" algn="ctr" rotWithShape="0">
              <a:schemeClr val="bg2">
                <a:alpha val="39999"/>
              </a:schemeClr>
            </a:outerShdw>
          </a:effectLst>
        </p:spPr>
        <p:txBody>
          <a:bodyPr lIns="0" tIns="0" rIns="0" bIns="0"/>
          <a:lstStyle/>
          <a:p>
            <a:pPr>
              <a:defRPr/>
            </a:pPr>
            <a:endParaRPr lang="en-US" dirty="0"/>
          </a:p>
        </p:txBody>
      </p:sp>
      <p:sp>
        <p:nvSpPr>
          <p:cNvPr id="21512" name="Rectangle 8"/>
          <p:cNvSpPr>
            <a:spLocks/>
          </p:cNvSpPr>
          <p:nvPr/>
        </p:nvSpPr>
        <p:spPr bwMode="auto">
          <a:xfrm>
            <a:off x="914400" y="381913"/>
            <a:ext cx="7732871" cy="492443"/>
          </a:xfrm>
          <a:prstGeom prst="rect">
            <a:avLst/>
          </a:prstGeom>
          <a:noFill/>
          <a:ln>
            <a:noFill/>
          </a:ln>
          <a:effectLst>
            <a:outerShdw blurRad="38100" dist="12699" dir="54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lgn="ctr">
              <a:defRPr/>
            </a:pPr>
            <a:r>
              <a:rPr lang="en-US" sz="3200" b="1" u="sng" dirty="0">
                <a:ea typeface="ＭＳ Ｐゴシック" charset="0"/>
                <a:cs typeface="Arial" charset="0"/>
                <a:sym typeface="Arial" charset="0"/>
              </a:rPr>
              <a:t>National Certification Standards</a:t>
            </a:r>
          </a:p>
        </p:txBody>
      </p:sp>
      <p:sp>
        <p:nvSpPr>
          <p:cNvPr id="12293" name="TextBox 13"/>
          <p:cNvSpPr txBox="1">
            <a:spLocks noChangeArrowheads="1"/>
          </p:cNvSpPr>
          <p:nvPr/>
        </p:nvSpPr>
        <p:spPr bwMode="auto">
          <a:xfrm>
            <a:off x="5957888" y="4306888"/>
            <a:ext cx="1327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3600" dirty="0">
                <a:solidFill>
                  <a:schemeClr val="bg1"/>
                </a:solidFill>
                <a:latin typeface="Arial" charset="0"/>
              </a:rPr>
              <a:t>13%</a:t>
            </a:r>
          </a:p>
        </p:txBody>
      </p:sp>
      <p:pic>
        <p:nvPicPr>
          <p:cNvPr id="1229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3831" y="1180069"/>
            <a:ext cx="3744912" cy="4862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434087A7-54D1-4567-AA63-58F7C87F0172}" type="slidenum">
              <a:rPr lang="en-US" smtClean="0"/>
              <a:t>20</a:t>
            </a:fld>
            <a:endParaRPr lang="en-US" dirty="0"/>
          </a:p>
        </p:txBody>
      </p:sp>
    </p:spTree>
    <p:extLst>
      <p:ext uri="{BB962C8B-B14F-4D97-AF65-F5344CB8AC3E}">
        <p14:creationId xmlns:p14="http://schemas.microsoft.com/office/powerpoint/2010/main" val="274318355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387EE81-41A5-4183-87AE-C9A6F0EA9ADA}"/>
              </a:ext>
            </a:extLst>
          </p:cNvPr>
          <p:cNvSpPr>
            <a:spLocks noGrp="1"/>
          </p:cNvSpPr>
          <p:nvPr>
            <p:ph type="sldNum" sz="quarter" idx="12"/>
          </p:nvPr>
        </p:nvSpPr>
        <p:spPr/>
        <p:txBody>
          <a:bodyPr/>
          <a:lstStyle/>
          <a:p>
            <a:fld id="{434087A7-54D1-4567-AA63-58F7C87F0172}" type="slidenum">
              <a:rPr lang="en-US" smtClean="0"/>
              <a:t>21</a:t>
            </a:fld>
            <a:endParaRPr lang="en-US" dirty="0"/>
          </a:p>
        </p:txBody>
      </p:sp>
      <p:sp>
        <p:nvSpPr>
          <p:cNvPr id="3" name="Rectangle 2">
            <a:extLst>
              <a:ext uri="{FF2B5EF4-FFF2-40B4-BE49-F238E27FC236}">
                <a16:creationId xmlns:a16="http://schemas.microsoft.com/office/drawing/2014/main" xmlns="" id="{3A6C2145-D54E-4115-BC55-60FDF94E3AC9}"/>
              </a:ext>
            </a:extLst>
          </p:cNvPr>
          <p:cNvSpPr/>
          <p:nvPr/>
        </p:nvSpPr>
        <p:spPr>
          <a:xfrm>
            <a:off x="1081958" y="811562"/>
            <a:ext cx="7162800" cy="535531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Arial" panose="020B0604020202020204" pitchFamily="34" charset="0"/>
              <a:buChar char="•"/>
            </a:pPr>
            <a:r>
              <a:rPr lang="en-US" b="1" dirty="0">
                <a:latin typeface="Titillium Web"/>
              </a:rPr>
              <a:t>A certified HUB is an evidence-based approach to community care coordination that ensures those who are at risk are identified and connected to services that address their risk factors. </a:t>
            </a:r>
          </a:p>
          <a:p>
            <a:pPr marL="285750" indent="-285750">
              <a:buFont typeface="Arial" panose="020B0604020202020204" pitchFamily="34" charset="0"/>
              <a:buChar char="•"/>
            </a:pPr>
            <a:endParaRPr lang="en-US" b="1" dirty="0">
              <a:latin typeface="Titillium Web"/>
            </a:endParaRPr>
          </a:p>
          <a:p>
            <a:pPr marL="285750" indent="-285750">
              <a:buFont typeface="Arial" panose="020B0604020202020204" pitchFamily="34" charset="0"/>
              <a:buChar char="•"/>
            </a:pPr>
            <a:r>
              <a:rPr lang="en-US" b="1" dirty="0">
                <a:latin typeface="Titillium Web"/>
              </a:rPr>
              <a:t>Risk factors are identified and converted into “Pathways” – a standardized process used to monitor each risk factor and meet the needs of the client. </a:t>
            </a:r>
          </a:p>
          <a:p>
            <a:pPr marL="285750" indent="-285750">
              <a:buFont typeface="Arial" panose="020B0604020202020204" pitchFamily="34" charset="0"/>
              <a:buChar char="•"/>
            </a:pPr>
            <a:endParaRPr lang="en-US" b="1" dirty="0">
              <a:latin typeface="Titillium Web"/>
            </a:endParaRPr>
          </a:p>
          <a:p>
            <a:pPr marL="285750" indent="-285750">
              <a:buFont typeface="Arial" panose="020B0604020202020204" pitchFamily="34" charset="0"/>
              <a:buChar char="•"/>
            </a:pPr>
            <a:r>
              <a:rPr lang="en-US" b="1" dirty="0">
                <a:latin typeface="Titillium Web"/>
              </a:rPr>
              <a:t>The HUB contracts with payers and makes payments to care coordination agencies based on outcomes and health improvements. </a:t>
            </a:r>
          </a:p>
          <a:p>
            <a:pPr marL="285750" indent="-285750">
              <a:buFont typeface="Arial" panose="020B0604020202020204" pitchFamily="34" charset="0"/>
              <a:buChar char="•"/>
            </a:pPr>
            <a:endParaRPr lang="en-US" b="1" dirty="0">
              <a:latin typeface="Titillium Web"/>
            </a:endParaRPr>
          </a:p>
          <a:p>
            <a:pPr marL="285750" indent="-285750">
              <a:buFont typeface="Arial" panose="020B0604020202020204" pitchFamily="34" charset="0"/>
              <a:buChar char="•"/>
            </a:pPr>
            <a:r>
              <a:rPr lang="en-US" b="1" dirty="0">
                <a:latin typeface="Titillium Web"/>
              </a:rPr>
              <a:t>The HUB systematizes a community’s care coordination agencies and eliminates fragmentation and duplication of services. </a:t>
            </a:r>
          </a:p>
          <a:p>
            <a:pPr marL="285750" indent="-285750">
              <a:buFont typeface="Arial" panose="020B0604020202020204" pitchFamily="34" charset="0"/>
              <a:buChar char="•"/>
            </a:pPr>
            <a:endParaRPr lang="en-US" b="1" dirty="0">
              <a:latin typeface="Titillium Web"/>
            </a:endParaRPr>
          </a:p>
          <a:p>
            <a:pPr marL="285750" indent="-285750">
              <a:buFont typeface="Arial" panose="020B0604020202020204" pitchFamily="34" charset="0"/>
              <a:buChar char="•"/>
            </a:pPr>
            <a:r>
              <a:rPr lang="en-US" b="1" dirty="0">
                <a:latin typeface="Titillium Web"/>
              </a:rPr>
              <a:t>A Certified HUB improves health, reduces costs, and promotes equity.</a:t>
            </a:r>
          </a:p>
        </p:txBody>
      </p:sp>
      <p:sp>
        <p:nvSpPr>
          <p:cNvPr id="4" name="TextBox 3">
            <a:extLst>
              <a:ext uri="{FF2B5EF4-FFF2-40B4-BE49-F238E27FC236}">
                <a16:creationId xmlns:a16="http://schemas.microsoft.com/office/drawing/2014/main" xmlns="" id="{5833A58E-F197-4E88-B787-1B17F13BE788}"/>
              </a:ext>
            </a:extLst>
          </p:cNvPr>
          <p:cNvSpPr txBox="1"/>
          <p:nvPr/>
        </p:nvSpPr>
        <p:spPr>
          <a:xfrm>
            <a:off x="3276600" y="381000"/>
            <a:ext cx="2773516" cy="369332"/>
          </a:xfrm>
          <a:prstGeom prst="rect">
            <a:avLst/>
          </a:prstGeom>
          <a:noFill/>
        </p:spPr>
        <p:txBody>
          <a:bodyPr wrap="none" rtlCol="0">
            <a:spAutoFit/>
          </a:bodyPr>
          <a:lstStyle/>
          <a:p>
            <a:r>
              <a:rPr lang="en-US" b="1" u="sng" dirty="0"/>
              <a:t>What is a Certified HUB</a:t>
            </a:r>
          </a:p>
        </p:txBody>
      </p:sp>
    </p:spTree>
    <p:extLst>
      <p:ext uri="{BB962C8B-B14F-4D97-AF65-F5344CB8AC3E}">
        <p14:creationId xmlns:p14="http://schemas.microsoft.com/office/powerpoint/2010/main" val="3987394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3"/>
          <p:cNvSpPr>
            <a:spLocks noChangeShapeType="1"/>
          </p:cNvSpPr>
          <p:nvPr/>
        </p:nvSpPr>
        <p:spPr bwMode="auto">
          <a:xfrm flipV="1">
            <a:off x="2971800" y="1981200"/>
            <a:ext cx="762000" cy="990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365" name="Line 6"/>
          <p:cNvSpPr>
            <a:spLocks noChangeShapeType="1"/>
          </p:cNvSpPr>
          <p:nvPr/>
        </p:nvSpPr>
        <p:spPr bwMode="auto">
          <a:xfrm flipV="1">
            <a:off x="2269671" y="1981199"/>
            <a:ext cx="1387929" cy="82460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366" name="Rectangle 7"/>
          <p:cNvSpPr>
            <a:spLocks noChangeArrowheads="1"/>
          </p:cNvSpPr>
          <p:nvPr/>
        </p:nvSpPr>
        <p:spPr bwMode="auto">
          <a:xfrm>
            <a:off x="2743200" y="2971800"/>
            <a:ext cx="457200" cy="457200"/>
          </a:xfrm>
          <a:prstGeom prst="rect">
            <a:avLst/>
          </a:prstGeom>
          <a:solidFill>
            <a:srgbClr val="FF6600"/>
          </a:solidFill>
          <a:ln w="9525">
            <a:solidFill>
              <a:schemeClr val="tx1"/>
            </a:solidFill>
            <a:miter lim="800000"/>
            <a:headEnd/>
            <a:tailEnd/>
          </a:ln>
        </p:spPr>
        <p:txBody>
          <a:bodyPr wrap="none" anchor="ctr"/>
          <a:lstStyle/>
          <a:p>
            <a:endParaRPr lang="en-US" dirty="0"/>
          </a:p>
        </p:txBody>
      </p:sp>
      <p:sp>
        <p:nvSpPr>
          <p:cNvPr id="15368" name="AutoShape 9"/>
          <p:cNvSpPr>
            <a:spLocks noChangeArrowheads="1"/>
          </p:cNvSpPr>
          <p:nvPr/>
        </p:nvSpPr>
        <p:spPr bwMode="auto">
          <a:xfrm>
            <a:off x="4980214" y="2965444"/>
            <a:ext cx="457200" cy="457200"/>
          </a:xfrm>
          <a:prstGeom prst="roundRect">
            <a:avLst>
              <a:gd name="adj" fmla="val 16667"/>
            </a:avLst>
          </a:prstGeom>
          <a:solidFill>
            <a:srgbClr val="000080"/>
          </a:solidFill>
          <a:ln w="9525">
            <a:solidFill>
              <a:schemeClr val="tx1"/>
            </a:solidFill>
            <a:round/>
            <a:headEnd/>
            <a:tailEnd/>
          </a:ln>
        </p:spPr>
        <p:txBody>
          <a:bodyPr wrap="none" anchor="ctr"/>
          <a:lstStyle/>
          <a:p>
            <a:endParaRPr lang="en-US" dirty="0"/>
          </a:p>
        </p:txBody>
      </p:sp>
      <p:sp>
        <p:nvSpPr>
          <p:cNvPr id="15369" name="AutoShape 10"/>
          <p:cNvSpPr>
            <a:spLocks noChangeArrowheads="1"/>
          </p:cNvSpPr>
          <p:nvPr/>
        </p:nvSpPr>
        <p:spPr bwMode="auto">
          <a:xfrm>
            <a:off x="1431471" y="1936301"/>
            <a:ext cx="457200" cy="457200"/>
          </a:xfrm>
          <a:prstGeom prst="hexagon">
            <a:avLst>
              <a:gd name="adj" fmla="val 25000"/>
              <a:gd name="vf" fmla="val 115470"/>
            </a:avLst>
          </a:prstGeom>
          <a:solidFill>
            <a:srgbClr val="008000"/>
          </a:solidFill>
          <a:ln w="9525">
            <a:solidFill>
              <a:schemeClr val="tx1"/>
            </a:solidFill>
            <a:miter lim="800000"/>
            <a:headEnd/>
            <a:tailEnd/>
          </a:ln>
        </p:spPr>
        <p:txBody>
          <a:bodyPr wrap="none" anchor="ctr"/>
          <a:lstStyle/>
          <a:p>
            <a:endParaRPr lang="en-US" dirty="0"/>
          </a:p>
        </p:txBody>
      </p:sp>
      <p:sp>
        <p:nvSpPr>
          <p:cNvPr id="15370" name="AutoShape 11"/>
          <p:cNvSpPr>
            <a:spLocks noChangeArrowheads="1"/>
          </p:cNvSpPr>
          <p:nvPr/>
        </p:nvSpPr>
        <p:spPr bwMode="auto">
          <a:xfrm>
            <a:off x="5715000" y="2286000"/>
            <a:ext cx="457200" cy="457200"/>
          </a:xfrm>
          <a:prstGeom prst="plus">
            <a:avLst>
              <a:gd name="adj" fmla="val 25000"/>
            </a:avLst>
          </a:prstGeom>
          <a:solidFill>
            <a:srgbClr val="00B050"/>
          </a:solidFill>
          <a:ln w="9525">
            <a:solidFill>
              <a:schemeClr val="tx1"/>
            </a:solidFill>
            <a:miter lim="800000"/>
            <a:headEnd/>
            <a:tailEnd/>
          </a:ln>
        </p:spPr>
        <p:txBody>
          <a:bodyPr wrap="none" anchor="ctr"/>
          <a:lstStyle/>
          <a:p>
            <a:endParaRPr lang="en-US" dirty="0"/>
          </a:p>
        </p:txBody>
      </p:sp>
      <p:sp>
        <p:nvSpPr>
          <p:cNvPr id="15371" name="Line 12"/>
          <p:cNvSpPr>
            <a:spLocks noChangeShapeType="1"/>
          </p:cNvSpPr>
          <p:nvPr/>
        </p:nvSpPr>
        <p:spPr bwMode="auto">
          <a:xfrm flipV="1">
            <a:off x="1866900" y="1905000"/>
            <a:ext cx="1714500" cy="27758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372" name="Line 15"/>
          <p:cNvSpPr>
            <a:spLocks noChangeShapeType="1"/>
          </p:cNvSpPr>
          <p:nvPr/>
        </p:nvSpPr>
        <p:spPr bwMode="auto">
          <a:xfrm>
            <a:off x="3962400" y="1992086"/>
            <a:ext cx="1017814" cy="97971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374" name="Line 14"/>
          <p:cNvSpPr>
            <a:spLocks noChangeShapeType="1"/>
          </p:cNvSpPr>
          <p:nvPr/>
        </p:nvSpPr>
        <p:spPr bwMode="auto">
          <a:xfrm>
            <a:off x="3810000" y="2057399"/>
            <a:ext cx="23670" cy="100436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375" name="Line 16"/>
          <p:cNvSpPr>
            <a:spLocks noChangeShapeType="1"/>
          </p:cNvSpPr>
          <p:nvPr/>
        </p:nvSpPr>
        <p:spPr bwMode="auto">
          <a:xfrm>
            <a:off x="3962400" y="1905000"/>
            <a:ext cx="1752600" cy="5715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419" name="Text Box 61"/>
          <p:cNvSpPr txBox="1">
            <a:spLocks noChangeArrowheads="1"/>
          </p:cNvSpPr>
          <p:nvPr/>
        </p:nvSpPr>
        <p:spPr bwMode="auto">
          <a:xfrm>
            <a:off x="3810000" y="4268726"/>
            <a:ext cx="4114800" cy="1384995"/>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10000"/>
              </a:spcBef>
            </a:pPr>
            <a:r>
              <a:rPr lang="en-US" sz="2800" b="1" dirty="0">
                <a:solidFill>
                  <a:srgbClr val="0070C0"/>
                </a:solidFill>
                <a:latin typeface="Arial" panose="020B0604020202020204" pitchFamily="34" charset="0"/>
                <a:cs typeface="Arial" panose="020B0604020202020204" pitchFamily="34" charset="0"/>
              </a:rPr>
              <a:t>Regional organization and tracking of care coordination</a:t>
            </a:r>
          </a:p>
        </p:txBody>
      </p:sp>
      <p:sp>
        <p:nvSpPr>
          <p:cNvPr id="15363" name="Oval 4"/>
          <p:cNvSpPr>
            <a:spLocks noChangeArrowheads="1"/>
          </p:cNvSpPr>
          <p:nvPr/>
        </p:nvSpPr>
        <p:spPr bwMode="auto">
          <a:xfrm>
            <a:off x="3513630" y="1446691"/>
            <a:ext cx="640080" cy="640080"/>
          </a:xfrm>
          <a:prstGeom prst="ellipse">
            <a:avLst/>
          </a:prstGeom>
          <a:solidFill>
            <a:srgbClr val="FF0000"/>
          </a:solidFill>
          <a:ln w="9525">
            <a:solidFill>
              <a:schemeClr val="tx1"/>
            </a:solidFill>
            <a:round/>
            <a:headEnd/>
            <a:tailEnd/>
          </a:ln>
        </p:spPr>
        <p:txBody>
          <a:bodyPr wrap="none" anchor="ctr"/>
          <a:lstStyle/>
          <a:p>
            <a:endParaRPr lang="en-US" dirty="0"/>
          </a:p>
        </p:txBody>
      </p:sp>
      <p:sp>
        <p:nvSpPr>
          <p:cNvPr id="2" name="TextBox 1"/>
          <p:cNvSpPr txBox="1"/>
          <p:nvPr/>
        </p:nvSpPr>
        <p:spPr>
          <a:xfrm>
            <a:off x="990600" y="450784"/>
            <a:ext cx="2133600" cy="830997"/>
          </a:xfrm>
          <a:prstGeom prst="rect">
            <a:avLst/>
          </a:prstGeom>
          <a:noFill/>
          <a:ln>
            <a:solidFill>
              <a:schemeClr val="tx2"/>
            </a:solidFill>
          </a:ln>
        </p:spPr>
        <p:txBody>
          <a:bodyPr wrap="square" rtlCol="0">
            <a:spAutoFit/>
          </a:bodyPr>
          <a:lstStyle/>
          <a:p>
            <a:pPr algn="ctr"/>
            <a:r>
              <a:rPr lang="en-US" sz="2400" b="1" u="sng" dirty="0">
                <a:solidFill>
                  <a:srgbClr val="0070C0"/>
                </a:solidFill>
                <a:latin typeface="Arial" panose="020B0604020202020204" pitchFamily="34" charset="0"/>
                <a:cs typeface="Arial" panose="020B0604020202020204" pitchFamily="34" charset="0"/>
              </a:rPr>
              <a:t>Community HUB</a:t>
            </a:r>
          </a:p>
        </p:txBody>
      </p:sp>
      <p:cxnSp>
        <p:nvCxnSpPr>
          <p:cNvPr id="4" name="Straight Arrow Connector 3"/>
          <p:cNvCxnSpPr/>
          <p:nvPr/>
        </p:nvCxnSpPr>
        <p:spPr>
          <a:xfrm>
            <a:off x="3115431" y="1281781"/>
            <a:ext cx="474738" cy="29750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6887029" y="2534557"/>
            <a:ext cx="1905000" cy="861774"/>
          </a:xfrm>
          <a:prstGeom prst="rect">
            <a:avLst/>
          </a:prstGeom>
          <a:noFill/>
          <a:ln>
            <a:solidFill>
              <a:schemeClr val="tx2"/>
            </a:solidFill>
          </a:ln>
        </p:spPr>
        <p:txBody>
          <a:bodyPr wrap="square" rtlCol="0">
            <a:spAutoFit/>
          </a:bodyPr>
          <a:lstStyle/>
          <a:p>
            <a:pPr algn="ctr"/>
            <a:r>
              <a:rPr lang="en-US" sz="1600" b="1" dirty="0">
                <a:latin typeface="Georgia" pitchFamily="18" charset="0"/>
              </a:rPr>
              <a:t>Care coordination</a:t>
            </a:r>
          </a:p>
          <a:p>
            <a:pPr algn="ctr"/>
            <a:r>
              <a:rPr lang="en-US" sz="1600" b="1" dirty="0">
                <a:latin typeface="Georgia" pitchFamily="18" charset="0"/>
              </a:rPr>
              <a:t> agencies</a:t>
            </a:r>
          </a:p>
        </p:txBody>
      </p:sp>
      <p:cxnSp>
        <p:nvCxnSpPr>
          <p:cNvPr id="73" name="Straight Arrow Connector 72"/>
          <p:cNvCxnSpPr>
            <a:stCxn id="72" idx="1"/>
            <a:endCxn id="15370" idx="3"/>
          </p:cNvCxnSpPr>
          <p:nvPr/>
        </p:nvCxnSpPr>
        <p:spPr>
          <a:xfrm flipH="1" flipV="1">
            <a:off x="6172200" y="2514600"/>
            <a:ext cx="714829" cy="45084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endCxn id="15368" idx="3"/>
          </p:cNvCxnSpPr>
          <p:nvPr/>
        </p:nvCxnSpPr>
        <p:spPr>
          <a:xfrm flipH="1">
            <a:off x="5437414" y="3156056"/>
            <a:ext cx="1449616" cy="379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9583FDF5-85A5-46D6-9B2A-B00BA8CD3444}" type="slidenum">
              <a:rPr lang="en-US" smtClean="0"/>
              <a:pPr/>
              <a:t>22</a:t>
            </a:fld>
            <a:endParaRPr lang="en-US" dirty="0"/>
          </a:p>
        </p:txBody>
      </p:sp>
      <p:sp>
        <p:nvSpPr>
          <p:cNvPr id="27" name="Line 8"/>
          <p:cNvSpPr>
            <a:spLocks noChangeShapeType="1"/>
          </p:cNvSpPr>
          <p:nvPr/>
        </p:nvSpPr>
        <p:spPr bwMode="auto">
          <a:xfrm flipH="1">
            <a:off x="2055705" y="3089797"/>
            <a:ext cx="63152" cy="926930"/>
          </a:xfrm>
          <a:prstGeom prst="line">
            <a:avLst/>
          </a:prstGeom>
          <a:noFill/>
          <a:ln w="79375">
            <a:solidFill>
              <a:srgbClr val="5F5F5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 name="Isosceles Triangle 2"/>
          <p:cNvSpPr/>
          <p:nvPr/>
        </p:nvSpPr>
        <p:spPr>
          <a:xfrm>
            <a:off x="1952171" y="2605435"/>
            <a:ext cx="457200" cy="457200"/>
          </a:xfrm>
          <a:prstGeom prst="triangl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4183090"/>
            <a:ext cx="68809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1966" y="4091704"/>
            <a:ext cx="610629" cy="1371600"/>
          </a:xfrm>
          <a:prstGeom prst="rect">
            <a:avLst/>
          </a:prstGeom>
        </p:spPr>
      </p:pic>
      <p:sp>
        <p:nvSpPr>
          <p:cNvPr id="32" name="Line 8"/>
          <p:cNvSpPr>
            <a:spLocks noChangeShapeType="1"/>
          </p:cNvSpPr>
          <p:nvPr/>
        </p:nvSpPr>
        <p:spPr bwMode="auto">
          <a:xfrm flipH="1" flipV="1">
            <a:off x="955508" y="4495800"/>
            <a:ext cx="742662" cy="0"/>
          </a:xfrm>
          <a:prstGeom prst="line">
            <a:avLst/>
          </a:prstGeom>
          <a:noFill/>
          <a:ln w="79375">
            <a:solidFill>
              <a:srgbClr val="5F5F5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 name="Regular Pentagon 6"/>
          <p:cNvSpPr/>
          <p:nvPr/>
        </p:nvSpPr>
        <p:spPr>
          <a:xfrm>
            <a:off x="3583024" y="3061761"/>
            <a:ext cx="548640" cy="548640"/>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1431471" y="5526018"/>
            <a:ext cx="1993739" cy="584775"/>
          </a:xfrm>
          <a:prstGeom prst="rect">
            <a:avLst/>
          </a:prstGeom>
          <a:noFill/>
          <a:ln>
            <a:solidFill>
              <a:schemeClr val="tx2"/>
            </a:solidFill>
          </a:ln>
        </p:spPr>
        <p:txBody>
          <a:bodyPr wrap="square" rtlCol="0">
            <a:spAutoFit/>
          </a:bodyPr>
          <a:lstStyle/>
          <a:p>
            <a:pPr algn="ctr"/>
            <a:r>
              <a:rPr lang="en-US" sz="1600" b="1" dirty="0">
                <a:latin typeface="Georgia" pitchFamily="18" charset="0"/>
              </a:rPr>
              <a:t>Community Care Coordinator</a:t>
            </a:r>
          </a:p>
        </p:txBody>
      </p:sp>
      <p:sp>
        <p:nvSpPr>
          <p:cNvPr id="5" name="TextBox 4"/>
          <p:cNvSpPr txBox="1"/>
          <p:nvPr/>
        </p:nvSpPr>
        <p:spPr>
          <a:xfrm>
            <a:off x="304800" y="5633739"/>
            <a:ext cx="840490" cy="369332"/>
          </a:xfrm>
          <a:prstGeom prst="rect">
            <a:avLst/>
          </a:prstGeom>
          <a:noFill/>
          <a:ln>
            <a:solidFill>
              <a:schemeClr val="tx1"/>
            </a:solidFill>
          </a:ln>
        </p:spPr>
        <p:txBody>
          <a:bodyPr wrap="square" rtlCol="0">
            <a:spAutoFit/>
          </a:bodyPr>
          <a:lstStyle/>
          <a:p>
            <a:pPr algn="ctr"/>
            <a:r>
              <a:rPr lang="en-US" b="1" dirty="0">
                <a:latin typeface="Georgia" panose="02040502050405020303" pitchFamily="18" charset="0"/>
              </a:rPr>
              <a:t>Mom</a:t>
            </a:r>
          </a:p>
        </p:txBody>
      </p:sp>
    </p:spTree>
    <p:extLst>
      <p:ext uri="{BB962C8B-B14F-4D97-AF65-F5344CB8AC3E}">
        <p14:creationId xmlns:p14="http://schemas.microsoft.com/office/powerpoint/2010/main" val="1726048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5788324" y="3122914"/>
            <a:ext cx="3249933" cy="1372886"/>
          </a:xfrm>
          <a:prstGeom prst="roundRect">
            <a:avLst/>
          </a:prstGeom>
          <a:solidFill>
            <a:srgbClr val="3EBB98"/>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1" name="Rounded Rectangle 30"/>
          <p:cNvSpPr/>
          <p:nvPr/>
        </p:nvSpPr>
        <p:spPr>
          <a:xfrm>
            <a:off x="3583832" y="3076082"/>
            <a:ext cx="2057400" cy="1372886"/>
          </a:xfrm>
          <a:prstGeom prst="roundRect">
            <a:avLst/>
          </a:prstGeom>
          <a:solidFill>
            <a:srgbClr val="00AEE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0" name="Rounded Rectangle 29"/>
          <p:cNvSpPr/>
          <p:nvPr/>
        </p:nvSpPr>
        <p:spPr>
          <a:xfrm>
            <a:off x="228600" y="3122914"/>
            <a:ext cx="3124200" cy="1372886"/>
          </a:xfrm>
          <a:prstGeom prst="roundRect">
            <a:avLst/>
          </a:prstGeom>
          <a:solidFill>
            <a:srgbClr val="1C699E"/>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Slide Number Placeholder 1"/>
          <p:cNvSpPr>
            <a:spLocks noGrp="1"/>
          </p:cNvSpPr>
          <p:nvPr>
            <p:ph type="sldNum" sz="quarter" idx="12"/>
          </p:nvPr>
        </p:nvSpPr>
        <p:spPr>
          <a:xfrm>
            <a:off x="7010400" y="6492875"/>
            <a:ext cx="2133600" cy="365125"/>
          </a:xfrm>
        </p:spPr>
        <p:txBody>
          <a:bodyPr/>
          <a:lstStyle/>
          <a:p>
            <a:fld id="{9583FDF5-85A5-46D6-9B2A-B00BA8CD3444}" type="slidenum">
              <a:rPr lang="en-US" smtClean="0">
                <a:solidFill>
                  <a:prstClr val="white"/>
                </a:solidFill>
              </a:rPr>
              <a:pPr/>
              <a:t>23</a:t>
            </a:fld>
            <a:endParaRPr lang="en-US" dirty="0">
              <a:solidFill>
                <a:prstClr val="white"/>
              </a:solidFill>
            </a:endParaRPr>
          </a:p>
        </p:txBody>
      </p:sp>
      <p:sp>
        <p:nvSpPr>
          <p:cNvPr id="3" name="Text Box 16"/>
          <p:cNvSpPr txBox="1">
            <a:spLocks noChangeArrowheads="1"/>
          </p:cNvSpPr>
          <p:nvPr/>
        </p:nvSpPr>
        <p:spPr bwMode="auto">
          <a:xfrm>
            <a:off x="273170" y="3439360"/>
            <a:ext cx="3048000" cy="646331"/>
          </a:xfrm>
          <a:prstGeom prst="rect">
            <a:avLst/>
          </a:prstGeom>
          <a:noFill/>
          <a:ln w="9525">
            <a:noFill/>
            <a:miter lim="800000"/>
            <a:headEnd/>
            <a:tailEnd/>
          </a:ln>
        </p:spPr>
        <p:txBody>
          <a:bodyPr wrap="square">
            <a:spAutoFit/>
          </a:bodyPr>
          <a:lstStyle/>
          <a:p>
            <a:pPr algn="ctr">
              <a:spcBef>
                <a:spcPct val="50000"/>
              </a:spcBef>
            </a:pPr>
            <a:r>
              <a:rPr lang="en-US" b="1" dirty="0">
                <a:solidFill>
                  <a:srgbClr val="FFFFFF"/>
                </a:solidFill>
                <a:latin typeface="Arial Black" panose="020B0A04020102020204" pitchFamily="34" charset="0"/>
                <a:cs typeface="Franklin Gothic Medium"/>
              </a:rPr>
              <a:t>Comprehensive Risk Assessment</a:t>
            </a:r>
            <a:endParaRPr lang="en-US" sz="1200" dirty="0">
              <a:solidFill>
                <a:srgbClr val="FFFFFF"/>
              </a:solidFill>
              <a:latin typeface="Arial Black" panose="020B0A04020102020204" pitchFamily="34" charset="0"/>
              <a:cs typeface="Franklin Gothic Book"/>
            </a:endParaRPr>
          </a:p>
        </p:txBody>
      </p:sp>
      <p:sp>
        <p:nvSpPr>
          <p:cNvPr id="4" name="Text Box 16"/>
          <p:cNvSpPr txBox="1">
            <a:spLocks noChangeArrowheads="1"/>
          </p:cNvSpPr>
          <p:nvPr/>
        </p:nvSpPr>
        <p:spPr bwMode="auto">
          <a:xfrm>
            <a:off x="4000297" y="3421808"/>
            <a:ext cx="1814643" cy="646331"/>
          </a:xfrm>
          <a:prstGeom prst="rect">
            <a:avLst/>
          </a:prstGeom>
          <a:noFill/>
          <a:ln w="9525">
            <a:noFill/>
            <a:miter lim="800000"/>
            <a:headEnd/>
            <a:tailEnd/>
          </a:ln>
        </p:spPr>
        <p:txBody>
          <a:bodyPr wrap="square">
            <a:spAutoFit/>
          </a:bodyPr>
          <a:lstStyle/>
          <a:p>
            <a:pPr>
              <a:spcBef>
                <a:spcPct val="50000"/>
              </a:spcBef>
            </a:pPr>
            <a:r>
              <a:rPr lang="en-US" b="1" dirty="0">
                <a:solidFill>
                  <a:prstClr val="white"/>
                </a:solidFill>
                <a:latin typeface="Arial Black" panose="020B0A04020102020204" pitchFamily="34" charset="0"/>
                <a:cs typeface="Franklin Gothic Medium"/>
              </a:rPr>
              <a:t>Assign Pathways</a:t>
            </a:r>
          </a:p>
        </p:txBody>
      </p:sp>
      <p:sp>
        <p:nvSpPr>
          <p:cNvPr id="5" name="Text Box 16"/>
          <p:cNvSpPr txBox="1">
            <a:spLocks noChangeArrowheads="1"/>
          </p:cNvSpPr>
          <p:nvPr/>
        </p:nvSpPr>
        <p:spPr bwMode="auto">
          <a:xfrm>
            <a:off x="5933131" y="3560308"/>
            <a:ext cx="4619977" cy="507831"/>
          </a:xfrm>
          <a:prstGeom prst="rect">
            <a:avLst/>
          </a:prstGeom>
          <a:noFill/>
          <a:ln w="9525">
            <a:noFill/>
            <a:miter lim="800000"/>
            <a:headEnd/>
            <a:tailEnd/>
          </a:ln>
        </p:spPr>
        <p:txBody>
          <a:bodyPr wrap="square">
            <a:spAutoFit/>
          </a:bodyPr>
          <a:lstStyle/>
          <a:p>
            <a:pPr>
              <a:lnSpc>
                <a:spcPct val="50000"/>
              </a:lnSpc>
              <a:spcBef>
                <a:spcPct val="50000"/>
              </a:spcBef>
            </a:pPr>
            <a:r>
              <a:rPr lang="en-US" b="1" dirty="0">
                <a:solidFill>
                  <a:srgbClr val="FFFFFF"/>
                </a:solidFill>
                <a:latin typeface="Arial Black" panose="020B0A04020102020204" pitchFamily="34" charset="0"/>
                <a:cs typeface="Franklin Gothic Medium"/>
              </a:rPr>
              <a:t>Track/Measure Results </a:t>
            </a:r>
          </a:p>
          <a:p>
            <a:pPr>
              <a:lnSpc>
                <a:spcPct val="50000"/>
              </a:lnSpc>
              <a:spcBef>
                <a:spcPct val="50000"/>
              </a:spcBef>
            </a:pPr>
            <a:r>
              <a:rPr lang="en-US" b="1" dirty="0">
                <a:solidFill>
                  <a:srgbClr val="FFFFFF"/>
                </a:solidFill>
                <a:latin typeface="Arial Black" panose="020B0A04020102020204" pitchFamily="34" charset="0"/>
                <a:cs typeface="Franklin Gothic Medium"/>
              </a:rPr>
              <a:t>(Connections to Care)</a:t>
            </a:r>
          </a:p>
        </p:txBody>
      </p:sp>
      <p:sp>
        <p:nvSpPr>
          <p:cNvPr id="33" name="Right Arrow 32"/>
          <p:cNvSpPr/>
          <p:nvPr/>
        </p:nvSpPr>
        <p:spPr>
          <a:xfrm>
            <a:off x="3268043" y="3610126"/>
            <a:ext cx="304800" cy="304800"/>
          </a:xfrm>
          <a:prstGeom prst="rightArrow">
            <a:avLst/>
          </a:prstGeom>
          <a:solidFill>
            <a:srgbClr val="00AEEF"/>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prstClr val="black"/>
              </a:solidFill>
            </a:endParaRPr>
          </a:p>
        </p:txBody>
      </p:sp>
      <p:sp>
        <p:nvSpPr>
          <p:cNvPr id="34" name="Right Arrow 33"/>
          <p:cNvSpPr/>
          <p:nvPr/>
        </p:nvSpPr>
        <p:spPr>
          <a:xfrm>
            <a:off x="5529601" y="3610126"/>
            <a:ext cx="304800" cy="304800"/>
          </a:xfrm>
          <a:prstGeom prst="rightArrow">
            <a:avLst/>
          </a:prstGeom>
          <a:solidFill>
            <a:srgbClr val="00AEEF"/>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prstClr val="black"/>
              </a:solidFill>
            </a:endParaRPr>
          </a:p>
        </p:txBody>
      </p:sp>
      <p:sp>
        <p:nvSpPr>
          <p:cNvPr id="11" name="TextBox 10"/>
          <p:cNvSpPr txBox="1"/>
          <p:nvPr/>
        </p:nvSpPr>
        <p:spPr>
          <a:xfrm>
            <a:off x="40651" y="524108"/>
            <a:ext cx="9144000" cy="707886"/>
          </a:xfrm>
          <a:prstGeom prst="rect">
            <a:avLst/>
          </a:prstGeom>
          <a:noFill/>
        </p:spPr>
        <p:txBody>
          <a:bodyPr wrap="square" rtlCol="0">
            <a:spAutoFit/>
          </a:bodyPr>
          <a:lstStyle/>
          <a:p>
            <a:pPr algn="ctr"/>
            <a:r>
              <a:rPr lang="en-US" sz="4000" b="1" dirty="0">
                <a:solidFill>
                  <a:srgbClr val="0070C0"/>
                </a:solidFill>
                <a:latin typeface="Arial" panose="020B0604020202020204" pitchFamily="34" charset="0"/>
                <a:cs typeface="Arial" panose="020B0604020202020204" pitchFamily="34" charset="0"/>
              </a:rPr>
              <a:t>Foundation of the HUB Model</a:t>
            </a:r>
            <a:r>
              <a:rPr lang="en-US" sz="3600" b="1" dirty="0">
                <a:solidFill>
                  <a:srgbClr val="FFFFFF"/>
                </a:solidFill>
                <a:latin typeface="Arial" panose="020B0604020202020204" pitchFamily="34" charset="0"/>
                <a:cs typeface="Arial" panose="020B0604020202020204" pitchFamily="34" charset="0"/>
              </a:rPr>
              <a:t>.</a:t>
            </a:r>
          </a:p>
        </p:txBody>
      </p:sp>
      <p:sp>
        <p:nvSpPr>
          <p:cNvPr id="28" name="TextBox 27"/>
          <p:cNvSpPr txBox="1"/>
          <p:nvPr/>
        </p:nvSpPr>
        <p:spPr>
          <a:xfrm>
            <a:off x="414904" y="2067591"/>
            <a:ext cx="2252096" cy="2739211"/>
          </a:xfrm>
          <a:prstGeom prst="rect">
            <a:avLst/>
          </a:prstGeom>
          <a:noFill/>
        </p:spPr>
        <p:txBody>
          <a:bodyPr wrap="square" rtlCol="0">
            <a:spAutoFit/>
          </a:bodyPr>
          <a:lstStyle/>
          <a:p>
            <a:r>
              <a:rPr lang="en-US" sz="2800" b="1" dirty="0">
                <a:solidFill>
                  <a:srgbClr val="1C699E"/>
                </a:solidFill>
                <a:latin typeface="Arial Black" panose="020B0A04020102020204" pitchFamily="34" charset="0"/>
                <a:cs typeface="Franklin Gothic Medium"/>
              </a:rPr>
              <a:t>Step 1: Find</a:t>
            </a:r>
          </a:p>
          <a:p>
            <a:endParaRPr lang="en-US" sz="2400" dirty="0">
              <a:solidFill>
                <a:prstClr val="black"/>
              </a:solidFill>
            </a:endParaRPr>
          </a:p>
          <a:p>
            <a:endParaRPr lang="en-US" sz="2400" dirty="0">
              <a:solidFill>
                <a:prstClr val="black"/>
              </a:solidFill>
            </a:endParaRPr>
          </a:p>
          <a:p>
            <a:endParaRPr lang="en-US" sz="2400" dirty="0">
              <a:solidFill>
                <a:prstClr val="black"/>
              </a:solidFill>
            </a:endParaRPr>
          </a:p>
          <a:p>
            <a:endParaRPr lang="en-US" sz="2400" b="1" dirty="0">
              <a:solidFill>
                <a:srgbClr val="1C699E"/>
              </a:solidFill>
              <a:latin typeface="Franklin Gothic Medium"/>
              <a:cs typeface="Franklin Gothic Medium"/>
            </a:endParaRPr>
          </a:p>
          <a:p>
            <a:r>
              <a:rPr lang="en-US" sz="2000" dirty="0">
                <a:solidFill>
                  <a:prstClr val="black"/>
                </a:solidFill>
                <a:latin typeface="Arial" pitchFamily="34" charset="0"/>
                <a:cs typeface="Arial" pitchFamily="34" charset="0"/>
              </a:rPr>
              <a:t>	</a:t>
            </a:r>
          </a:p>
        </p:txBody>
      </p:sp>
      <p:sp>
        <p:nvSpPr>
          <p:cNvPr id="36" name="TextBox 35"/>
          <p:cNvSpPr txBox="1"/>
          <p:nvPr/>
        </p:nvSpPr>
        <p:spPr>
          <a:xfrm>
            <a:off x="3587268" y="2063195"/>
            <a:ext cx="1905000" cy="2308324"/>
          </a:xfrm>
          <a:prstGeom prst="rect">
            <a:avLst/>
          </a:prstGeom>
          <a:noFill/>
        </p:spPr>
        <p:txBody>
          <a:bodyPr wrap="square" rtlCol="0">
            <a:spAutoFit/>
          </a:bodyPr>
          <a:lstStyle/>
          <a:p>
            <a:r>
              <a:rPr lang="en-US" sz="2800" b="1" dirty="0">
                <a:solidFill>
                  <a:srgbClr val="1C699E"/>
                </a:solidFill>
                <a:latin typeface="Arial Black" panose="020B0A04020102020204" pitchFamily="34" charset="0"/>
                <a:cs typeface="Franklin Gothic Medium"/>
              </a:rPr>
              <a:t>Step 2: Treat</a:t>
            </a:r>
          </a:p>
          <a:p>
            <a:endParaRPr lang="en-US" sz="2400" dirty="0">
              <a:solidFill>
                <a:prstClr val="black"/>
              </a:solidFill>
            </a:endParaRPr>
          </a:p>
          <a:p>
            <a:endParaRPr lang="en-US" sz="2400" b="1" dirty="0">
              <a:solidFill>
                <a:srgbClr val="1C699E"/>
              </a:solidFill>
              <a:latin typeface="Franklin Gothic Medium"/>
              <a:cs typeface="Franklin Gothic Medium"/>
            </a:endParaRPr>
          </a:p>
          <a:p>
            <a:r>
              <a:rPr lang="en-US" sz="2000" dirty="0">
                <a:solidFill>
                  <a:prstClr val="black"/>
                </a:solidFill>
                <a:latin typeface="Arial" pitchFamily="34" charset="0"/>
                <a:cs typeface="Arial" pitchFamily="34" charset="0"/>
              </a:rPr>
              <a:t>	</a:t>
            </a:r>
          </a:p>
          <a:p>
            <a:endParaRPr lang="en-US" sz="2000" dirty="0">
              <a:solidFill>
                <a:prstClr val="black"/>
              </a:solidFill>
              <a:latin typeface="Arial" pitchFamily="34" charset="0"/>
              <a:cs typeface="Arial" pitchFamily="34" charset="0"/>
            </a:endParaRPr>
          </a:p>
        </p:txBody>
      </p:sp>
      <p:sp>
        <p:nvSpPr>
          <p:cNvPr id="37" name="TextBox 36"/>
          <p:cNvSpPr txBox="1"/>
          <p:nvPr/>
        </p:nvSpPr>
        <p:spPr>
          <a:xfrm>
            <a:off x="5978798" y="2067591"/>
            <a:ext cx="2895600" cy="2000548"/>
          </a:xfrm>
          <a:prstGeom prst="rect">
            <a:avLst/>
          </a:prstGeom>
          <a:noFill/>
        </p:spPr>
        <p:txBody>
          <a:bodyPr wrap="square" rtlCol="0">
            <a:spAutoFit/>
          </a:bodyPr>
          <a:lstStyle/>
          <a:p>
            <a:r>
              <a:rPr lang="en-US" sz="2800" b="1" dirty="0">
                <a:solidFill>
                  <a:srgbClr val="1C699E"/>
                </a:solidFill>
                <a:latin typeface="Arial Black" panose="020B0A04020102020204" pitchFamily="34" charset="0"/>
                <a:cs typeface="Franklin Gothic Medium"/>
              </a:rPr>
              <a:t>Step 3: Measure</a:t>
            </a:r>
          </a:p>
          <a:p>
            <a:endParaRPr lang="en-US" sz="2400" dirty="0">
              <a:solidFill>
                <a:prstClr val="black"/>
              </a:solidFill>
            </a:endParaRPr>
          </a:p>
          <a:p>
            <a:endParaRPr lang="en-US" sz="2400" b="1" dirty="0">
              <a:solidFill>
                <a:srgbClr val="1C699E"/>
              </a:solidFill>
              <a:latin typeface="Franklin Gothic Medium"/>
              <a:cs typeface="Franklin Gothic Medium"/>
            </a:endParaRPr>
          </a:p>
          <a:p>
            <a:r>
              <a:rPr lang="en-US" sz="2000" dirty="0">
                <a:solidFill>
                  <a:prstClr val="black"/>
                </a:solidFill>
                <a:latin typeface="Arial" pitchFamily="34" charset="0"/>
                <a:cs typeface="Arial" pitchFamily="34" charset="0"/>
              </a:rPr>
              <a:t>	</a:t>
            </a:r>
          </a:p>
        </p:txBody>
      </p:sp>
      <p:sp>
        <p:nvSpPr>
          <p:cNvPr id="6" name="TextBox 5"/>
          <p:cNvSpPr txBox="1"/>
          <p:nvPr/>
        </p:nvSpPr>
        <p:spPr>
          <a:xfrm>
            <a:off x="714636" y="5123248"/>
            <a:ext cx="1652632" cy="646331"/>
          </a:xfrm>
          <a:prstGeom prst="rect">
            <a:avLst/>
          </a:prstGeom>
          <a:noFill/>
        </p:spPr>
        <p:txBody>
          <a:bodyPr wrap="none" rtlCol="0">
            <a:spAutoFit/>
          </a:bodyPr>
          <a:lstStyle/>
          <a:p>
            <a:r>
              <a:rPr lang="en-US" dirty="0">
                <a:solidFill>
                  <a:prstClr val="black"/>
                </a:solidFill>
              </a:rPr>
              <a:t>FIND THOSE AT </a:t>
            </a:r>
          </a:p>
          <a:p>
            <a:r>
              <a:rPr lang="en-US" dirty="0">
                <a:solidFill>
                  <a:prstClr val="black"/>
                </a:solidFill>
              </a:rPr>
              <a:t>GREATEST RISK</a:t>
            </a:r>
          </a:p>
        </p:txBody>
      </p:sp>
      <p:sp>
        <p:nvSpPr>
          <p:cNvPr id="7" name="TextBox 6"/>
          <p:cNvSpPr txBox="1"/>
          <p:nvPr/>
        </p:nvSpPr>
        <p:spPr>
          <a:xfrm>
            <a:off x="3420443" y="5222773"/>
            <a:ext cx="2476127" cy="923330"/>
          </a:xfrm>
          <a:prstGeom prst="rect">
            <a:avLst/>
          </a:prstGeom>
          <a:noFill/>
        </p:spPr>
        <p:txBody>
          <a:bodyPr wrap="none" rtlCol="0">
            <a:spAutoFit/>
          </a:bodyPr>
          <a:lstStyle/>
          <a:p>
            <a:pPr algn="ctr"/>
            <a:r>
              <a:rPr lang="en-US" dirty="0">
                <a:solidFill>
                  <a:prstClr val="black"/>
                </a:solidFill>
              </a:rPr>
              <a:t>CONFIRM CONNECTION </a:t>
            </a:r>
          </a:p>
          <a:p>
            <a:pPr algn="ctr"/>
            <a:r>
              <a:rPr lang="en-US" dirty="0">
                <a:solidFill>
                  <a:prstClr val="black"/>
                </a:solidFill>
              </a:rPr>
              <a:t>TO EVIDENCE-BASED </a:t>
            </a:r>
          </a:p>
          <a:p>
            <a:pPr algn="ctr"/>
            <a:r>
              <a:rPr lang="en-US" dirty="0">
                <a:solidFill>
                  <a:prstClr val="black"/>
                </a:solidFill>
              </a:rPr>
              <a:t>CARE</a:t>
            </a:r>
          </a:p>
        </p:txBody>
      </p:sp>
      <p:sp>
        <p:nvSpPr>
          <p:cNvPr id="8" name="TextBox 7"/>
          <p:cNvSpPr txBox="1"/>
          <p:nvPr/>
        </p:nvSpPr>
        <p:spPr>
          <a:xfrm>
            <a:off x="6618489" y="5312728"/>
            <a:ext cx="1589602" cy="646331"/>
          </a:xfrm>
          <a:prstGeom prst="rect">
            <a:avLst/>
          </a:prstGeom>
          <a:noFill/>
        </p:spPr>
        <p:txBody>
          <a:bodyPr wrap="none" rtlCol="0">
            <a:spAutoFit/>
          </a:bodyPr>
          <a:lstStyle/>
          <a:p>
            <a:r>
              <a:rPr lang="en-US" dirty="0">
                <a:solidFill>
                  <a:prstClr val="black"/>
                </a:solidFill>
              </a:rPr>
              <a:t>MEASURE THE </a:t>
            </a:r>
          </a:p>
          <a:p>
            <a:r>
              <a:rPr lang="en-US" dirty="0">
                <a:solidFill>
                  <a:prstClr val="black"/>
                </a:solidFill>
              </a:rPr>
              <a:t>OUTCOMES</a:t>
            </a:r>
          </a:p>
        </p:txBody>
      </p:sp>
      <p:sp>
        <p:nvSpPr>
          <p:cNvPr id="9" name="Right Arrow 8"/>
          <p:cNvSpPr/>
          <p:nvPr/>
        </p:nvSpPr>
        <p:spPr>
          <a:xfrm>
            <a:off x="2667000" y="5294014"/>
            <a:ext cx="64715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ight Arrow 9"/>
          <p:cNvSpPr/>
          <p:nvPr/>
        </p:nvSpPr>
        <p:spPr>
          <a:xfrm>
            <a:off x="5978798" y="5393577"/>
            <a:ext cx="50003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529722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DA362D8-4633-401D-BBBF-0C56F1FA4192}"/>
              </a:ext>
            </a:extLst>
          </p:cNvPr>
          <p:cNvPicPr>
            <a:picLocks noChangeAspect="1"/>
          </p:cNvPicPr>
          <p:nvPr/>
        </p:nvPicPr>
        <p:blipFill>
          <a:blip r:embed="rId2"/>
          <a:stretch>
            <a:fillRect/>
          </a:stretch>
        </p:blipFill>
        <p:spPr>
          <a:xfrm>
            <a:off x="1295400" y="762000"/>
            <a:ext cx="6889589" cy="4953000"/>
          </a:xfrm>
          <a:prstGeom prst="rect">
            <a:avLst/>
          </a:prstGeom>
        </p:spPr>
      </p:pic>
    </p:spTree>
    <p:extLst>
      <p:ext uri="{BB962C8B-B14F-4D97-AF65-F5344CB8AC3E}">
        <p14:creationId xmlns:p14="http://schemas.microsoft.com/office/powerpoint/2010/main" val="2618818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1"/>
          </a:xfrm>
          <a:noFill/>
        </p:spPr>
        <p:txBody>
          <a:bodyPr>
            <a:normAutofit/>
          </a:bodyPr>
          <a:lstStyle/>
          <a:p>
            <a:pPr algn="ctr"/>
            <a:r>
              <a:rPr lang="en-US" sz="3600" b="1" u="sng" dirty="0">
                <a:solidFill>
                  <a:schemeClr val="tx1"/>
                </a:solidFill>
                <a:latin typeface="Arial" panose="020B0604020202020204" pitchFamily="34" charset="0"/>
                <a:cs typeface="Arial" panose="020B0604020202020204" pitchFamily="34" charset="0"/>
              </a:rPr>
              <a:t>Find:  Comprehensive Risk Assessment</a:t>
            </a:r>
          </a:p>
        </p:txBody>
      </p:sp>
      <p:sp>
        <p:nvSpPr>
          <p:cNvPr id="9" name="TextBox 8"/>
          <p:cNvSpPr txBox="1"/>
          <p:nvPr/>
        </p:nvSpPr>
        <p:spPr>
          <a:xfrm>
            <a:off x="609600" y="1066800"/>
            <a:ext cx="3962400" cy="5509200"/>
          </a:xfrm>
          <a:prstGeom prst="rect">
            <a:avLst/>
          </a:prstGeom>
          <a:noFill/>
        </p:spPr>
        <p:txBody>
          <a:bodyPr wrap="square" rtlCol="0">
            <a:spAutoFit/>
          </a:bodyPr>
          <a:lstStyle/>
          <a:p>
            <a:r>
              <a:rPr lang="en-US" sz="3200" b="1" dirty="0">
                <a:solidFill>
                  <a:srgbClr val="1C699E"/>
                </a:solidFill>
                <a:latin typeface="Arial" panose="020B0604020202020204" pitchFamily="34" charset="0"/>
                <a:cs typeface="Arial" panose="020B0604020202020204" pitchFamily="34" charset="0"/>
              </a:rPr>
              <a:t>Standard Data Collection</a:t>
            </a:r>
            <a:r>
              <a:rPr lang="en-US" sz="3200" dirty="0">
                <a:solidFill>
                  <a:srgbClr val="1C699E"/>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3200" dirty="0">
                <a:solidFill>
                  <a:srgbClr val="1C699E"/>
                </a:solidFill>
                <a:latin typeface="Arial" panose="020B0604020202020204" pitchFamily="34" charset="0"/>
                <a:cs typeface="Arial" panose="020B0604020202020204" pitchFamily="34" charset="0"/>
              </a:rPr>
              <a:t>Release of Information (ROI)</a:t>
            </a:r>
          </a:p>
          <a:p>
            <a:pPr marL="285750" indent="-285750">
              <a:buFont typeface="Arial" panose="020B0604020202020204" pitchFamily="34" charset="0"/>
              <a:buChar char="•"/>
            </a:pPr>
            <a:r>
              <a:rPr lang="en-US" sz="3200" dirty="0">
                <a:solidFill>
                  <a:srgbClr val="1C699E"/>
                </a:solidFill>
                <a:latin typeface="Arial" panose="020B0604020202020204" pitchFamily="34" charset="0"/>
                <a:cs typeface="Arial" panose="020B0604020202020204" pitchFamily="34" charset="0"/>
              </a:rPr>
              <a:t>Client Intake</a:t>
            </a:r>
          </a:p>
          <a:p>
            <a:pPr marL="285750" indent="-285750">
              <a:buFont typeface="Arial" panose="020B0604020202020204" pitchFamily="34" charset="0"/>
              <a:buChar char="•"/>
            </a:pPr>
            <a:r>
              <a:rPr lang="en-US" sz="3200" dirty="0">
                <a:solidFill>
                  <a:srgbClr val="1C699E"/>
                </a:solidFill>
                <a:latin typeface="Arial" panose="020B0604020202020204" pitchFamily="34" charset="0"/>
                <a:cs typeface="Arial" panose="020B0604020202020204" pitchFamily="34" charset="0"/>
              </a:rPr>
              <a:t>Initial Checklist (enrollment)</a:t>
            </a:r>
            <a:endParaRPr lang="en-US" sz="3200" u="sng" dirty="0">
              <a:solidFill>
                <a:srgbClr val="1C699E"/>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a:solidFill>
                  <a:srgbClr val="1C699E"/>
                </a:solidFill>
                <a:latin typeface="Arial" panose="020B0604020202020204" pitchFamily="34" charset="0"/>
                <a:cs typeface="Arial" panose="020B0604020202020204" pitchFamily="34" charset="0"/>
              </a:rPr>
              <a:t>Ongoing Checklist at each face-to-face visit</a:t>
            </a:r>
          </a:p>
          <a:p>
            <a:endParaRPr lang="en-US" sz="3200" dirty="0">
              <a:solidFill>
                <a:srgbClr val="1C699E"/>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4564224" y="1261080"/>
            <a:ext cx="3856458" cy="512064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2407457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BDA2C41B-B6C8-47BD-A204-5C1F502E23F8}"/>
              </a:ext>
            </a:extLst>
          </p:cNvPr>
          <p:cNvSpPr>
            <a:spLocks noGrp="1"/>
          </p:cNvSpPr>
          <p:nvPr>
            <p:ph type="sldNum" sz="quarter" idx="12"/>
          </p:nvPr>
        </p:nvSpPr>
        <p:spPr/>
        <p:txBody>
          <a:bodyPr/>
          <a:lstStyle/>
          <a:p>
            <a:fld id="{434087A7-54D1-4567-AA63-58F7C87F0172}" type="slidenum">
              <a:rPr lang="en-US" smtClean="0"/>
              <a:t>26</a:t>
            </a:fld>
            <a:endParaRPr lang="en-US" dirty="0"/>
          </a:p>
        </p:txBody>
      </p:sp>
      <p:sp>
        <p:nvSpPr>
          <p:cNvPr id="3" name="Rectangle 2">
            <a:extLst>
              <a:ext uri="{FF2B5EF4-FFF2-40B4-BE49-F238E27FC236}">
                <a16:creationId xmlns:a16="http://schemas.microsoft.com/office/drawing/2014/main" xmlns="" id="{48369AD7-997B-410C-950E-9713FD2C5306}"/>
              </a:ext>
            </a:extLst>
          </p:cNvPr>
          <p:cNvSpPr/>
          <p:nvPr/>
        </p:nvSpPr>
        <p:spPr>
          <a:xfrm>
            <a:off x="1676400" y="914400"/>
            <a:ext cx="6057900" cy="495520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200" b="1" u="sng" dirty="0">
                <a:latin typeface="Titillium Web"/>
              </a:rPr>
              <a:t>WHAT IS A PATHWAY?</a:t>
            </a:r>
          </a:p>
          <a:p>
            <a:endParaRPr lang="en-US" b="1" dirty="0">
              <a:latin typeface="Titillium Web"/>
            </a:endParaRPr>
          </a:p>
          <a:p>
            <a:endParaRPr lang="en-US" sz="2400" b="1" dirty="0">
              <a:latin typeface="Titillium Web"/>
            </a:endParaRPr>
          </a:p>
          <a:p>
            <a:pPr marL="457200" indent="-457200">
              <a:buFont typeface="Arial" panose="020B0604020202020204" pitchFamily="34" charset="0"/>
              <a:buChar char="•"/>
            </a:pPr>
            <a:r>
              <a:rPr lang="en-US" sz="2800" b="1" dirty="0">
                <a:latin typeface="Titillium Web"/>
              </a:rPr>
              <a:t>A Pathway is a standardized process that identifies and resolves an at risk individual’s needs. </a:t>
            </a:r>
          </a:p>
          <a:p>
            <a:endParaRPr lang="en-US" sz="2800" b="1" dirty="0">
              <a:latin typeface="Titillium Web"/>
            </a:endParaRPr>
          </a:p>
          <a:p>
            <a:pPr marL="457200" indent="-457200">
              <a:buFont typeface="Arial" panose="020B0604020202020204" pitchFamily="34" charset="0"/>
              <a:buChar char="•"/>
            </a:pPr>
            <a:r>
              <a:rPr lang="en-US" sz="2800" b="1" dirty="0">
                <a:latin typeface="Titillium Web"/>
              </a:rPr>
              <a:t>Each Pathway represents one risk factor that is tracked until it is resolved.</a:t>
            </a:r>
          </a:p>
          <a:p>
            <a:r>
              <a:rPr lang="en-US" dirty="0">
                <a:solidFill>
                  <a:srgbClr val="757677"/>
                </a:solidFill>
                <a:latin typeface="Titillium Web"/>
              </a:rPr>
              <a:t> </a:t>
            </a:r>
            <a:endParaRPr lang="en-US" b="0" i="0" dirty="0">
              <a:solidFill>
                <a:srgbClr val="757677"/>
              </a:solidFill>
              <a:effectLst/>
              <a:latin typeface="Titillium Web"/>
            </a:endParaRPr>
          </a:p>
        </p:txBody>
      </p:sp>
    </p:spTree>
    <p:extLst>
      <p:ext uri="{BB962C8B-B14F-4D97-AF65-F5344CB8AC3E}">
        <p14:creationId xmlns:p14="http://schemas.microsoft.com/office/powerpoint/2010/main" val="910530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txBox="1">
            <a:spLocks/>
          </p:cNvSpPr>
          <p:nvPr/>
        </p:nvSpPr>
        <p:spPr bwMode="auto">
          <a:xfrm>
            <a:off x="526516" y="1295400"/>
            <a:ext cx="4038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1" hangingPunct="1"/>
            <a:r>
              <a:rPr lang="en-US" altLang="en-US" sz="2400" b="1" dirty="0">
                <a:solidFill>
                  <a:srgbClr val="1C699E"/>
                </a:solidFill>
                <a:latin typeface="Franklin Gothic Book" pitchFamily="34" charset="0"/>
              </a:rPr>
              <a:t>Adult Education</a:t>
            </a:r>
          </a:p>
          <a:p>
            <a:pPr eaLnBrk="1" hangingPunct="1"/>
            <a:r>
              <a:rPr lang="en-US" altLang="en-US" sz="2400" b="1" dirty="0">
                <a:solidFill>
                  <a:srgbClr val="1C699E"/>
                </a:solidFill>
                <a:latin typeface="Franklin Gothic Book" pitchFamily="34" charset="0"/>
              </a:rPr>
              <a:t>Employment</a:t>
            </a:r>
          </a:p>
          <a:p>
            <a:pPr eaLnBrk="1" hangingPunct="1"/>
            <a:r>
              <a:rPr lang="en-US" altLang="en-US" sz="2400" b="1" dirty="0">
                <a:solidFill>
                  <a:srgbClr val="1C699E"/>
                </a:solidFill>
                <a:latin typeface="Franklin Gothic Book" pitchFamily="34" charset="0"/>
              </a:rPr>
              <a:t>Health Insurance</a:t>
            </a:r>
          </a:p>
          <a:p>
            <a:pPr eaLnBrk="1" hangingPunct="1"/>
            <a:r>
              <a:rPr lang="en-US" altLang="en-US" sz="2400" b="1" dirty="0">
                <a:solidFill>
                  <a:srgbClr val="1C699E"/>
                </a:solidFill>
                <a:latin typeface="Franklin Gothic Book" pitchFamily="34" charset="0"/>
              </a:rPr>
              <a:t>Housing</a:t>
            </a:r>
          </a:p>
          <a:p>
            <a:pPr eaLnBrk="1" hangingPunct="1"/>
            <a:r>
              <a:rPr lang="en-US" altLang="en-US" sz="2400" b="1" dirty="0">
                <a:solidFill>
                  <a:srgbClr val="1C699E"/>
                </a:solidFill>
                <a:latin typeface="Franklin Gothic Book" pitchFamily="34" charset="0"/>
              </a:rPr>
              <a:t>Medical Home</a:t>
            </a:r>
          </a:p>
          <a:p>
            <a:pPr eaLnBrk="1" hangingPunct="1"/>
            <a:r>
              <a:rPr lang="en-US" altLang="en-US" sz="2400" b="1" dirty="0">
                <a:solidFill>
                  <a:srgbClr val="1C699E"/>
                </a:solidFill>
                <a:latin typeface="Franklin Gothic Book" pitchFamily="34" charset="0"/>
              </a:rPr>
              <a:t>Medical Referral</a:t>
            </a:r>
          </a:p>
          <a:p>
            <a:pPr eaLnBrk="1" hangingPunct="1"/>
            <a:r>
              <a:rPr lang="en-US" altLang="en-US" sz="2400" b="1" dirty="0">
                <a:solidFill>
                  <a:srgbClr val="1C699E"/>
                </a:solidFill>
                <a:latin typeface="Franklin Gothic Book" pitchFamily="34" charset="0"/>
              </a:rPr>
              <a:t>Medication Assessment</a:t>
            </a:r>
          </a:p>
          <a:p>
            <a:pPr eaLnBrk="1" hangingPunct="1"/>
            <a:r>
              <a:rPr lang="en-US" altLang="en-US" sz="2400" b="1" dirty="0">
                <a:solidFill>
                  <a:srgbClr val="1C699E"/>
                </a:solidFill>
                <a:latin typeface="Franklin Gothic Book" pitchFamily="34" charset="0"/>
              </a:rPr>
              <a:t>Medication Management</a:t>
            </a:r>
          </a:p>
          <a:p>
            <a:pPr eaLnBrk="1" hangingPunct="1"/>
            <a:r>
              <a:rPr lang="en-US" altLang="en-US" sz="2400" b="1" dirty="0">
                <a:solidFill>
                  <a:srgbClr val="1C699E"/>
                </a:solidFill>
                <a:latin typeface="Franklin Gothic Book" pitchFamily="34" charset="0"/>
              </a:rPr>
              <a:t>Smoking Cessation</a:t>
            </a:r>
          </a:p>
          <a:p>
            <a:pPr eaLnBrk="1" hangingPunct="1"/>
            <a:r>
              <a:rPr lang="en-US" altLang="en-US" sz="2400" b="1" dirty="0">
                <a:solidFill>
                  <a:srgbClr val="1C699E"/>
                </a:solidFill>
                <a:latin typeface="Franklin Gothic Book" pitchFamily="34" charset="0"/>
              </a:rPr>
              <a:t>Social Service Referral</a:t>
            </a:r>
          </a:p>
          <a:p>
            <a:pPr eaLnBrk="1" hangingPunct="1"/>
            <a:endParaRPr lang="en-US" altLang="en-US" sz="2400" b="1" dirty="0">
              <a:solidFill>
                <a:srgbClr val="1C699E"/>
              </a:solidFill>
              <a:latin typeface="Franklin Gothic Book" pitchFamily="34" charset="0"/>
            </a:endParaRPr>
          </a:p>
        </p:txBody>
      </p:sp>
      <p:sp>
        <p:nvSpPr>
          <p:cNvPr id="13315" name="Content Placeholder 2"/>
          <p:cNvSpPr txBox="1">
            <a:spLocks/>
          </p:cNvSpPr>
          <p:nvPr/>
        </p:nvSpPr>
        <p:spPr bwMode="auto">
          <a:xfrm>
            <a:off x="4586287" y="1251956"/>
            <a:ext cx="4038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1" hangingPunct="1"/>
            <a:r>
              <a:rPr lang="en-US" altLang="en-US" sz="2400" b="1" dirty="0">
                <a:solidFill>
                  <a:srgbClr val="1C699E"/>
                </a:solidFill>
                <a:latin typeface="Franklin Gothic Book" pitchFamily="34" charset="0"/>
              </a:rPr>
              <a:t>Behavioral Referral</a:t>
            </a:r>
          </a:p>
          <a:p>
            <a:pPr eaLnBrk="1" hangingPunct="1"/>
            <a:r>
              <a:rPr lang="en-US" altLang="en-US" sz="2400" b="1" dirty="0">
                <a:solidFill>
                  <a:srgbClr val="1C699E"/>
                </a:solidFill>
                <a:latin typeface="Franklin Gothic Book" pitchFamily="34" charset="0"/>
              </a:rPr>
              <a:t>Developmental Screening</a:t>
            </a:r>
          </a:p>
          <a:p>
            <a:pPr eaLnBrk="1" hangingPunct="1"/>
            <a:r>
              <a:rPr lang="en-US" altLang="en-US" sz="2400" b="1" dirty="0">
                <a:solidFill>
                  <a:srgbClr val="1C699E"/>
                </a:solidFill>
                <a:latin typeface="Franklin Gothic Book" pitchFamily="34" charset="0"/>
              </a:rPr>
              <a:t>Developmental Referral</a:t>
            </a:r>
          </a:p>
          <a:p>
            <a:pPr eaLnBrk="1" hangingPunct="1"/>
            <a:r>
              <a:rPr lang="en-US" altLang="en-US" sz="2400" b="1" dirty="0">
                <a:solidFill>
                  <a:srgbClr val="1C699E"/>
                </a:solidFill>
                <a:latin typeface="Franklin Gothic Book" pitchFamily="34" charset="0"/>
              </a:rPr>
              <a:t>Education</a:t>
            </a:r>
          </a:p>
          <a:p>
            <a:pPr eaLnBrk="1" hangingPunct="1"/>
            <a:r>
              <a:rPr lang="en-US" altLang="en-US" sz="2400" b="1" dirty="0">
                <a:solidFill>
                  <a:srgbClr val="1C699E"/>
                </a:solidFill>
                <a:latin typeface="Franklin Gothic Book" pitchFamily="34" charset="0"/>
              </a:rPr>
              <a:t>Family Planning</a:t>
            </a:r>
          </a:p>
          <a:p>
            <a:pPr eaLnBrk="1" hangingPunct="1"/>
            <a:r>
              <a:rPr lang="en-US" altLang="en-US" sz="2400" b="1" dirty="0">
                <a:solidFill>
                  <a:srgbClr val="1C699E"/>
                </a:solidFill>
                <a:latin typeface="Franklin Gothic Book" pitchFamily="34" charset="0"/>
              </a:rPr>
              <a:t>Immunization Screening</a:t>
            </a:r>
          </a:p>
          <a:p>
            <a:pPr eaLnBrk="1" hangingPunct="1"/>
            <a:r>
              <a:rPr lang="en-US" altLang="en-US" sz="2400" b="1" dirty="0">
                <a:solidFill>
                  <a:srgbClr val="1C699E"/>
                </a:solidFill>
                <a:latin typeface="Franklin Gothic Book" pitchFamily="34" charset="0"/>
              </a:rPr>
              <a:t>Immunization Referral</a:t>
            </a:r>
          </a:p>
          <a:p>
            <a:pPr eaLnBrk="1" hangingPunct="1"/>
            <a:r>
              <a:rPr lang="en-US" altLang="en-US" sz="2400" b="1" dirty="0">
                <a:solidFill>
                  <a:srgbClr val="1C699E"/>
                </a:solidFill>
                <a:latin typeface="Franklin Gothic Book" pitchFamily="34" charset="0"/>
              </a:rPr>
              <a:t>Lead Screening</a:t>
            </a:r>
          </a:p>
          <a:p>
            <a:pPr eaLnBrk="1" hangingPunct="1"/>
            <a:r>
              <a:rPr lang="en-US" altLang="en-US" sz="2400" b="1" dirty="0">
                <a:solidFill>
                  <a:srgbClr val="1C699E"/>
                </a:solidFill>
                <a:latin typeface="Franklin Gothic Book" pitchFamily="34" charset="0"/>
              </a:rPr>
              <a:t>Pregnancy</a:t>
            </a:r>
          </a:p>
          <a:p>
            <a:pPr eaLnBrk="1" hangingPunct="1"/>
            <a:r>
              <a:rPr lang="en-US" altLang="en-US" sz="2400" b="1" dirty="0">
                <a:solidFill>
                  <a:srgbClr val="1C699E"/>
                </a:solidFill>
                <a:latin typeface="Franklin Gothic Book" pitchFamily="34" charset="0"/>
              </a:rPr>
              <a:t>Postpartum</a:t>
            </a:r>
          </a:p>
        </p:txBody>
      </p:sp>
      <p:sp>
        <p:nvSpPr>
          <p:cNvPr id="8" name="Rectangle 3"/>
          <p:cNvSpPr>
            <a:spLocks/>
          </p:cNvSpPr>
          <p:nvPr/>
        </p:nvSpPr>
        <p:spPr bwMode="auto">
          <a:xfrm>
            <a:off x="524961" y="313742"/>
            <a:ext cx="8048625" cy="781050"/>
          </a:xfrm>
          <a:prstGeom prst="rect">
            <a:avLst/>
          </a:prstGeom>
          <a:noFill/>
          <a:ln w="12700" cap="flat">
            <a:solidFill>
              <a:srgbClr val="FFFFFF"/>
            </a:solidFill>
            <a:prstDash val="solid"/>
            <a:round/>
            <a:headEnd type="none" w="med" len="med"/>
            <a:tailEnd type="none" w="med" len="med"/>
          </a:ln>
          <a:effectLst>
            <a:outerShdw blurRad="50800" dist="38099" dir="2700000" algn="ctr" rotWithShape="0">
              <a:schemeClr val="bg2">
                <a:alpha val="39999"/>
              </a:schemeClr>
            </a:outerShdw>
          </a:effectLst>
        </p:spPr>
        <p:txBody>
          <a:bodyPr lIns="0" tIns="0" rIns="0" bIns="0"/>
          <a:lstStyle/>
          <a:p>
            <a:pPr algn="ctr">
              <a:defRPr/>
            </a:pPr>
            <a:endParaRPr lang="en-US" dirty="0"/>
          </a:p>
          <a:p>
            <a:pPr algn="ctr">
              <a:defRPr/>
            </a:pPr>
            <a:r>
              <a:rPr lang="en-US" sz="2800" b="1" u="sng" dirty="0"/>
              <a:t>20 Core Pathways – National Certification</a:t>
            </a:r>
          </a:p>
        </p:txBody>
      </p:sp>
      <p:sp>
        <p:nvSpPr>
          <p:cNvPr id="2" name="Slide Number Placeholder 1"/>
          <p:cNvSpPr>
            <a:spLocks noGrp="1"/>
          </p:cNvSpPr>
          <p:nvPr>
            <p:ph type="sldNum" sz="quarter" idx="12"/>
          </p:nvPr>
        </p:nvSpPr>
        <p:spPr/>
        <p:txBody>
          <a:bodyPr/>
          <a:lstStyle/>
          <a:p>
            <a:fld id="{434087A7-54D1-4567-AA63-58F7C87F0172}" type="slidenum">
              <a:rPr lang="en-US" smtClean="0"/>
              <a:t>27</a:t>
            </a:fld>
            <a:endParaRPr lang="en-US" dirty="0"/>
          </a:p>
        </p:txBody>
      </p:sp>
    </p:spTree>
    <p:extLst>
      <p:ext uri="{BB962C8B-B14F-4D97-AF65-F5344CB8AC3E}">
        <p14:creationId xmlns:p14="http://schemas.microsoft.com/office/powerpoint/2010/main" val="2444530397"/>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90600"/>
          </a:xfrm>
          <a:noFill/>
        </p:spPr>
        <p:txBody>
          <a:bodyPr>
            <a:normAutofit/>
          </a:bodyPr>
          <a:lstStyle/>
          <a:p>
            <a:pPr algn="ctr"/>
            <a:r>
              <a:rPr lang="en-US" sz="4000" b="1" u="sng" dirty="0">
                <a:solidFill>
                  <a:schemeClr val="tx1"/>
                </a:solidFill>
                <a:latin typeface="Arial" panose="020B0604020202020204" pitchFamily="34" charset="0"/>
                <a:cs typeface="Arial" panose="020B0604020202020204" pitchFamily="34" charset="0"/>
              </a:rPr>
              <a:t>Treat:  Risk = Pathways (PW)</a:t>
            </a:r>
          </a:p>
        </p:txBody>
      </p:sp>
      <p:pic>
        <p:nvPicPr>
          <p:cNvPr id="4" name="Chart Placeholder 3"/>
          <p:cNvPicPr>
            <a:picLocks noGrp="1" noChangeAspect="1"/>
          </p:cNvPicPr>
          <p:nvPr>
            <p:ph type="chart" idx="4294967295"/>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4984750" y="1174750"/>
            <a:ext cx="4159250" cy="4937125"/>
          </a:xfrm>
          <a:prstGeom prst="rect">
            <a:avLst/>
          </a:prstGeom>
          <a:effectLst>
            <a:glow rad="63500">
              <a:schemeClr val="accent1">
                <a:satMod val="175000"/>
                <a:alpha val="40000"/>
              </a:schemeClr>
            </a:glow>
          </a:effectLst>
        </p:spPr>
      </p:pic>
      <p:sp>
        <p:nvSpPr>
          <p:cNvPr id="9" name="TextBox 8"/>
          <p:cNvSpPr txBox="1"/>
          <p:nvPr/>
        </p:nvSpPr>
        <p:spPr>
          <a:xfrm>
            <a:off x="381000" y="1198661"/>
            <a:ext cx="3962400" cy="5016758"/>
          </a:xfrm>
          <a:prstGeom prst="rect">
            <a:avLst/>
          </a:prstGeom>
          <a:noFill/>
        </p:spPr>
        <p:txBody>
          <a:bodyPr wrap="square" rtlCol="0">
            <a:spAutoFit/>
          </a:bodyPr>
          <a:lstStyle/>
          <a:p>
            <a:r>
              <a:rPr lang="en-US" sz="3200" b="1" u="sng" dirty="0">
                <a:solidFill>
                  <a:srgbClr val="1C699E"/>
                </a:solidFill>
                <a:latin typeface="Arial" panose="020B0604020202020204" pitchFamily="34" charset="0"/>
                <a:cs typeface="Arial" panose="020B0604020202020204" pitchFamily="34" charset="0"/>
              </a:rPr>
              <a:t>20 Standard Pathways:</a:t>
            </a:r>
          </a:p>
          <a:p>
            <a:pPr marL="285750" indent="-285750">
              <a:buFont typeface="Arial" panose="020B0604020202020204" pitchFamily="34" charset="0"/>
              <a:buChar char="•"/>
            </a:pPr>
            <a:r>
              <a:rPr lang="en-US" sz="3200" dirty="0">
                <a:solidFill>
                  <a:srgbClr val="1C699E"/>
                </a:solidFill>
                <a:latin typeface="Arial" panose="020B0604020202020204" pitchFamily="34" charset="0"/>
                <a:cs typeface="Arial" panose="020B0604020202020204" pitchFamily="34" charset="0"/>
              </a:rPr>
              <a:t>One risk factor at a time</a:t>
            </a:r>
          </a:p>
          <a:p>
            <a:pPr marL="285750" indent="-285750">
              <a:buFont typeface="Arial" panose="020B0604020202020204" pitchFamily="34" charset="0"/>
              <a:buChar char="•"/>
            </a:pPr>
            <a:r>
              <a:rPr lang="en-US" sz="3200" dirty="0">
                <a:solidFill>
                  <a:srgbClr val="1C699E"/>
                </a:solidFill>
                <a:latin typeface="Arial" panose="020B0604020202020204" pitchFamily="34" charset="0"/>
                <a:cs typeface="Arial" panose="020B0604020202020204" pitchFamily="34" charset="0"/>
              </a:rPr>
              <a:t>Outcome achieved = </a:t>
            </a:r>
            <a:r>
              <a:rPr lang="en-US" sz="3200" u="sng" dirty="0">
                <a:solidFill>
                  <a:srgbClr val="1C699E"/>
                </a:solidFill>
                <a:latin typeface="Arial" panose="020B0604020202020204" pitchFamily="34" charset="0"/>
                <a:cs typeface="Arial" panose="020B0604020202020204" pitchFamily="34" charset="0"/>
              </a:rPr>
              <a:t>finished PW</a:t>
            </a:r>
            <a:r>
              <a:rPr lang="en-US" sz="3200" dirty="0">
                <a:solidFill>
                  <a:srgbClr val="1C699E"/>
                </a:solidFill>
                <a:latin typeface="Arial" panose="020B0604020202020204" pitchFamily="34" charset="0"/>
                <a:cs typeface="Arial" panose="020B0604020202020204" pitchFamily="34" charset="0"/>
              </a:rPr>
              <a:t> &amp; Payment!</a:t>
            </a:r>
            <a:endParaRPr lang="en-US" sz="3200" u="sng" dirty="0">
              <a:solidFill>
                <a:srgbClr val="1C699E"/>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a:solidFill>
                  <a:srgbClr val="1C699E"/>
                </a:solidFill>
                <a:latin typeface="Arial" panose="020B0604020202020204" pitchFamily="34" charset="0"/>
                <a:cs typeface="Arial" panose="020B0604020202020204" pitchFamily="34" charset="0"/>
              </a:rPr>
              <a:t>Outcome not achieved = </a:t>
            </a:r>
            <a:r>
              <a:rPr lang="en-US" sz="3200" u="sng" dirty="0">
                <a:solidFill>
                  <a:srgbClr val="1C699E"/>
                </a:solidFill>
                <a:latin typeface="Arial" panose="020B0604020202020204" pitchFamily="34" charset="0"/>
                <a:cs typeface="Arial" panose="020B0604020202020204" pitchFamily="34" charset="0"/>
              </a:rPr>
              <a:t>finished incomplete PW</a:t>
            </a:r>
          </a:p>
        </p:txBody>
      </p:sp>
    </p:spTree>
    <p:extLst>
      <p:ext uri="{BB962C8B-B14F-4D97-AF65-F5344CB8AC3E}">
        <p14:creationId xmlns:p14="http://schemas.microsoft.com/office/powerpoint/2010/main" val="2181937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09600" y="1295400"/>
            <a:ext cx="7905750" cy="4953000"/>
          </a:xfrm>
        </p:spPr>
        <p:txBody>
          <a:bodyPr>
            <a:normAutofit/>
          </a:bodyPr>
          <a:lstStyle/>
          <a:p>
            <a:pPr>
              <a:buFont typeface="Wingdings" panose="05000000000000000000" pitchFamily="2" charset="2"/>
              <a:buChar char="ü"/>
            </a:pPr>
            <a:r>
              <a:rPr lang="en-US" sz="3600" dirty="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Removes “silos” and fragmentation</a:t>
            </a:r>
          </a:p>
          <a:p>
            <a:pPr>
              <a:buFont typeface="Wingdings" panose="05000000000000000000" pitchFamily="2" charset="2"/>
              <a:buChar char="ü"/>
            </a:pPr>
            <a:r>
              <a:rPr lang="en-US" sz="3000" dirty="0">
                <a:latin typeface="Arial" panose="020B0604020202020204" pitchFamily="34" charset="0"/>
                <a:cs typeface="Arial" panose="020B0604020202020204" pitchFamily="34" charset="0"/>
              </a:rPr>
              <a:t>   Uses existing community resources   	efficiently and effectively</a:t>
            </a:r>
          </a:p>
          <a:p>
            <a:pPr>
              <a:buFont typeface="Wingdings" panose="05000000000000000000" pitchFamily="2" charset="2"/>
              <a:buChar char="ü"/>
            </a:pPr>
            <a:r>
              <a:rPr lang="en-US" sz="3000" dirty="0">
                <a:latin typeface="Arial" panose="020B0604020202020204" pitchFamily="34" charset="0"/>
                <a:cs typeface="Arial" panose="020B0604020202020204" pitchFamily="34" charset="0"/>
              </a:rPr>
              <a:t>   Focuses on common metrics to identify &amp;            	track risks (risk reduction)</a:t>
            </a:r>
          </a:p>
          <a:p>
            <a:pPr>
              <a:buFont typeface="Wingdings" panose="05000000000000000000" pitchFamily="2" charset="2"/>
              <a:buChar char="ü"/>
            </a:pPr>
            <a:r>
              <a:rPr lang="en-US" sz="3000" dirty="0">
                <a:latin typeface="Arial" panose="020B0604020202020204" pitchFamily="34" charset="0"/>
                <a:cs typeface="Arial" panose="020B0604020202020204" pitchFamily="34" charset="0"/>
              </a:rPr>
              <a:t>   Holistic community care coordination	one care coordinator </a:t>
            </a:r>
          </a:p>
          <a:p>
            <a:pPr>
              <a:buFont typeface="Wingdings" panose="05000000000000000000" pitchFamily="2" charset="2"/>
              <a:buChar char="ü"/>
            </a:pPr>
            <a:r>
              <a:rPr lang="en-US" sz="3000" dirty="0">
                <a:latin typeface="Arial" panose="020B0604020202020204" pitchFamily="34" charset="0"/>
                <a:cs typeface="Arial" panose="020B0604020202020204" pitchFamily="34" charset="0"/>
              </a:rPr>
              <a:t>   Pays for outcomes – sustainable</a:t>
            </a:r>
          </a:p>
          <a:p>
            <a:pPr>
              <a:buFont typeface="Wingdings" panose="05000000000000000000" pitchFamily="2" charset="2"/>
              <a:buChar char="ü"/>
            </a:pPr>
            <a:r>
              <a:rPr lang="en-US" sz="3000" dirty="0">
                <a:latin typeface="Arial" panose="020B0604020202020204" pitchFamily="34" charset="0"/>
                <a:cs typeface="Arial" panose="020B0604020202020204" pitchFamily="34" charset="0"/>
              </a:rPr>
              <a:t>   Owned by the community</a:t>
            </a: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9583FDF5-85A5-46D6-9B2A-B00BA8CD3444}" type="slidenum">
              <a:rPr lang="en-US" smtClean="0">
                <a:solidFill>
                  <a:prstClr val="black">
                    <a:tint val="75000"/>
                  </a:prstClr>
                </a:solidFill>
              </a:rPr>
              <a:pPr/>
              <a:t>29</a:t>
            </a:fld>
            <a:endParaRPr lang="en-US" dirty="0">
              <a:solidFill>
                <a:prstClr val="black">
                  <a:tint val="75000"/>
                </a:prstClr>
              </a:solidFill>
            </a:endParaRPr>
          </a:p>
        </p:txBody>
      </p:sp>
      <p:sp>
        <p:nvSpPr>
          <p:cNvPr id="5" name="Title 4"/>
          <p:cNvSpPr>
            <a:spLocks noGrp="1"/>
          </p:cNvSpPr>
          <p:nvPr>
            <p:ph type="title"/>
          </p:nvPr>
        </p:nvSpPr>
        <p:spPr>
          <a:xfrm>
            <a:off x="0" y="1"/>
            <a:ext cx="9132570" cy="1066800"/>
          </a:xfrm>
          <a:noFill/>
        </p:spPr>
        <p:txBody>
          <a:bodyPr>
            <a:normAutofit/>
          </a:bodyPr>
          <a:lstStyle/>
          <a:p>
            <a:pPr algn="ctr"/>
            <a:r>
              <a:rPr lang="en-US" sz="3600" b="1" u="sng" dirty="0">
                <a:solidFill>
                  <a:schemeClr val="tx1"/>
                </a:solidFill>
                <a:latin typeface="Arial" panose="020B0604020202020204" pitchFamily="34" charset="0"/>
                <a:cs typeface="Arial" panose="020B0604020202020204" pitchFamily="34" charset="0"/>
              </a:rPr>
              <a:t>Pathways Community HUB Model</a:t>
            </a:r>
          </a:p>
        </p:txBody>
      </p:sp>
    </p:spTree>
    <p:extLst>
      <p:ext uri="{BB962C8B-B14F-4D97-AF65-F5344CB8AC3E}">
        <p14:creationId xmlns:p14="http://schemas.microsoft.com/office/powerpoint/2010/main" val="94051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4522" y="1417638"/>
            <a:ext cx="8229600" cy="4525963"/>
          </a:xfrm>
        </p:spPr>
        <p:txBody>
          <a:bodyPr>
            <a:normAutofit/>
          </a:bodyPr>
          <a:lstStyle/>
          <a:p>
            <a:pPr marL="109728" indent="0">
              <a:buNone/>
            </a:pPr>
            <a:endParaRPr lang="en-US" sz="2000" dirty="0"/>
          </a:p>
          <a:p>
            <a:r>
              <a:rPr lang="en-US" sz="2400" dirty="0"/>
              <a:t>The Commission invested in the Community  Health Access Project (CHAP) Pathways HUB Model in the 90’s.  CHAP continued efforts to obtain recognition for HUB Model.</a:t>
            </a:r>
          </a:p>
          <a:p>
            <a:pPr marL="109728" indent="0">
              <a:buNone/>
            </a:pPr>
            <a:r>
              <a:rPr lang="en-US" sz="2400" dirty="0"/>
              <a:t> </a:t>
            </a:r>
          </a:p>
          <a:p>
            <a:r>
              <a:rPr lang="en-US" sz="2400" dirty="0"/>
              <a:t>Commission provided demonstration funding to Hospital Council of Northwest Ohio to replicate the Pathways Model in FY10/11 and FY14/15.</a:t>
            </a:r>
          </a:p>
          <a:p>
            <a:pPr marL="109728" indent="0">
              <a:buNone/>
            </a:pPr>
            <a:endParaRPr lang="en-US" sz="2000" dirty="0"/>
          </a:p>
          <a:p>
            <a:endParaRPr lang="en-US" sz="2000" dirty="0"/>
          </a:p>
          <a:p>
            <a:endParaRPr lang="en-US" sz="2000" dirty="0"/>
          </a:p>
          <a:p>
            <a:endParaRPr lang="en-US" sz="1800" dirty="0"/>
          </a:p>
          <a:p>
            <a:endParaRPr lang="en-US" dirty="0"/>
          </a:p>
        </p:txBody>
      </p:sp>
      <p:sp>
        <p:nvSpPr>
          <p:cNvPr id="3" name="Slide Number Placeholder 2"/>
          <p:cNvSpPr>
            <a:spLocks noGrp="1"/>
          </p:cNvSpPr>
          <p:nvPr>
            <p:ph type="sldNum" sz="quarter" idx="12"/>
          </p:nvPr>
        </p:nvSpPr>
        <p:spPr/>
        <p:txBody>
          <a:bodyPr/>
          <a:lstStyle/>
          <a:p>
            <a:fld id="{434087A7-54D1-4567-AA63-58F7C87F0172}" type="slidenum">
              <a:rPr lang="en-US" smtClean="0"/>
              <a:t>3</a:t>
            </a:fld>
            <a:endParaRPr lang="en-US" dirty="0"/>
          </a:p>
        </p:txBody>
      </p:sp>
      <p:sp>
        <p:nvSpPr>
          <p:cNvPr id="4" name="Title 3"/>
          <p:cNvSpPr>
            <a:spLocks noGrp="1"/>
          </p:cNvSpPr>
          <p:nvPr>
            <p:ph type="title"/>
          </p:nvPr>
        </p:nvSpPr>
        <p:spPr/>
        <p:txBody>
          <a:bodyPr>
            <a:normAutofit/>
          </a:bodyPr>
          <a:lstStyle/>
          <a:p>
            <a:r>
              <a:rPr lang="en-US" sz="3200" u="sng" dirty="0">
                <a:solidFill>
                  <a:schemeClr val="tx1"/>
                </a:solidFill>
                <a:latin typeface="Aharoni" panose="02010803020104030203" pitchFamily="2" charset="-79"/>
                <a:cs typeface="Aharoni" panose="02010803020104030203" pitchFamily="2" charset="-79"/>
              </a:rPr>
              <a:t>Ohio Commission on Minority Health </a:t>
            </a:r>
          </a:p>
        </p:txBody>
      </p:sp>
    </p:spTree>
    <p:extLst>
      <p:ext uri="{BB962C8B-B14F-4D97-AF65-F5344CB8AC3E}">
        <p14:creationId xmlns:p14="http://schemas.microsoft.com/office/powerpoint/2010/main" val="2556591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1585B0D-5A76-47B3-AA2D-ACAEB959ADF5}"/>
              </a:ext>
            </a:extLst>
          </p:cNvPr>
          <p:cNvSpPr>
            <a:spLocks noGrp="1"/>
          </p:cNvSpPr>
          <p:nvPr>
            <p:ph type="sldNum" sz="quarter" idx="12"/>
          </p:nvPr>
        </p:nvSpPr>
        <p:spPr/>
        <p:txBody>
          <a:bodyPr/>
          <a:lstStyle/>
          <a:p>
            <a:fld id="{434087A7-54D1-4567-AA63-58F7C87F0172}" type="slidenum">
              <a:rPr lang="en-US" smtClean="0"/>
              <a:t>30</a:t>
            </a:fld>
            <a:endParaRPr lang="en-US" dirty="0"/>
          </a:p>
        </p:txBody>
      </p:sp>
      <p:pic>
        <p:nvPicPr>
          <p:cNvPr id="3" name="Picture 2">
            <a:extLst>
              <a:ext uri="{FF2B5EF4-FFF2-40B4-BE49-F238E27FC236}">
                <a16:creationId xmlns:a16="http://schemas.microsoft.com/office/drawing/2014/main" xmlns="" id="{86BBA7F5-4E52-460F-9DCC-34EFEEE2505F}"/>
              </a:ext>
            </a:extLst>
          </p:cNvPr>
          <p:cNvPicPr>
            <a:picLocks noChangeAspect="1"/>
          </p:cNvPicPr>
          <p:nvPr/>
        </p:nvPicPr>
        <p:blipFill>
          <a:blip r:embed="rId2"/>
          <a:stretch>
            <a:fillRect/>
          </a:stretch>
        </p:blipFill>
        <p:spPr>
          <a:xfrm>
            <a:off x="1295400" y="1219200"/>
            <a:ext cx="6857999" cy="4114800"/>
          </a:xfrm>
          <a:prstGeom prst="rect">
            <a:avLst/>
          </a:prstGeom>
          <a:ln w="38100">
            <a:solidFill>
              <a:schemeClr val="accent1"/>
            </a:solidFill>
          </a:ln>
        </p:spPr>
      </p:pic>
      <p:sp>
        <p:nvSpPr>
          <p:cNvPr id="4" name="TextBox 3">
            <a:extLst>
              <a:ext uri="{FF2B5EF4-FFF2-40B4-BE49-F238E27FC236}">
                <a16:creationId xmlns:a16="http://schemas.microsoft.com/office/drawing/2014/main" xmlns="" id="{3608DECB-2459-4731-AF78-C1A5EF0457D1}"/>
              </a:ext>
            </a:extLst>
          </p:cNvPr>
          <p:cNvSpPr txBox="1"/>
          <p:nvPr/>
        </p:nvSpPr>
        <p:spPr>
          <a:xfrm>
            <a:off x="2913647" y="533400"/>
            <a:ext cx="3621504" cy="369332"/>
          </a:xfrm>
          <a:prstGeom prst="rect">
            <a:avLst/>
          </a:prstGeom>
          <a:noFill/>
        </p:spPr>
        <p:txBody>
          <a:bodyPr wrap="none" rtlCol="0">
            <a:spAutoFit/>
          </a:bodyPr>
          <a:lstStyle/>
          <a:p>
            <a:r>
              <a:rPr lang="en-US" b="1" u="sng" dirty="0"/>
              <a:t>Program Years 2016 and 2017</a:t>
            </a:r>
          </a:p>
        </p:txBody>
      </p:sp>
    </p:spTree>
    <p:extLst>
      <p:ext uri="{BB962C8B-B14F-4D97-AF65-F5344CB8AC3E}">
        <p14:creationId xmlns:p14="http://schemas.microsoft.com/office/powerpoint/2010/main" val="2402321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B5895FC-6683-49FE-B912-7AB3496B8A54}"/>
              </a:ext>
            </a:extLst>
          </p:cNvPr>
          <p:cNvSpPr>
            <a:spLocks noGrp="1"/>
          </p:cNvSpPr>
          <p:nvPr>
            <p:ph type="sldNum" sz="quarter" idx="12"/>
          </p:nvPr>
        </p:nvSpPr>
        <p:spPr/>
        <p:txBody>
          <a:bodyPr/>
          <a:lstStyle/>
          <a:p>
            <a:fld id="{434087A7-54D1-4567-AA63-58F7C87F0172}" type="slidenum">
              <a:rPr lang="en-US" smtClean="0"/>
              <a:t>31</a:t>
            </a:fld>
            <a:endParaRPr lang="en-US" dirty="0"/>
          </a:p>
        </p:txBody>
      </p:sp>
      <p:pic>
        <p:nvPicPr>
          <p:cNvPr id="3" name="Picture 2">
            <a:extLst>
              <a:ext uri="{FF2B5EF4-FFF2-40B4-BE49-F238E27FC236}">
                <a16:creationId xmlns:a16="http://schemas.microsoft.com/office/drawing/2014/main" xmlns="" id="{A0CF20C3-9DC8-40BC-8351-9145D41E0A41}"/>
              </a:ext>
            </a:extLst>
          </p:cNvPr>
          <p:cNvPicPr>
            <a:picLocks noChangeAspect="1"/>
          </p:cNvPicPr>
          <p:nvPr/>
        </p:nvPicPr>
        <p:blipFill>
          <a:blip r:embed="rId2"/>
          <a:stretch>
            <a:fillRect/>
          </a:stretch>
        </p:blipFill>
        <p:spPr>
          <a:xfrm>
            <a:off x="1363849" y="1524000"/>
            <a:ext cx="6416299" cy="3810000"/>
          </a:xfrm>
          <a:prstGeom prst="rect">
            <a:avLst/>
          </a:prstGeom>
          <a:ln w="57150">
            <a:solidFill>
              <a:srgbClr val="92D050"/>
            </a:solidFill>
          </a:ln>
        </p:spPr>
      </p:pic>
      <p:sp>
        <p:nvSpPr>
          <p:cNvPr id="4" name="TextBox 3">
            <a:extLst>
              <a:ext uri="{FF2B5EF4-FFF2-40B4-BE49-F238E27FC236}">
                <a16:creationId xmlns:a16="http://schemas.microsoft.com/office/drawing/2014/main" xmlns="" id="{3D895914-FAA0-4554-BA9F-A5D29C852308}"/>
              </a:ext>
            </a:extLst>
          </p:cNvPr>
          <p:cNvSpPr txBox="1"/>
          <p:nvPr/>
        </p:nvSpPr>
        <p:spPr>
          <a:xfrm>
            <a:off x="2544842" y="533400"/>
            <a:ext cx="4054315" cy="646331"/>
          </a:xfrm>
          <a:prstGeom prst="rect">
            <a:avLst/>
          </a:prstGeom>
          <a:noFill/>
        </p:spPr>
        <p:txBody>
          <a:bodyPr wrap="none" rtlCol="0">
            <a:spAutoFit/>
          </a:bodyPr>
          <a:lstStyle/>
          <a:p>
            <a:pPr algn="ctr"/>
            <a:r>
              <a:rPr lang="en-US" b="1" u="sng" dirty="0"/>
              <a:t>Enrollment by Trimester </a:t>
            </a:r>
          </a:p>
          <a:p>
            <a:pPr algn="ctr"/>
            <a:r>
              <a:rPr lang="en-US" b="1" u="sng" dirty="0"/>
              <a:t>For Program Years 2016 and 2017</a:t>
            </a:r>
          </a:p>
        </p:txBody>
      </p:sp>
    </p:spTree>
    <p:extLst>
      <p:ext uri="{BB962C8B-B14F-4D97-AF65-F5344CB8AC3E}">
        <p14:creationId xmlns:p14="http://schemas.microsoft.com/office/powerpoint/2010/main" val="1266947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E38E1D1-BB92-4217-A8CE-FEE6998D95D2}"/>
              </a:ext>
            </a:extLst>
          </p:cNvPr>
          <p:cNvSpPr>
            <a:spLocks noGrp="1"/>
          </p:cNvSpPr>
          <p:nvPr>
            <p:ph type="sldNum" sz="quarter" idx="12"/>
          </p:nvPr>
        </p:nvSpPr>
        <p:spPr/>
        <p:txBody>
          <a:bodyPr/>
          <a:lstStyle/>
          <a:p>
            <a:fld id="{434087A7-54D1-4567-AA63-58F7C87F0172}" type="slidenum">
              <a:rPr lang="en-US" smtClean="0"/>
              <a:t>32</a:t>
            </a:fld>
            <a:endParaRPr lang="en-US" dirty="0"/>
          </a:p>
        </p:txBody>
      </p:sp>
      <p:pic>
        <p:nvPicPr>
          <p:cNvPr id="3" name="Picture 2">
            <a:extLst>
              <a:ext uri="{FF2B5EF4-FFF2-40B4-BE49-F238E27FC236}">
                <a16:creationId xmlns:a16="http://schemas.microsoft.com/office/drawing/2014/main" xmlns="" id="{C5F95E7B-2ADC-447B-8D2A-1201A5F91814}"/>
              </a:ext>
            </a:extLst>
          </p:cNvPr>
          <p:cNvPicPr>
            <a:picLocks noChangeAspect="1"/>
          </p:cNvPicPr>
          <p:nvPr/>
        </p:nvPicPr>
        <p:blipFill>
          <a:blip r:embed="rId2"/>
          <a:stretch>
            <a:fillRect/>
          </a:stretch>
        </p:blipFill>
        <p:spPr>
          <a:xfrm>
            <a:off x="1724921" y="1283022"/>
            <a:ext cx="5694158" cy="4291956"/>
          </a:xfrm>
          <a:prstGeom prst="rect">
            <a:avLst/>
          </a:prstGeom>
          <a:ln w="57150">
            <a:solidFill>
              <a:srgbClr val="0070C0"/>
            </a:solidFill>
          </a:ln>
        </p:spPr>
      </p:pic>
      <p:sp>
        <p:nvSpPr>
          <p:cNvPr id="4" name="TextBox 3">
            <a:extLst>
              <a:ext uri="{FF2B5EF4-FFF2-40B4-BE49-F238E27FC236}">
                <a16:creationId xmlns:a16="http://schemas.microsoft.com/office/drawing/2014/main" xmlns="" id="{F1D93065-6780-444B-8FEA-554A07B50D8F}"/>
              </a:ext>
            </a:extLst>
          </p:cNvPr>
          <p:cNvSpPr txBox="1"/>
          <p:nvPr/>
        </p:nvSpPr>
        <p:spPr>
          <a:xfrm>
            <a:off x="2540834" y="304800"/>
            <a:ext cx="4062331" cy="646331"/>
          </a:xfrm>
          <a:prstGeom prst="rect">
            <a:avLst/>
          </a:prstGeom>
          <a:noFill/>
        </p:spPr>
        <p:txBody>
          <a:bodyPr wrap="none" rtlCol="0">
            <a:spAutoFit/>
          </a:bodyPr>
          <a:lstStyle/>
          <a:p>
            <a:pPr algn="ctr"/>
            <a:r>
              <a:rPr lang="en-US" b="1" u="sng" dirty="0"/>
              <a:t>Program Years 2016 – 2017</a:t>
            </a:r>
          </a:p>
          <a:p>
            <a:pPr algn="ctr"/>
            <a:r>
              <a:rPr lang="en-US" b="1" u="sng" dirty="0"/>
              <a:t>Initiated and Completed Pathways </a:t>
            </a:r>
          </a:p>
        </p:txBody>
      </p:sp>
    </p:spTree>
    <p:extLst>
      <p:ext uri="{BB962C8B-B14F-4D97-AF65-F5344CB8AC3E}">
        <p14:creationId xmlns:p14="http://schemas.microsoft.com/office/powerpoint/2010/main" val="1126883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199" y="1481328"/>
            <a:ext cx="8415873" cy="4309872"/>
          </a:xfrm>
          <a:ln>
            <a:solidFill>
              <a:schemeClr val="tx1"/>
            </a:solidFill>
          </a:ln>
        </p:spPr>
        <p:txBody>
          <a:bodyPr>
            <a:normAutofit lnSpcReduction="10000"/>
          </a:bodyPr>
          <a:lstStyle/>
          <a:p>
            <a:pPr marL="0" indent="0">
              <a:buNone/>
            </a:pPr>
            <a:r>
              <a:rPr lang="en-US" b="1" dirty="0"/>
              <a:t>Key Stats</a:t>
            </a:r>
          </a:p>
          <a:p>
            <a:pPr>
              <a:buFont typeface="Wingdings" panose="05000000000000000000" pitchFamily="2" charset="2"/>
              <a:buChar char="ü"/>
            </a:pPr>
            <a:r>
              <a:rPr lang="en-US" sz="2800" dirty="0"/>
              <a:t>  Based in Cincinnati; service area includes Hamilton, Butler and Clermont counties</a:t>
            </a:r>
          </a:p>
          <a:p>
            <a:pPr>
              <a:buFont typeface="Wingdings" panose="05000000000000000000" pitchFamily="2" charset="2"/>
              <a:buChar char="ü"/>
            </a:pPr>
            <a:r>
              <a:rPr lang="en-US" sz="2800" dirty="0"/>
              <a:t> 15 employees</a:t>
            </a:r>
          </a:p>
          <a:p>
            <a:pPr>
              <a:buFont typeface="Wingdings" panose="05000000000000000000" pitchFamily="2" charset="2"/>
              <a:buChar char="ü"/>
            </a:pPr>
            <a:r>
              <a:rPr lang="en-US" sz="2800" dirty="0"/>
              <a:t>Three service lines:  Maternal &amp; Child Health Care Coordination; Adult Health Care Coordination; CHW training &amp; certification </a:t>
            </a:r>
          </a:p>
          <a:p>
            <a:pPr>
              <a:buFont typeface="Wingdings" panose="05000000000000000000" pitchFamily="2" charset="2"/>
              <a:buChar char="ü"/>
            </a:pPr>
            <a:r>
              <a:rPr lang="en-US" sz="2800" dirty="0"/>
              <a:t>Five community care coordination partner agencies; multiple funders and contracts with all Medicaid MCPs</a:t>
            </a:r>
          </a:p>
          <a:p>
            <a:pPr marL="0" indent="0">
              <a:buNone/>
            </a:pPr>
            <a:endParaRPr lang="en-US" dirty="0"/>
          </a:p>
        </p:txBody>
      </p:sp>
      <p:sp>
        <p:nvSpPr>
          <p:cNvPr id="4" name="Slide Number Placeholder 3"/>
          <p:cNvSpPr>
            <a:spLocks noGrp="1"/>
          </p:cNvSpPr>
          <p:nvPr>
            <p:ph type="sldNum" sz="quarter" idx="12"/>
          </p:nvPr>
        </p:nvSpPr>
        <p:spPr/>
        <p:txBody>
          <a:bodyPr/>
          <a:lstStyle/>
          <a:p>
            <a:pPr defTabSz="685800">
              <a:defRPr/>
            </a:pPr>
            <a:fld id="{A98E9CBF-AE2A-4DBC-B72D-DD311916EBFF}" type="slidenum">
              <a:rPr lang="en-US">
                <a:solidFill>
                  <a:prstClr val="black">
                    <a:tint val="75000"/>
                  </a:prstClr>
                </a:solidFill>
                <a:latin typeface="Calibri"/>
              </a:rPr>
              <a:pPr defTabSz="685800">
                <a:defRPr/>
              </a:pPr>
              <a:t>33</a:t>
            </a:fld>
            <a:endParaRPr lang="en-US" dirty="0">
              <a:solidFill>
                <a:prstClr val="black">
                  <a:tint val="75000"/>
                </a:prstClr>
              </a:solidFill>
              <a:latin typeface="Calibri"/>
            </a:endParaRPr>
          </a:p>
        </p:txBody>
      </p:sp>
      <p:sp>
        <p:nvSpPr>
          <p:cNvPr id="5" name="Title 4"/>
          <p:cNvSpPr>
            <a:spLocks noGrp="1"/>
          </p:cNvSpPr>
          <p:nvPr>
            <p:ph type="title"/>
          </p:nvPr>
        </p:nvSpPr>
        <p:spPr>
          <a:xfrm>
            <a:off x="469641" y="286830"/>
            <a:ext cx="8403432" cy="994172"/>
          </a:xfrm>
        </p:spPr>
        <p:txBody>
          <a:bodyPr>
            <a:normAutofit fontScale="90000"/>
          </a:bodyPr>
          <a:lstStyle/>
          <a:p>
            <a:pPr algn="ctr"/>
            <a:r>
              <a:rPr lang="en-US" u="sng" dirty="0">
                <a:solidFill>
                  <a:schemeClr val="accent1"/>
                </a:solidFill>
              </a:rPr>
              <a:t>Health Care Access Now</a:t>
            </a:r>
            <a:r>
              <a:rPr lang="en-US" dirty="0">
                <a:solidFill>
                  <a:schemeClr val="accent1"/>
                </a:solidFill>
              </a:rPr>
              <a:t>:  </a:t>
            </a:r>
            <a:br>
              <a:rPr lang="en-US" dirty="0">
                <a:solidFill>
                  <a:schemeClr val="accent1"/>
                </a:solidFill>
              </a:rPr>
            </a:br>
            <a:r>
              <a:rPr lang="en-US" dirty="0">
                <a:solidFill>
                  <a:schemeClr val="accent1"/>
                </a:solidFill>
              </a:rPr>
              <a:t>SW Ohio Pathways Community Hub</a:t>
            </a:r>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71416" y="6068081"/>
            <a:ext cx="1772584" cy="679726"/>
          </a:xfrm>
          <a:prstGeom prst="rect">
            <a:avLst/>
          </a:prstGeom>
        </p:spPr>
      </p:pic>
    </p:spTree>
    <p:extLst>
      <p:ext uri="{BB962C8B-B14F-4D97-AF65-F5344CB8AC3E}">
        <p14:creationId xmlns:p14="http://schemas.microsoft.com/office/powerpoint/2010/main" val="2633136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a:defRPr/>
            </a:pPr>
            <a:fld id="{A98E9CBF-AE2A-4DBC-B72D-DD311916EBFF}" type="slidenum">
              <a:rPr lang="en-US">
                <a:solidFill>
                  <a:prstClr val="black">
                    <a:tint val="75000"/>
                  </a:prstClr>
                </a:solidFill>
                <a:latin typeface="Calibri"/>
              </a:rPr>
              <a:pPr defTabSz="685800">
                <a:defRPr/>
              </a:pPr>
              <a:t>34</a:t>
            </a:fld>
            <a:endParaRPr lang="en-US" dirty="0">
              <a:solidFill>
                <a:prstClr val="black">
                  <a:tint val="75000"/>
                </a:prstClr>
              </a:solidFill>
              <a:latin typeface="Calibri"/>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04484" y="6098781"/>
            <a:ext cx="1839516" cy="618325"/>
          </a:xfrm>
          <a:prstGeom prst="rect">
            <a:avLst/>
          </a:prstGeom>
        </p:spPr>
      </p:pic>
      <p:graphicFrame>
        <p:nvGraphicFramePr>
          <p:cNvPr id="7" name="Chart 6"/>
          <p:cNvGraphicFramePr/>
          <p:nvPr>
            <p:extLst>
              <p:ext uri="{D42A27DB-BD31-4B8C-83A1-F6EECF244321}">
                <p14:modId xmlns:p14="http://schemas.microsoft.com/office/powerpoint/2010/main" val="3141298185"/>
              </p:ext>
            </p:extLst>
          </p:nvPr>
        </p:nvGraphicFramePr>
        <p:xfrm>
          <a:off x="401400" y="1219200"/>
          <a:ext cx="2361165" cy="23807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4193291118"/>
              </p:ext>
            </p:extLst>
          </p:nvPr>
        </p:nvGraphicFramePr>
        <p:xfrm>
          <a:off x="2096731" y="3969689"/>
          <a:ext cx="2475269" cy="212909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834152323"/>
              </p:ext>
            </p:extLst>
          </p:nvPr>
        </p:nvGraphicFramePr>
        <p:xfrm>
          <a:off x="5039139" y="1524000"/>
          <a:ext cx="3647661" cy="4100519"/>
        </p:xfrm>
        <a:graphic>
          <a:graphicData uri="http://schemas.openxmlformats.org/drawingml/2006/table">
            <a:tbl>
              <a:tblPr firstRow="1" firstCol="1" bandRow="1">
                <a:tableStyleId>{5A111915-BE36-4E01-A7E5-04B1672EAD32}</a:tableStyleId>
              </a:tblPr>
              <a:tblGrid>
                <a:gridCol w="2428461">
                  <a:extLst>
                    <a:ext uri="{9D8B030D-6E8A-4147-A177-3AD203B41FA5}">
                      <a16:colId xmlns:a16="http://schemas.microsoft.com/office/drawing/2014/main" xmlns="" val="3442078785"/>
                    </a:ext>
                  </a:extLst>
                </a:gridCol>
                <a:gridCol w="1219200">
                  <a:extLst>
                    <a:ext uri="{9D8B030D-6E8A-4147-A177-3AD203B41FA5}">
                      <a16:colId xmlns:a16="http://schemas.microsoft.com/office/drawing/2014/main" xmlns="" val="681590110"/>
                    </a:ext>
                  </a:extLst>
                </a:gridCol>
              </a:tblGrid>
              <a:tr h="241207">
                <a:tc>
                  <a:txBody>
                    <a:bodyPr/>
                    <a:lstStyle/>
                    <a:p>
                      <a:pPr marL="0" marR="0">
                        <a:lnSpc>
                          <a:spcPct val="107000"/>
                        </a:lnSpc>
                        <a:spcBef>
                          <a:spcPts val="0"/>
                        </a:spcBef>
                        <a:spcAft>
                          <a:spcPts val="0"/>
                        </a:spcAft>
                      </a:pPr>
                      <a:r>
                        <a:rPr lang="en-US" sz="800" cap="all" dirty="0">
                          <a:effectLst/>
                        </a:rPr>
                        <a:t>Pathways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cap="all" dirty="0">
                          <a:effectLst/>
                        </a:rPr>
                        <a:t>Completed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1949610295"/>
                  </a:ext>
                </a:extLst>
              </a:tr>
              <a:tr h="241207">
                <a:tc>
                  <a:txBody>
                    <a:bodyPr/>
                    <a:lstStyle/>
                    <a:p>
                      <a:pPr marL="0" marR="0">
                        <a:lnSpc>
                          <a:spcPct val="107000"/>
                        </a:lnSpc>
                        <a:spcBef>
                          <a:spcPts val="0"/>
                        </a:spcBef>
                        <a:spcAft>
                          <a:spcPts val="0"/>
                        </a:spcAft>
                      </a:pPr>
                      <a:r>
                        <a:rPr lang="en-US" sz="800" cap="all" dirty="0">
                          <a:effectLst/>
                        </a:rPr>
                        <a:t>Education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r">
                        <a:lnSpc>
                          <a:spcPct val="107000"/>
                        </a:lnSpc>
                        <a:spcBef>
                          <a:spcPts val="0"/>
                        </a:spcBef>
                        <a:spcAft>
                          <a:spcPts val="0"/>
                        </a:spcAft>
                      </a:pPr>
                      <a:r>
                        <a:rPr lang="en-US" sz="800" dirty="0">
                          <a:effectLst/>
                        </a:rPr>
                        <a:t>1450</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282065187"/>
                  </a:ext>
                </a:extLst>
              </a:tr>
              <a:tr h="241207">
                <a:tc>
                  <a:txBody>
                    <a:bodyPr/>
                    <a:lstStyle/>
                    <a:p>
                      <a:pPr marL="0" marR="0">
                        <a:lnSpc>
                          <a:spcPct val="107000"/>
                        </a:lnSpc>
                        <a:spcBef>
                          <a:spcPts val="0"/>
                        </a:spcBef>
                        <a:spcAft>
                          <a:spcPts val="0"/>
                        </a:spcAft>
                      </a:pPr>
                      <a:r>
                        <a:rPr lang="en-US" sz="800" cap="all" dirty="0">
                          <a:effectLst/>
                        </a:rPr>
                        <a:t>Social Service Referral</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r">
                        <a:lnSpc>
                          <a:spcPct val="107000"/>
                        </a:lnSpc>
                        <a:spcBef>
                          <a:spcPts val="0"/>
                        </a:spcBef>
                        <a:spcAft>
                          <a:spcPts val="0"/>
                        </a:spcAft>
                      </a:pPr>
                      <a:r>
                        <a:rPr lang="en-US" sz="800" dirty="0">
                          <a:effectLst/>
                        </a:rPr>
                        <a:t>359</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391532333"/>
                  </a:ext>
                </a:extLst>
              </a:tr>
              <a:tr h="241207">
                <a:tc>
                  <a:txBody>
                    <a:bodyPr/>
                    <a:lstStyle/>
                    <a:p>
                      <a:pPr marL="0" marR="0">
                        <a:lnSpc>
                          <a:spcPct val="107000"/>
                        </a:lnSpc>
                        <a:spcBef>
                          <a:spcPts val="0"/>
                        </a:spcBef>
                        <a:spcAft>
                          <a:spcPts val="0"/>
                        </a:spcAft>
                      </a:pPr>
                      <a:r>
                        <a:rPr lang="en-US" sz="800" cap="all" dirty="0">
                          <a:effectLst/>
                        </a:rPr>
                        <a:t>Pregnancy</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r">
                        <a:lnSpc>
                          <a:spcPct val="107000"/>
                        </a:lnSpc>
                        <a:spcBef>
                          <a:spcPts val="0"/>
                        </a:spcBef>
                        <a:spcAft>
                          <a:spcPts val="0"/>
                        </a:spcAft>
                      </a:pPr>
                      <a:r>
                        <a:rPr lang="en-US" sz="800" dirty="0">
                          <a:effectLst/>
                        </a:rPr>
                        <a:t>221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1036082828"/>
                  </a:ext>
                </a:extLst>
              </a:tr>
              <a:tr h="241207">
                <a:tc>
                  <a:txBody>
                    <a:bodyPr/>
                    <a:lstStyle/>
                    <a:p>
                      <a:pPr marL="0" marR="0">
                        <a:lnSpc>
                          <a:spcPct val="107000"/>
                        </a:lnSpc>
                        <a:spcBef>
                          <a:spcPts val="0"/>
                        </a:spcBef>
                        <a:spcAft>
                          <a:spcPts val="0"/>
                        </a:spcAft>
                      </a:pPr>
                      <a:r>
                        <a:rPr lang="en-US" sz="800" cap="all" dirty="0">
                          <a:effectLst/>
                        </a:rPr>
                        <a:t>Postpartum</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r">
                        <a:lnSpc>
                          <a:spcPct val="107000"/>
                        </a:lnSpc>
                        <a:spcBef>
                          <a:spcPts val="0"/>
                        </a:spcBef>
                        <a:spcAft>
                          <a:spcPts val="0"/>
                        </a:spcAft>
                      </a:pPr>
                      <a:r>
                        <a:rPr lang="en-US" sz="800" dirty="0">
                          <a:effectLst/>
                        </a:rPr>
                        <a:t>187</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4004009997"/>
                  </a:ext>
                </a:extLst>
              </a:tr>
              <a:tr h="241207">
                <a:tc>
                  <a:txBody>
                    <a:bodyPr/>
                    <a:lstStyle/>
                    <a:p>
                      <a:pPr marL="0" marR="0">
                        <a:lnSpc>
                          <a:spcPct val="107000"/>
                        </a:lnSpc>
                        <a:spcBef>
                          <a:spcPts val="0"/>
                        </a:spcBef>
                        <a:spcAft>
                          <a:spcPts val="0"/>
                        </a:spcAft>
                      </a:pPr>
                      <a:r>
                        <a:rPr lang="en-US" sz="800" cap="all" dirty="0">
                          <a:effectLst/>
                        </a:rPr>
                        <a:t>Medication Assessment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r">
                        <a:lnSpc>
                          <a:spcPct val="107000"/>
                        </a:lnSpc>
                        <a:spcBef>
                          <a:spcPts val="0"/>
                        </a:spcBef>
                        <a:spcAft>
                          <a:spcPts val="0"/>
                        </a:spcAft>
                      </a:pPr>
                      <a:r>
                        <a:rPr lang="en-US" sz="800" dirty="0">
                          <a:effectLst/>
                        </a:rPr>
                        <a:t>7</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4105667522"/>
                  </a:ext>
                </a:extLst>
              </a:tr>
              <a:tr h="241207">
                <a:tc>
                  <a:txBody>
                    <a:bodyPr/>
                    <a:lstStyle/>
                    <a:p>
                      <a:pPr marL="0" marR="0">
                        <a:lnSpc>
                          <a:spcPct val="107000"/>
                        </a:lnSpc>
                        <a:spcBef>
                          <a:spcPts val="0"/>
                        </a:spcBef>
                        <a:spcAft>
                          <a:spcPts val="0"/>
                        </a:spcAft>
                      </a:pPr>
                      <a:r>
                        <a:rPr lang="en-US" sz="800" cap="all" dirty="0">
                          <a:effectLst/>
                        </a:rPr>
                        <a:t>Medical Referral</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r">
                        <a:lnSpc>
                          <a:spcPct val="107000"/>
                        </a:lnSpc>
                        <a:spcBef>
                          <a:spcPts val="0"/>
                        </a:spcBef>
                        <a:spcAft>
                          <a:spcPts val="0"/>
                        </a:spcAft>
                      </a:pPr>
                      <a:r>
                        <a:rPr lang="en-US" sz="800" dirty="0">
                          <a:effectLst/>
                        </a:rPr>
                        <a:t>43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495039096"/>
                  </a:ext>
                </a:extLst>
              </a:tr>
              <a:tr h="241207">
                <a:tc>
                  <a:txBody>
                    <a:bodyPr/>
                    <a:lstStyle/>
                    <a:p>
                      <a:pPr marL="0" marR="0">
                        <a:lnSpc>
                          <a:spcPct val="107000"/>
                        </a:lnSpc>
                        <a:spcBef>
                          <a:spcPts val="0"/>
                        </a:spcBef>
                        <a:spcAft>
                          <a:spcPts val="0"/>
                        </a:spcAft>
                      </a:pPr>
                      <a:r>
                        <a:rPr lang="en-US" sz="800" cap="all" dirty="0">
                          <a:effectLst/>
                        </a:rPr>
                        <a:t>Housing</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r">
                        <a:lnSpc>
                          <a:spcPct val="107000"/>
                        </a:lnSpc>
                        <a:spcBef>
                          <a:spcPts val="0"/>
                        </a:spcBef>
                        <a:spcAft>
                          <a:spcPts val="0"/>
                        </a:spcAft>
                      </a:pPr>
                      <a:r>
                        <a:rPr lang="en-US" sz="800" dirty="0">
                          <a:effectLst/>
                        </a:rPr>
                        <a:t>8</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31908128"/>
                  </a:ext>
                </a:extLst>
              </a:tr>
              <a:tr h="241207">
                <a:tc>
                  <a:txBody>
                    <a:bodyPr/>
                    <a:lstStyle/>
                    <a:p>
                      <a:pPr marL="0" marR="0">
                        <a:lnSpc>
                          <a:spcPct val="107000"/>
                        </a:lnSpc>
                        <a:spcBef>
                          <a:spcPts val="0"/>
                        </a:spcBef>
                        <a:spcAft>
                          <a:spcPts val="0"/>
                        </a:spcAft>
                      </a:pPr>
                      <a:r>
                        <a:rPr lang="en-US" sz="800" cap="all" dirty="0">
                          <a:effectLst/>
                        </a:rPr>
                        <a:t>Medical Home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r">
                        <a:lnSpc>
                          <a:spcPct val="107000"/>
                        </a:lnSpc>
                        <a:spcBef>
                          <a:spcPts val="0"/>
                        </a:spcBef>
                        <a:spcAft>
                          <a:spcPts val="0"/>
                        </a:spcAft>
                      </a:pPr>
                      <a:r>
                        <a:rPr lang="en-US" sz="800" dirty="0">
                          <a:effectLst/>
                        </a:rPr>
                        <a:t>5</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417195911"/>
                  </a:ext>
                </a:extLst>
              </a:tr>
              <a:tr h="241207">
                <a:tc>
                  <a:txBody>
                    <a:bodyPr/>
                    <a:lstStyle/>
                    <a:p>
                      <a:pPr marL="0" marR="0">
                        <a:lnSpc>
                          <a:spcPct val="107000"/>
                        </a:lnSpc>
                        <a:spcBef>
                          <a:spcPts val="0"/>
                        </a:spcBef>
                        <a:spcAft>
                          <a:spcPts val="0"/>
                        </a:spcAft>
                      </a:pPr>
                      <a:r>
                        <a:rPr lang="en-US" sz="800" cap="all" dirty="0">
                          <a:effectLst/>
                        </a:rPr>
                        <a:t>Tobacco Cessation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r">
                        <a:lnSpc>
                          <a:spcPct val="107000"/>
                        </a:lnSpc>
                        <a:spcBef>
                          <a:spcPts val="0"/>
                        </a:spcBef>
                        <a:spcAft>
                          <a:spcPts val="0"/>
                        </a:spcAft>
                      </a:pPr>
                      <a:r>
                        <a:rPr lang="en-US" sz="800" dirty="0">
                          <a:effectLst/>
                        </a:rPr>
                        <a:t>11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782503384"/>
                  </a:ext>
                </a:extLst>
              </a:tr>
              <a:tr h="241207">
                <a:tc>
                  <a:txBody>
                    <a:bodyPr/>
                    <a:lstStyle/>
                    <a:p>
                      <a:pPr marL="0" marR="0">
                        <a:lnSpc>
                          <a:spcPct val="107000"/>
                        </a:lnSpc>
                        <a:spcBef>
                          <a:spcPts val="0"/>
                        </a:spcBef>
                        <a:spcAft>
                          <a:spcPts val="0"/>
                        </a:spcAft>
                      </a:pPr>
                      <a:r>
                        <a:rPr lang="en-US" sz="800" cap="all" dirty="0">
                          <a:effectLst/>
                        </a:rPr>
                        <a:t>Health Insurance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r">
                        <a:lnSpc>
                          <a:spcPct val="107000"/>
                        </a:lnSpc>
                        <a:spcBef>
                          <a:spcPts val="0"/>
                        </a:spcBef>
                        <a:spcAft>
                          <a:spcPts val="0"/>
                        </a:spcAft>
                      </a:pPr>
                      <a:r>
                        <a:rPr lang="en-US" sz="800" dirty="0">
                          <a:effectLst/>
                        </a:rPr>
                        <a:t>13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571484933"/>
                  </a:ext>
                </a:extLst>
              </a:tr>
              <a:tr h="241207">
                <a:tc>
                  <a:txBody>
                    <a:bodyPr/>
                    <a:lstStyle/>
                    <a:p>
                      <a:pPr marL="0" marR="0">
                        <a:lnSpc>
                          <a:spcPct val="107000"/>
                        </a:lnSpc>
                        <a:spcBef>
                          <a:spcPts val="0"/>
                        </a:spcBef>
                        <a:spcAft>
                          <a:spcPts val="0"/>
                        </a:spcAft>
                      </a:pPr>
                      <a:r>
                        <a:rPr lang="en-US" sz="800" cap="all" dirty="0">
                          <a:effectLst/>
                        </a:rPr>
                        <a:t>Family Planning</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r">
                        <a:lnSpc>
                          <a:spcPct val="107000"/>
                        </a:lnSpc>
                        <a:spcBef>
                          <a:spcPts val="0"/>
                        </a:spcBef>
                        <a:spcAft>
                          <a:spcPts val="0"/>
                        </a:spcAft>
                      </a:pPr>
                      <a:r>
                        <a:rPr lang="en-US" sz="800" dirty="0">
                          <a:effectLst/>
                        </a:rPr>
                        <a:t>8</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4241362646"/>
                  </a:ext>
                </a:extLst>
              </a:tr>
              <a:tr h="241207">
                <a:tc>
                  <a:txBody>
                    <a:bodyPr/>
                    <a:lstStyle/>
                    <a:p>
                      <a:pPr marL="0" marR="0">
                        <a:lnSpc>
                          <a:spcPct val="107000"/>
                        </a:lnSpc>
                        <a:spcBef>
                          <a:spcPts val="0"/>
                        </a:spcBef>
                        <a:spcAft>
                          <a:spcPts val="0"/>
                        </a:spcAft>
                      </a:pPr>
                      <a:r>
                        <a:rPr lang="en-US" sz="800" cap="all" dirty="0">
                          <a:effectLst/>
                        </a:rPr>
                        <a:t>Employment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r">
                        <a:lnSpc>
                          <a:spcPct val="107000"/>
                        </a:lnSpc>
                        <a:spcBef>
                          <a:spcPts val="0"/>
                        </a:spcBef>
                        <a:spcAft>
                          <a:spcPts val="0"/>
                        </a:spcAft>
                      </a:pPr>
                      <a:r>
                        <a:rPr lang="en-US" sz="800" dirty="0">
                          <a:effectLst/>
                        </a:rPr>
                        <a:t>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3137512268"/>
                  </a:ext>
                </a:extLst>
              </a:tr>
              <a:tr h="241207">
                <a:tc>
                  <a:txBody>
                    <a:bodyPr/>
                    <a:lstStyle/>
                    <a:p>
                      <a:pPr marL="0" marR="0">
                        <a:lnSpc>
                          <a:spcPct val="107000"/>
                        </a:lnSpc>
                        <a:spcBef>
                          <a:spcPts val="0"/>
                        </a:spcBef>
                        <a:spcAft>
                          <a:spcPts val="0"/>
                        </a:spcAft>
                      </a:pPr>
                      <a:r>
                        <a:rPr lang="en-US" sz="800" cap="all" dirty="0">
                          <a:effectLst/>
                        </a:rPr>
                        <a:t>Behavioral Health</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r">
                        <a:lnSpc>
                          <a:spcPct val="107000"/>
                        </a:lnSpc>
                        <a:spcBef>
                          <a:spcPts val="0"/>
                        </a:spcBef>
                        <a:spcAft>
                          <a:spcPts val="0"/>
                        </a:spcAft>
                      </a:pPr>
                      <a:r>
                        <a:rPr lang="en-US" sz="800" dirty="0">
                          <a:effectLst/>
                        </a:rPr>
                        <a:t>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383621122"/>
                  </a:ext>
                </a:extLst>
              </a:tr>
              <a:tr h="241207">
                <a:tc>
                  <a:txBody>
                    <a:bodyPr/>
                    <a:lstStyle/>
                    <a:p>
                      <a:pPr marL="0" marR="0">
                        <a:lnSpc>
                          <a:spcPct val="107000"/>
                        </a:lnSpc>
                        <a:spcBef>
                          <a:spcPts val="0"/>
                        </a:spcBef>
                        <a:spcAft>
                          <a:spcPts val="0"/>
                        </a:spcAft>
                      </a:pPr>
                      <a:r>
                        <a:rPr lang="en-US" sz="800" cap="all" dirty="0">
                          <a:effectLst/>
                        </a:rPr>
                        <a:t>Developmental Referral</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r">
                        <a:lnSpc>
                          <a:spcPct val="107000"/>
                        </a:lnSpc>
                        <a:spcBef>
                          <a:spcPts val="0"/>
                        </a:spcBef>
                        <a:spcAft>
                          <a:spcPts val="0"/>
                        </a:spcAft>
                      </a:pPr>
                      <a:r>
                        <a:rPr lang="en-US" sz="800" dirty="0">
                          <a:effectLst/>
                        </a:rPr>
                        <a:t>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4267083996"/>
                  </a:ext>
                </a:extLst>
              </a:tr>
              <a:tr h="241207">
                <a:tc>
                  <a:txBody>
                    <a:bodyPr/>
                    <a:lstStyle/>
                    <a:p>
                      <a:pPr marL="0" marR="0">
                        <a:lnSpc>
                          <a:spcPct val="107000"/>
                        </a:lnSpc>
                        <a:spcBef>
                          <a:spcPts val="0"/>
                        </a:spcBef>
                        <a:spcAft>
                          <a:spcPts val="0"/>
                        </a:spcAft>
                      </a:pPr>
                      <a:r>
                        <a:rPr lang="en-US" sz="800" cap="all" dirty="0">
                          <a:effectLst/>
                        </a:rPr>
                        <a:t>Lead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r">
                        <a:lnSpc>
                          <a:spcPct val="107000"/>
                        </a:lnSpc>
                        <a:spcBef>
                          <a:spcPts val="0"/>
                        </a:spcBef>
                        <a:spcAft>
                          <a:spcPts val="0"/>
                        </a:spcAft>
                      </a:pPr>
                      <a:r>
                        <a:rPr lang="en-US" sz="800" dirty="0">
                          <a:effectLst/>
                        </a:rPr>
                        <a:t>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1673259543"/>
                  </a:ext>
                </a:extLst>
              </a:tr>
              <a:tr h="241207">
                <a:tc>
                  <a:txBody>
                    <a:bodyPr/>
                    <a:lstStyle/>
                    <a:p>
                      <a:pPr marL="0" marR="0">
                        <a:lnSpc>
                          <a:spcPct val="107000"/>
                        </a:lnSpc>
                        <a:spcBef>
                          <a:spcPts val="0"/>
                        </a:spcBef>
                        <a:spcAft>
                          <a:spcPts val="0"/>
                        </a:spcAft>
                      </a:pPr>
                      <a:r>
                        <a:rPr lang="en-US" sz="800" cap="all" dirty="0">
                          <a:effectLst/>
                        </a:rPr>
                        <a:t>Medication Management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r">
                        <a:lnSpc>
                          <a:spcPct val="107000"/>
                        </a:lnSpc>
                        <a:spcBef>
                          <a:spcPts val="0"/>
                        </a:spcBef>
                        <a:spcAft>
                          <a:spcPts val="0"/>
                        </a:spcAft>
                      </a:pPr>
                      <a:r>
                        <a:rPr lang="en-US" sz="800" dirty="0">
                          <a:effectLst/>
                        </a:rPr>
                        <a:t>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3284779133"/>
                  </a:ext>
                </a:extLst>
              </a:tr>
            </a:tbl>
          </a:graphicData>
        </a:graphic>
      </p:graphicFrame>
      <p:sp>
        <p:nvSpPr>
          <p:cNvPr id="10" name="Title 3"/>
          <p:cNvSpPr txBox="1">
            <a:spLocks/>
          </p:cNvSpPr>
          <p:nvPr/>
        </p:nvSpPr>
        <p:spPr>
          <a:xfrm>
            <a:off x="533400" y="416281"/>
            <a:ext cx="7772400" cy="55208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defRPr/>
            </a:pPr>
            <a:r>
              <a:rPr lang="en-US" sz="3200" b="1" u="sng" dirty="0">
                <a:solidFill>
                  <a:srgbClr val="00B0F0"/>
                </a:solidFill>
                <a:latin typeface="Calibri"/>
              </a:rPr>
              <a:t>2017 SW Ohio Pathways Hub Clients Served</a:t>
            </a:r>
          </a:p>
        </p:txBody>
      </p:sp>
    </p:spTree>
    <p:extLst>
      <p:ext uri="{BB962C8B-B14F-4D97-AF65-F5344CB8AC3E}">
        <p14:creationId xmlns:p14="http://schemas.microsoft.com/office/powerpoint/2010/main" val="1125329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2985300609"/>
              </p:ext>
            </p:extLst>
          </p:nvPr>
        </p:nvGraphicFramePr>
        <p:xfrm>
          <a:off x="1115984" y="1676400"/>
          <a:ext cx="6046816"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pPr algn="ctr"/>
            <a:r>
              <a:rPr lang="en-US" sz="2800" u="sng" dirty="0">
                <a:solidFill>
                  <a:srgbClr val="00B0F0"/>
                </a:solidFill>
              </a:rPr>
              <a:t>SW Ohio Pathways Community Hub </a:t>
            </a:r>
            <a:br>
              <a:rPr lang="en-US" sz="2800" u="sng" dirty="0">
                <a:solidFill>
                  <a:srgbClr val="00B0F0"/>
                </a:solidFill>
              </a:rPr>
            </a:br>
            <a:r>
              <a:rPr lang="en-US" sz="2800" u="sng" dirty="0">
                <a:solidFill>
                  <a:srgbClr val="00B0F0"/>
                </a:solidFill>
              </a:rPr>
              <a:t>Birth Outcomes Trends </a:t>
            </a:r>
            <a:br>
              <a:rPr lang="en-US" sz="2800" u="sng" dirty="0">
                <a:solidFill>
                  <a:srgbClr val="00B0F0"/>
                </a:solidFill>
              </a:rPr>
            </a:br>
            <a:r>
              <a:rPr lang="en-US" sz="2800" u="sng" dirty="0">
                <a:solidFill>
                  <a:srgbClr val="00B0F0"/>
                </a:solidFill>
              </a:rPr>
              <a:t>(2016-2017)</a:t>
            </a:r>
          </a:p>
        </p:txBody>
      </p:sp>
      <p:sp>
        <p:nvSpPr>
          <p:cNvPr id="10" name="Rounded Rectangular Callout 9"/>
          <p:cNvSpPr/>
          <p:nvPr/>
        </p:nvSpPr>
        <p:spPr>
          <a:xfrm>
            <a:off x="7467600" y="1295400"/>
            <a:ext cx="1405338" cy="1184286"/>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en-US" sz="1125" dirty="0">
                <a:solidFill>
                  <a:srgbClr val="FFFFFF"/>
                </a:solidFill>
                <a:latin typeface="Century Schoolbook" panose="02040604050505020304"/>
              </a:rPr>
              <a:t>Rate of Normal Birth Weight </a:t>
            </a:r>
            <a:r>
              <a:rPr lang="en-US" sz="975" i="1" dirty="0">
                <a:solidFill>
                  <a:srgbClr val="FFFFFF"/>
                </a:solidFill>
                <a:latin typeface="Century Schoolbook" panose="02040604050505020304"/>
              </a:rPr>
              <a:t>(singleton) </a:t>
            </a:r>
            <a:r>
              <a:rPr lang="en-US" sz="1125" dirty="0">
                <a:solidFill>
                  <a:srgbClr val="FFFFFF"/>
                </a:solidFill>
                <a:latin typeface="Century Schoolbook" panose="02040604050505020304"/>
              </a:rPr>
              <a:t>babies has been stable between 2013-2017 at 85-88%</a:t>
            </a:r>
          </a:p>
        </p:txBody>
      </p:sp>
      <p:sp>
        <p:nvSpPr>
          <p:cNvPr id="11" name="Wave 10"/>
          <p:cNvSpPr/>
          <p:nvPr/>
        </p:nvSpPr>
        <p:spPr>
          <a:xfrm>
            <a:off x="1759374" y="3310129"/>
            <a:ext cx="580555" cy="37049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900" dirty="0">
                <a:solidFill>
                  <a:srgbClr val="FFFFFF"/>
                </a:solidFill>
                <a:latin typeface="Century Schoolbook" panose="02040604050505020304"/>
              </a:rPr>
              <a:t>240 Births</a:t>
            </a:r>
          </a:p>
        </p:txBody>
      </p:sp>
      <p:sp>
        <p:nvSpPr>
          <p:cNvPr id="12" name="Wave 11"/>
          <p:cNvSpPr/>
          <p:nvPr/>
        </p:nvSpPr>
        <p:spPr>
          <a:xfrm>
            <a:off x="3563875" y="3218237"/>
            <a:ext cx="575517" cy="37049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900" dirty="0">
                <a:solidFill>
                  <a:srgbClr val="FFFFFF"/>
                </a:solidFill>
                <a:latin typeface="Century Schoolbook" panose="02040604050505020304"/>
              </a:rPr>
              <a:t>360 Births</a:t>
            </a:r>
          </a:p>
        </p:txBody>
      </p:sp>
      <p:pic>
        <p:nvPicPr>
          <p:cNvPr id="14" name="Picture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7856" y="5943600"/>
            <a:ext cx="1609531" cy="573833"/>
          </a:xfrm>
          <a:prstGeom prst="rect">
            <a:avLst/>
          </a:prstGeom>
        </p:spPr>
      </p:pic>
    </p:spTree>
    <p:extLst>
      <p:ext uri="{BB962C8B-B14F-4D97-AF65-F5344CB8AC3E}">
        <p14:creationId xmlns:p14="http://schemas.microsoft.com/office/powerpoint/2010/main" val="4036016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256"/>
            <a:ext cx="8229600" cy="4525963"/>
          </a:xfrm>
        </p:spPr>
        <p:txBody>
          <a:bodyPr>
            <a:normAutofit fontScale="92500"/>
          </a:bodyPr>
          <a:lstStyle/>
          <a:p>
            <a:pPr marL="109728" indent="0">
              <a:buNone/>
            </a:pPr>
            <a:endParaRPr lang="en-US" dirty="0"/>
          </a:p>
          <a:p>
            <a:r>
              <a:rPr lang="en-US" dirty="0"/>
              <a:t>Ten week training program – three classes/year</a:t>
            </a:r>
          </a:p>
          <a:p>
            <a:endParaRPr lang="en-US" dirty="0"/>
          </a:p>
          <a:p>
            <a:r>
              <a:rPr lang="en-US" dirty="0"/>
              <a:t>Onsite class and clinical/community practicum</a:t>
            </a:r>
          </a:p>
          <a:p>
            <a:endParaRPr lang="en-US" dirty="0"/>
          </a:p>
          <a:p>
            <a:r>
              <a:rPr lang="en-US" dirty="0"/>
              <a:t>Minimum requirements:  GED/High School diploma</a:t>
            </a:r>
          </a:p>
          <a:p>
            <a:endParaRPr lang="en-US" dirty="0"/>
          </a:p>
          <a:p>
            <a:r>
              <a:rPr lang="en-US" dirty="0"/>
              <a:t>Tuition fee plus OBN certification &amp; CPR</a:t>
            </a:r>
          </a:p>
        </p:txBody>
      </p:sp>
      <p:sp>
        <p:nvSpPr>
          <p:cNvPr id="2" name="Title 1"/>
          <p:cNvSpPr>
            <a:spLocks noGrp="1"/>
          </p:cNvSpPr>
          <p:nvPr>
            <p:ph type="title"/>
          </p:nvPr>
        </p:nvSpPr>
        <p:spPr/>
        <p:txBody>
          <a:bodyPr>
            <a:normAutofit fontScale="90000"/>
          </a:bodyPr>
          <a:lstStyle/>
          <a:p>
            <a:pPr algn="ctr"/>
            <a:r>
              <a:rPr lang="en-US" u="sng" dirty="0">
                <a:solidFill>
                  <a:srgbClr val="00B0F0"/>
                </a:solidFill>
              </a:rPr>
              <a:t>Community Health Worker Certification Training Program</a:t>
            </a: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05600" y="5715000"/>
            <a:ext cx="1658516" cy="636815"/>
          </a:xfrm>
          <a:prstGeom prst="rect">
            <a:avLst/>
          </a:prstGeom>
        </p:spPr>
      </p:pic>
    </p:spTree>
    <p:extLst>
      <p:ext uri="{BB962C8B-B14F-4D97-AF65-F5344CB8AC3E}">
        <p14:creationId xmlns:p14="http://schemas.microsoft.com/office/powerpoint/2010/main" val="1203190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666" y="3293500"/>
            <a:ext cx="6608932" cy="903087"/>
          </a:xfrm>
        </p:spPr>
        <p:txBody>
          <a:bodyPr>
            <a:normAutofit/>
          </a:bodyPr>
          <a:lstStyle/>
          <a:p>
            <a:pPr algn="ctr"/>
            <a:r>
              <a:rPr lang="en-US" sz="2400" u="sng" dirty="0">
                <a:solidFill>
                  <a:srgbClr val="00B0F0"/>
                </a:solidFill>
              </a:rPr>
              <a:t>Certified Coordinated Care System</a:t>
            </a:r>
            <a:r>
              <a:rPr lang="en-US" sz="2400" dirty="0">
                <a:solidFill>
                  <a:srgbClr val="00B0F0"/>
                </a:solidFill>
              </a:rPr>
              <a:t>: </a:t>
            </a:r>
            <a:br>
              <a:rPr lang="en-US" sz="2400" dirty="0">
                <a:solidFill>
                  <a:srgbClr val="00B0F0"/>
                </a:solidFill>
              </a:rPr>
            </a:br>
            <a:r>
              <a:rPr lang="en-US" sz="2400" dirty="0">
                <a:solidFill>
                  <a:srgbClr val="00B0F0"/>
                </a:solidFill>
              </a:rPr>
              <a:t>Pay For Performance </a:t>
            </a:r>
          </a:p>
        </p:txBody>
      </p:sp>
      <p:sp>
        <p:nvSpPr>
          <p:cNvPr id="3" name="Subtitle 2"/>
          <p:cNvSpPr>
            <a:spLocks noGrp="1"/>
          </p:cNvSpPr>
          <p:nvPr>
            <p:ph type="subTitle" idx="1"/>
          </p:nvPr>
        </p:nvSpPr>
        <p:spPr>
          <a:xfrm>
            <a:off x="2115260" y="4318239"/>
            <a:ext cx="4327853" cy="330369"/>
          </a:xfrm>
        </p:spPr>
        <p:txBody>
          <a:bodyPr>
            <a:normAutofit fontScale="85000" lnSpcReduction="20000"/>
          </a:bodyPr>
          <a:lstStyle/>
          <a:p>
            <a:r>
              <a:rPr lang="en-US" sz="2000" dirty="0">
                <a:solidFill>
                  <a:srgbClr val="00B0F0"/>
                </a:solidFill>
              </a:rPr>
              <a:t>Pathways HUB Community Action </a:t>
            </a:r>
          </a:p>
        </p:txBody>
      </p:sp>
      <p:sp>
        <p:nvSpPr>
          <p:cNvPr id="4" name="Footer Placeholder 3"/>
          <p:cNvSpPr>
            <a:spLocks noGrp="1"/>
          </p:cNvSpPr>
          <p:nvPr>
            <p:ph type="ftr" sz="quarter" idx="11"/>
          </p:nvPr>
        </p:nvSpPr>
        <p:spPr/>
        <p:txBody>
          <a:bodyPr/>
          <a:lstStyle/>
          <a:p>
            <a:r>
              <a:rPr lang="en-US" dirty="0"/>
              <a:t>Pathways HUB Community Action </a:t>
            </a:r>
          </a:p>
        </p:txBody>
      </p:sp>
      <p:sp>
        <p:nvSpPr>
          <p:cNvPr id="8" name="Slide Number Placeholder 7"/>
          <p:cNvSpPr>
            <a:spLocks noGrp="1"/>
          </p:cNvSpPr>
          <p:nvPr>
            <p:ph type="sldNum" sz="quarter" idx="12"/>
          </p:nvPr>
        </p:nvSpPr>
        <p:spPr/>
        <p:txBody>
          <a:bodyPr/>
          <a:lstStyle/>
          <a:p>
            <a:fld id="{82AFE0CE-BF1C-47A4-A369-E119902FDC70}" type="slidenum">
              <a:rPr lang="en-US" smtClean="0"/>
              <a:t>37</a:t>
            </a:fld>
            <a:endParaRPr lang="en-US" dirty="0"/>
          </a:p>
        </p:txBody>
      </p:sp>
      <p:pic>
        <p:nvPicPr>
          <p:cNvPr id="5" name="Picture 15" descr="Ohio Commission on Minority Heal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1004" y="5754287"/>
            <a:ext cx="2119148" cy="8454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86200" y="5754287"/>
            <a:ext cx="2371241" cy="300082"/>
          </a:xfrm>
          <a:prstGeom prst="rect">
            <a:avLst/>
          </a:prstGeom>
          <a:noFill/>
        </p:spPr>
        <p:txBody>
          <a:bodyPr wrap="square" rtlCol="0">
            <a:spAutoFit/>
          </a:bodyPr>
          <a:lstStyle/>
          <a:p>
            <a:r>
              <a:rPr lang="en-US" sz="1350" dirty="0"/>
              <a:t>Funded by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043" y="5481587"/>
            <a:ext cx="2235862" cy="84548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9322" y="188612"/>
            <a:ext cx="1512632" cy="97710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937" y="683182"/>
            <a:ext cx="1469663" cy="2859748"/>
          </a:xfrm>
          <a:prstGeom prst="rect">
            <a:avLst/>
          </a:prstGeom>
        </p:spPr>
      </p:pic>
      <p:pic>
        <p:nvPicPr>
          <p:cNvPr id="1026" name="Picture 2" descr="csb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77736"/>
            <a:ext cx="1478756" cy="8786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1"/>
          <p:cNvPicPr/>
          <p:nvPr/>
        </p:nvPicPr>
        <p:blipFill>
          <a:blip r:embed="rId8">
            <a:extLst>
              <a:ext uri="{28A0092B-C50C-407E-A947-70E740481C1C}">
                <a14:useLocalDpi xmlns:a14="http://schemas.microsoft.com/office/drawing/2010/main" val="0"/>
              </a:ext>
            </a:extLst>
          </a:blip>
          <a:stretch>
            <a:fillRect/>
          </a:stretch>
        </p:blipFill>
        <p:spPr>
          <a:xfrm>
            <a:off x="5645971" y="343176"/>
            <a:ext cx="864394" cy="864394"/>
          </a:xfrm>
          <a:prstGeom prst="rect">
            <a:avLst/>
          </a:prstGeom>
        </p:spPr>
      </p:pic>
      <p:pic>
        <p:nvPicPr>
          <p:cNvPr id="13" name="Picture 12"/>
          <p:cNvPicPr/>
          <p:nvPr/>
        </p:nvPicPr>
        <p:blipFill>
          <a:blip r:embed="rId9">
            <a:extLst>
              <a:ext uri="{28A0092B-C50C-407E-A947-70E740481C1C}">
                <a14:useLocalDpi xmlns:a14="http://schemas.microsoft.com/office/drawing/2010/main" val="0"/>
              </a:ext>
            </a:extLst>
          </a:blip>
          <a:stretch>
            <a:fillRect/>
          </a:stretch>
        </p:blipFill>
        <p:spPr>
          <a:xfrm>
            <a:off x="4279187" y="173005"/>
            <a:ext cx="878681" cy="878681"/>
          </a:xfrm>
          <a:prstGeom prst="rect">
            <a:avLst/>
          </a:prstGeom>
        </p:spPr>
      </p:pic>
      <p:pic>
        <p:nvPicPr>
          <p:cNvPr id="14" name="Picture 13"/>
          <p:cNvPicPr/>
          <p:nvPr/>
        </p:nvPicPr>
        <p:blipFill>
          <a:blip r:embed="rId10">
            <a:extLst>
              <a:ext uri="{28A0092B-C50C-407E-A947-70E740481C1C}">
                <a14:useLocalDpi xmlns:a14="http://schemas.microsoft.com/office/drawing/2010/main" val="0"/>
              </a:ext>
            </a:extLst>
          </a:blip>
          <a:stretch>
            <a:fillRect/>
          </a:stretch>
        </p:blipFill>
        <p:spPr>
          <a:xfrm>
            <a:off x="2331261" y="177736"/>
            <a:ext cx="1428750" cy="714375"/>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48549" y="1616806"/>
            <a:ext cx="1353050" cy="1917632"/>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44500" y="1374505"/>
            <a:ext cx="3469374" cy="164539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64546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3061" y="914400"/>
            <a:ext cx="7886700" cy="5257800"/>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r>
              <a:rPr lang="en-US" b="1" dirty="0"/>
              <a:t>HUB- launched April 2016</a:t>
            </a:r>
            <a:endParaRPr lang="en-US" dirty="0"/>
          </a:p>
          <a:p>
            <a:pPr lvl="1"/>
            <a:r>
              <a:rPr lang="en-US" sz="2100" dirty="0"/>
              <a:t>Served 290 since FY 16 women</a:t>
            </a:r>
          </a:p>
          <a:p>
            <a:pPr lvl="1"/>
            <a:r>
              <a:rPr lang="en-US" sz="2100" dirty="0"/>
              <a:t>Current active enrollment is 113 women and 109 babies.</a:t>
            </a:r>
          </a:p>
          <a:p>
            <a:pPr lvl="1"/>
            <a:r>
              <a:rPr lang="en-US" sz="2100" dirty="0"/>
              <a:t>1 infant death since 2016 </a:t>
            </a:r>
          </a:p>
          <a:p>
            <a:pPr lvl="1"/>
            <a:r>
              <a:rPr lang="en-US" sz="2100" dirty="0"/>
              <a:t>86% of babies born at a healthy weight </a:t>
            </a:r>
          </a:p>
          <a:p>
            <a:pPr lvl="1"/>
            <a:r>
              <a:rPr lang="en-US" sz="2100" dirty="0"/>
              <a:t>35% of women enrolled in their 1</a:t>
            </a:r>
            <a:r>
              <a:rPr lang="en-US" sz="2100" baseline="30000" dirty="0"/>
              <a:t>st</a:t>
            </a:r>
            <a:r>
              <a:rPr lang="en-US" sz="2100" dirty="0"/>
              <a:t>  trimester and 47% in the 2</a:t>
            </a:r>
            <a:r>
              <a:rPr lang="en-US" sz="2100" baseline="30000" dirty="0"/>
              <a:t>nd</a:t>
            </a:r>
            <a:r>
              <a:rPr lang="en-US" sz="2100" dirty="0"/>
              <a:t> trimester </a:t>
            </a:r>
          </a:p>
          <a:p>
            <a:pPr lvl="1"/>
            <a:r>
              <a:rPr lang="en-US" sz="2100" dirty="0"/>
              <a:t>72%</a:t>
            </a:r>
            <a:r>
              <a:rPr lang="en-US" sz="2100" dirty="0">
                <a:solidFill>
                  <a:srgbClr val="92D050"/>
                </a:solidFill>
              </a:rPr>
              <a:t> </a:t>
            </a:r>
            <a:r>
              <a:rPr lang="en-US" sz="2100" dirty="0"/>
              <a:t>of the women enrolled are at risk, minority women</a:t>
            </a:r>
          </a:p>
          <a:p>
            <a:pPr lvl="1"/>
            <a:r>
              <a:rPr lang="en-US" sz="2100" dirty="0"/>
              <a:t>&gt; 85% of women enrolled have remained active for &gt; 90days</a:t>
            </a:r>
          </a:p>
          <a:p>
            <a:pPr lvl="1"/>
            <a:endParaRPr lang="en-US" sz="2100" dirty="0"/>
          </a:p>
          <a:p>
            <a:pPr lvl="1"/>
            <a:r>
              <a:rPr lang="en-US" sz="2200" b="1" i="1" dirty="0">
                <a:solidFill>
                  <a:srgbClr val="00B0F0"/>
                </a:solidFill>
              </a:rPr>
              <a:t>       Most common pathways: housing, medical 		   home, medical referral, social service referral,  	   pregnancy and postpartum</a:t>
            </a:r>
          </a:p>
        </p:txBody>
      </p:sp>
      <p:sp>
        <p:nvSpPr>
          <p:cNvPr id="6" name="Footer Placeholder 5"/>
          <p:cNvSpPr>
            <a:spLocks noGrp="1"/>
          </p:cNvSpPr>
          <p:nvPr>
            <p:ph type="ftr" sz="quarter" idx="11"/>
          </p:nvPr>
        </p:nvSpPr>
        <p:spPr/>
        <p:txBody>
          <a:bodyPr/>
          <a:lstStyle/>
          <a:p>
            <a:r>
              <a:rPr lang="en-US" dirty="0"/>
              <a:t>Pathways HUB Community Action </a:t>
            </a:r>
          </a:p>
        </p:txBody>
      </p:sp>
      <p:sp>
        <p:nvSpPr>
          <p:cNvPr id="5" name="Slide Number Placeholder 4"/>
          <p:cNvSpPr>
            <a:spLocks noGrp="1"/>
          </p:cNvSpPr>
          <p:nvPr>
            <p:ph type="sldNum" sz="quarter" idx="12"/>
          </p:nvPr>
        </p:nvSpPr>
        <p:spPr/>
        <p:txBody>
          <a:bodyPr/>
          <a:lstStyle/>
          <a:p>
            <a:fld id="{82AFE0CE-BF1C-47A4-A369-E119902FDC70}" type="slidenum">
              <a:rPr lang="en-US" smtClean="0"/>
              <a:t>38</a:t>
            </a:fld>
            <a:endParaRPr lang="en-US" dirty="0"/>
          </a:p>
        </p:txBody>
      </p:sp>
      <p:sp>
        <p:nvSpPr>
          <p:cNvPr id="2" name="Title 1"/>
          <p:cNvSpPr>
            <a:spLocks noGrp="1"/>
          </p:cNvSpPr>
          <p:nvPr>
            <p:ph type="title"/>
          </p:nvPr>
        </p:nvSpPr>
        <p:spPr>
          <a:xfrm>
            <a:off x="489857" y="142334"/>
            <a:ext cx="8190072" cy="639762"/>
          </a:xfrm>
        </p:spPr>
        <p:txBody>
          <a:bodyPr>
            <a:normAutofit fontScale="90000"/>
          </a:bodyPr>
          <a:lstStyle/>
          <a:p>
            <a:r>
              <a:rPr lang="en-US" u="sng" dirty="0">
                <a:solidFill>
                  <a:srgbClr val="00B0F0"/>
                </a:solidFill>
              </a:rPr>
              <a:t>HUB Outcomes and Achievements </a:t>
            </a:r>
          </a:p>
        </p:txBody>
      </p:sp>
      <p:sp>
        <p:nvSpPr>
          <p:cNvPr id="4" name="Right Arrow Callout 3"/>
          <p:cNvSpPr/>
          <p:nvPr/>
        </p:nvSpPr>
        <p:spPr>
          <a:xfrm>
            <a:off x="18661" y="4572000"/>
            <a:ext cx="1828800" cy="1471247"/>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Social determinants of health </a:t>
            </a:r>
          </a:p>
        </p:txBody>
      </p:sp>
    </p:spTree>
    <p:extLst>
      <p:ext uri="{BB962C8B-B14F-4D97-AF65-F5344CB8AC3E}">
        <p14:creationId xmlns:p14="http://schemas.microsoft.com/office/powerpoint/2010/main" val="570190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4914" y="1132269"/>
            <a:ext cx="8175238" cy="4754562"/>
          </a:xfrm>
        </p:spPr>
        <p:style>
          <a:lnRef idx="2">
            <a:schemeClr val="dk1"/>
          </a:lnRef>
          <a:fillRef idx="1">
            <a:schemeClr val="lt1"/>
          </a:fillRef>
          <a:effectRef idx="0">
            <a:schemeClr val="dk1"/>
          </a:effectRef>
          <a:fontRef idx="minor">
            <a:schemeClr val="dk1"/>
          </a:fontRef>
        </p:style>
        <p:txBody>
          <a:bodyPr>
            <a:normAutofit lnSpcReduction="10000"/>
          </a:bodyPr>
          <a:lstStyle/>
          <a:p>
            <a:r>
              <a:rPr lang="en-US" dirty="0"/>
              <a:t>6 new Care Coordination Agencies on-boarded</a:t>
            </a:r>
          </a:p>
          <a:p>
            <a:r>
              <a:rPr lang="en-US" dirty="0"/>
              <a:t>3 of the 5 Medicaid Managed Care Organization contracts executed in 2017 and 1 of 5 in process </a:t>
            </a:r>
          </a:p>
          <a:p>
            <a:r>
              <a:rPr lang="en-US" dirty="0"/>
              <a:t>Summit County Pathways HUB achieved National Certification from Rockville Institute (May 2017)</a:t>
            </a:r>
          </a:p>
          <a:p>
            <a:r>
              <a:rPr lang="en-US" dirty="0"/>
              <a:t>Robert Wood Johnson/ IHI SCALE grant funding was renewed</a:t>
            </a:r>
          </a:p>
          <a:p>
            <a:pPr lvl="1"/>
            <a:r>
              <a:rPr lang="en-US" dirty="0"/>
              <a:t>Partnership between Summit County Public Health and ASCA</a:t>
            </a:r>
          </a:p>
          <a:p>
            <a:pPr marL="0" indent="0">
              <a:buNone/>
            </a:pPr>
            <a:endParaRPr lang="en-US" dirty="0"/>
          </a:p>
          <a:p>
            <a:pPr lvl="1"/>
            <a:endParaRPr lang="en-US" dirty="0"/>
          </a:p>
          <a:p>
            <a:endParaRPr lang="en-US" dirty="0"/>
          </a:p>
          <a:p>
            <a:pPr marL="0" indent="0">
              <a:buNone/>
            </a:pPr>
            <a:endParaRPr lang="en-US" dirty="0"/>
          </a:p>
          <a:p>
            <a:endParaRPr lang="en-US" dirty="0"/>
          </a:p>
          <a:p>
            <a:endParaRPr lang="en-US" dirty="0"/>
          </a:p>
        </p:txBody>
      </p:sp>
      <p:sp>
        <p:nvSpPr>
          <p:cNvPr id="5" name="Footer Placeholder 4"/>
          <p:cNvSpPr>
            <a:spLocks noGrp="1"/>
          </p:cNvSpPr>
          <p:nvPr>
            <p:ph type="ftr" sz="quarter" idx="11"/>
          </p:nvPr>
        </p:nvSpPr>
        <p:spPr/>
        <p:txBody>
          <a:bodyPr/>
          <a:lstStyle/>
          <a:p>
            <a:r>
              <a:rPr lang="en-US" dirty="0"/>
              <a:t>Pathways HUB Community Action </a:t>
            </a:r>
          </a:p>
        </p:txBody>
      </p:sp>
      <p:sp>
        <p:nvSpPr>
          <p:cNvPr id="4" name="Slide Number Placeholder 3"/>
          <p:cNvSpPr>
            <a:spLocks noGrp="1"/>
          </p:cNvSpPr>
          <p:nvPr>
            <p:ph type="sldNum" sz="quarter" idx="12"/>
          </p:nvPr>
        </p:nvSpPr>
        <p:spPr/>
        <p:txBody>
          <a:bodyPr/>
          <a:lstStyle/>
          <a:p>
            <a:fld id="{5B5B0FAB-51AE-4E65-BCCF-953CCEF6A48C}" type="slidenum">
              <a:rPr lang="en-US" smtClean="0"/>
              <a:t>39</a:t>
            </a:fld>
            <a:endParaRPr lang="en-US" dirty="0"/>
          </a:p>
        </p:txBody>
      </p:sp>
      <p:sp>
        <p:nvSpPr>
          <p:cNvPr id="2" name="Title 1"/>
          <p:cNvSpPr>
            <a:spLocks noGrp="1"/>
          </p:cNvSpPr>
          <p:nvPr>
            <p:ph type="title"/>
          </p:nvPr>
        </p:nvSpPr>
        <p:spPr>
          <a:xfrm>
            <a:off x="496011" y="0"/>
            <a:ext cx="8229600" cy="1143000"/>
          </a:xfrm>
        </p:spPr>
        <p:txBody>
          <a:bodyPr>
            <a:normAutofit/>
          </a:bodyPr>
          <a:lstStyle/>
          <a:p>
            <a:r>
              <a:rPr lang="en-US" u="sng" dirty="0">
                <a:solidFill>
                  <a:srgbClr val="00B0F0"/>
                </a:solidFill>
              </a:rPr>
              <a:t>Outcomes and Achievements</a:t>
            </a:r>
          </a:p>
        </p:txBody>
      </p:sp>
    </p:spTree>
    <p:extLst>
      <p:ext uri="{BB962C8B-B14F-4D97-AF65-F5344CB8AC3E}">
        <p14:creationId xmlns:p14="http://schemas.microsoft.com/office/powerpoint/2010/main" val="2096495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257991"/>
          </a:xfrm>
          <a:ln w="57150">
            <a:solidFill>
              <a:schemeClr val="bg2">
                <a:lumMod val="50000"/>
              </a:schemeClr>
            </a:solidFill>
          </a:ln>
        </p:spPr>
        <p:txBody>
          <a:bodyPr>
            <a:normAutofit fontScale="47500" lnSpcReduction="20000"/>
          </a:bodyPr>
          <a:lstStyle/>
          <a:p>
            <a:r>
              <a:rPr lang="en-US" dirty="0"/>
              <a:t>Columbus– Senator Charleta B. Tavares (D - Columbus) along with Senator Shannon Jones (R – Springboro) will promote efforts to reduce infant mortality rates in ethnic and racial communities with a kick off “Prevent Infant Mortality” event tonight from 6:30-7:30pm  at the Lincoln Theater (769 E. Long Street, Columbus, OH 43203). Collaborators of the event include The Ohio Equity Institute, the Ohio Department of Health, and CityMatCH.</a:t>
            </a:r>
          </a:p>
          <a:p>
            <a:pPr marL="109728" indent="0">
              <a:buNone/>
            </a:pPr>
            <a:endParaRPr lang="en-US" dirty="0"/>
          </a:p>
          <a:p>
            <a:r>
              <a:rPr lang="en-US" dirty="0"/>
              <a:t>According to the National Center for Health Statistics, Ohio ranks 48</a:t>
            </a:r>
            <a:r>
              <a:rPr lang="en-US" baseline="30000" dirty="0"/>
              <a:t>th</a:t>
            </a:r>
            <a:r>
              <a:rPr lang="en-US" dirty="0"/>
              <a:t> overall in the country for infant mortality rates and certain cities within the state are comparable to those of a developing country. In Ohio, per the 1,000 births in the Black community, 14.3 result in death, compared to 6.3 for Caucasians.</a:t>
            </a:r>
          </a:p>
          <a:p>
            <a:pPr marL="109728" indent="0">
              <a:buNone/>
            </a:pPr>
            <a:endParaRPr lang="en-US" dirty="0"/>
          </a:p>
          <a:p>
            <a:r>
              <a:rPr lang="en-US" dirty="0"/>
              <a:t>“The health of Ohio is determined by the health of our infants,” stated Senator Tavares.  “Infants among ethnic and racial populations are dying prematurely and unnecessarily. This is not just a moral and ethical issue, but as legislators we have a fiduciary responsibility to address this unacceptable health outcome for the taxpayers to ensure we are spending money efficiently to get the best health outcomes for all of our children.”</a:t>
            </a:r>
          </a:p>
          <a:p>
            <a:r>
              <a:rPr lang="en-US" dirty="0"/>
              <a:t>Tour dates and cities include:</a:t>
            </a:r>
          </a:p>
          <a:p>
            <a:r>
              <a:rPr lang="en-US" dirty="0"/>
              <a:t>August 22 Cincinnati, OH</a:t>
            </a:r>
          </a:p>
          <a:p>
            <a:r>
              <a:rPr lang="en-US" dirty="0"/>
              <a:t>August 29 Columbus, OH</a:t>
            </a:r>
          </a:p>
          <a:p>
            <a:r>
              <a:rPr lang="en-US" dirty="0"/>
              <a:t>September 19 Toledo, OH</a:t>
            </a:r>
          </a:p>
          <a:p>
            <a:r>
              <a:rPr lang="en-US" dirty="0"/>
              <a:t>September 26 Dayton, OH</a:t>
            </a:r>
          </a:p>
          <a:p>
            <a:r>
              <a:rPr lang="en-US" dirty="0"/>
              <a:t>October 3 Cleveland, OH</a:t>
            </a:r>
          </a:p>
          <a:p>
            <a:endParaRPr lang="en-US" dirty="0"/>
          </a:p>
        </p:txBody>
      </p:sp>
      <p:sp>
        <p:nvSpPr>
          <p:cNvPr id="3" name="Slide Number Placeholder 2"/>
          <p:cNvSpPr>
            <a:spLocks noGrp="1"/>
          </p:cNvSpPr>
          <p:nvPr>
            <p:ph type="sldNum" sz="quarter" idx="12"/>
          </p:nvPr>
        </p:nvSpPr>
        <p:spPr/>
        <p:txBody>
          <a:bodyPr/>
          <a:lstStyle/>
          <a:p>
            <a:fld id="{434087A7-54D1-4567-AA63-58F7C87F0172}" type="slidenum">
              <a:rPr lang="en-US" smtClean="0">
                <a:solidFill>
                  <a:prstClr val="black"/>
                </a:solidFill>
              </a:rPr>
              <a:pPr/>
              <a:t>4</a:t>
            </a:fld>
            <a:endParaRPr lang="en-US" dirty="0">
              <a:solidFill>
                <a:prstClr val="black"/>
              </a:solidFill>
            </a:endParaRPr>
          </a:p>
        </p:txBody>
      </p:sp>
      <p:sp>
        <p:nvSpPr>
          <p:cNvPr id="4" name="Title 3"/>
          <p:cNvSpPr>
            <a:spLocks noGrp="1"/>
          </p:cNvSpPr>
          <p:nvPr>
            <p:ph type="title"/>
          </p:nvPr>
        </p:nvSpPr>
        <p:spPr>
          <a:xfrm>
            <a:off x="0" y="0"/>
            <a:ext cx="9144000" cy="1143000"/>
          </a:xfrm>
          <a:noFill/>
        </p:spPr>
        <p:txBody>
          <a:bodyPr>
            <a:normAutofit fontScale="90000"/>
          </a:bodyPr>
          <a:lstStyle/>
          <a:p>
            <a:pPr algn="ctr"/>
            <a:r>
              <a:rPr lang="en-US" u="sng" dirty="0">
                <a:solidFill>
                  <a:schemeClr val="tx1"/>
                </a:solidFill>
              </a:rPr>
              <a:t>2013 Statewide Infant Mortality </a:t>
            </a:r>
            <a:br>
              <a:rPr lang="en-US" u="sng" dirty="0">
                <a:solidFill>
                  <a:schemeClr val="tx1"/>
                </a:solidFill>
              </a:rPr>
            </a:br>
            <a:r>
              <a:rPr lang="en-US" u="sng" dirty="0">
                <a:solidFill>
                  <a:schemeClr val="tx1"/>
                </a:solidFill>
              </a:rPr>
              <a:t>Awareness Tour </a:t>
            </a:r>
          </a:p>
        </p:txBody>
      </p:sp>
    </p:spTree>
    <p:extLst>
      <p:ext uri="{BB962C8B-B14F-4D97-AF65-F5344CB8AC3E}">
        <p14:creationId xmlns:p14="http://schemas.microsoft.com/office/powerpoint/2010/main" val="83153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8579BC-4F60-5740-B011-5C75B4C51D95}"/>
              </a:ext>
            </a:extLst>
          </p:cNvPr>
          <p:cNvSpPr>
            <a:spLocks noGrp="1"/>
          </p:cNvSpPr>
          <p:nvPr>
            <p:ph type="ctrTitle"/>
          </p:nvPr>
        </p:nvSpPr>
        <p:spPr>
          <a:xfrm>
            <a:off x="304800" y="228600"/>
            <a:ext cx="8229599" cy="4622970"/>
          </a:xfrm>
        </p:spPr>
        <p:txBody>
          <a:bodyPr>
            <a:normAutofit/>
          </a:bodyPr>
          <a:lstStyle/>
          <a:p>
            <a:pPr algn="ctr"/>
            <a:r>
              <a:rPr lang="en-US" sz="3200" u="sng" dirty="0">
                <a:solidFill>
                  <a:srgbClr val="00B0F0"/>
                </a:solidFill>
                <a:latin typeface="+mn-lt"/>
              </a:rPr>
              <a:t>The Northwest Ohio Pathways HUB </a:t>
            </a:r>
            <a:br>
              <a:rPr lang="en-US" sz="3200" u="sng" dirty="0">
                <a:solidFill>
                  <a:srgbClr val="00B0F0"/>
                </a:solidFill>
                <a:latin typeface="+mn-lt"/>
              </a:rPr>
            </a:br>
            <a:r>
              <a:rPr lang="en-US" sz="3200" b="0" dirty="0">
                <a:latin typeface="+mn-lt"/>
              </a:rPr>
              <a:t>is a data-driven, community-wide system that connects low-income residents to needed medical care and social services to improve health outcomes</a:t>
            </a:r>
            <a:r>
              <a:rPr lang="en-US" sz="1800" b="0" dirty="0">
                <a:latin typeface="+mn-lt"/>
              </a:rPr>
              <a:t>. </a:t>
            </a:r>
            <a:r>
              <a:rPr lang="en-US" b="0" dirty="0">
                <a:latin typeface="+mn-lt"/>
              </a:rPr>
              <a:t/>
            </a:r>
            <a:br>
              <a:rPr lang="en-US" b="0" dirty="0">
                <a:latin typeface="+mn-lt"/>
              </a:rPr>
            </a:br>
            <a:r>
              <a:rPr lang="en-US" sz="2400" dirty="0">
                <a:solidFill>
                  <a:schemeClr val="tx1"/>
                </a:solidFill>
                <a:latin typeface="+mn-lt"/>
              </a:rPr>
              <a:t/>
            </a:r>
            <a:br>
              <a:rPr lang="en-US" sz="2400" dirty="0">
                <a:solidFill>
                  <a:schemeClr val="tx1"/>
                </a:solidFill>
                <a:latin typeface="+mn-lt"/>
              </a:rPr>
            </a:br>
            <a:r>
              <a:rPr lang="en-US" sz="2400" dirty="0">
                <a:solidFill>
                  <a:schemeClr val="tx1"/>
                </a:solidFill>
                <a:latin typeface="+mn-lt"/>
              </a:rPr>
              <a:t>Nationally Certified Pathways Community HUB</a:t>
            </a:r>
          </a:p>
        </p:txBody>
      </p:sp>
    </p:spTree>
    <p:extLst>
      <p:ext uri="{BB962C8B-B14F-4D97-AF65-F5344CB8AC3E}">
        <p14:creationId xmlns:p14="http://schemas.microsoft.com/office/powerpoint/2010/main" val="627348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728827-84B8-F843-9659-943FFCBF6DAA}"/>
              </a:ext>
            </a:extLst>
          </p:cNvPr>
          <p:cNvSpPr>
            <a:spLocks noGrp="1"/>
          </p:cNvSpPr>
          <p:nvPr>
            <p:ph type="ctrTitle"/>
          </p:nvPr>
        </p:nvSpPr>
        <p:spPr>
          <a:xfrm>
            <a:off x="914400" y="763315"/>
            <a:ext cx="7586575" cy="447900"/>
          </a:xfrm>
        </p:spPr>
        <p:txBody>
          <a:bodyPr>
            <a:noAutofit/>
          </a:bodyPr>
          <a:lstStyle/>
          <a:p>
            <a:pPr algn="ctr"/>
            <a:r>
              <a:rPr lang="en-US" sz="2800" u="sng" dirty="0">
                <a:solidFill>
                  <a:schemeClr val="tx1"/>
                </a:solidFill>
              </a:rPr>
              <a:t>GREATEST HEALTH RISK FACTORS</a:t>
            </a:r>
          </a:p>
        </p:txBody>
      </p:sp>
      <p:pic>
        <p:nvPicPr>
          <p:cNvPr id="5" name="Picture 4">
            <a:extLst>
              <a:ext uri="{FF2B5EF4-FFF2-40B4-BE49-F238E27FC236}">
                <a16:creationId xmlns:a16="http://schemas.microsoft.com/office/drawing/2014/main" xmlns="" id="{30039B1F-F9D2-2A41-87C8-CA7F983A6578}"/>
              </a:ext>
            </a:extLst>
          </p:cNvPr>
          <p:cNvPicPr>
            <a:picLocks noChangeAspect="1"/>
          </p:cNvPicPr>
          <p:nvPr/>
        </p:nvPicPr>
        <p:blipFill>
          <a:blip r:embed="rId3"/>
          <a:stretch>
            <a:fillRect/>
          </a:stretch>
        </p:blipFill>
        <p:spPr>
          <a:xfrm>
            <a:off x="4648201" y="2438400"/>
            <a:ext cx="3642132" cy="3810000"/>
          </a:xfrm>
          <a:prstGeom prst="rect">
            <a:avLst/>
          </a:prstGeom>
          <a:noFill/>
          <a:ln w="28575">
            <a:solidFill>
              <a:schemeClr val="tx1"/>
            </a:solidFill>
          </a:ln>
        </p:spPr>
      </p:pic>
      <p:pic>
        <p:nvPicPr>
          <p:cNvPr id="7" name="Picture 6">
            <a:extLst>
              <a:ext uri="{FF2B5EF4-FFF2-40B4-BE49-F238E27FC236}">
                <a16:creationId xmlns:a16="http://schemas.microsoft.com/office/drawing/2014/main" xmlns="" id="{F8D240DD-87EB-344C-8DEE-B88F9502926C}"/>
              </a:ext>
            </a:extLst>
          </p:cNvPr>
          <p:cNvPicPr>
            <a:picLocks noChangeAspect="1"/>
          </p:cNvPicPr>
          <p:nvPr/>
        </p:nvPicPr>
        <p:blipFill>
          <a:blip r:embed="rId4"/>
          <a:stretch>
            <a:fillRect/>
          </a:stretch>
        </p:blipFill>
        <p:spPr>
          <a:xfrm>
            <a:off x="304800" y="1524000"/>
            <a:ext cx="3508229" cy="3886200"/>
          </a:xfrm>
          <a:prstGeom prst="rect">
            <a:avLst/>
          </a:prstGeom>
          <a:ln w="28575">
            <a:solidFill>
              <a:schemeClr val="tx1"/>
            </a:solidFill>
          </a:ln>
        </p:spPr>
      </p:pic>
    </p:spTree>
    <p:extLst>
      <p:ext uri="{BB962C8B-B14F-4D97-AF65-F5344CB8AC3E}">
        <p14:creationId xmlns:p14="http://schemas.microsoft.com/office/powerpoint/2010/main" val="197838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ppt_x"/>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2624314357"/>
              </p:ext>
            </p:extLst>
          </p:nvPr>
        </p:nvGraphicFramePr>
        <p:xfrm>
          <a:off x="1415845" y="914400"/>
          <a:ext cx="6585155" cy="495299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xmlns="" id="{AE9F32AD-AA3B-4791-83CF-99947561A54C}"/>
              </a:ext>
            </a:extLst>
          </p:cNvPr>
          <p:cNvSpPr txBox="1"/>
          <p:nvPr/>
        </p:nvSpPr>
        <p:spPr>
          <a:xfrm>
            <a:off x="2114118" y="4191000"/>
            <a:ext cx="5614037" cy="646331"/>
          </a:xfrm>
          <a:prstGeom prst="rect">
            <a:avLst/>
          </a:prstGeom>
          <a:noFill/>
          <a:ln>
            <a:solidFill>
              <a:schemeClr val="tx1"/>
            </a:solidFill>
          </a:ln>
        </p:spPr>
        <p:txBody>
          <a:bodyPr wrap="none" rtlCol="0">
            <a:spAutoFit/>
          </a:bodyPr>
          <a:lstStyle/>
          <a:p>
            <a:r>
              <a:rPr lang="en-US" dirty="0"/>
              <a:t>In 2013, 63% of Women on Medicaid attended a </a:t>
            </a:r>
          </a:p>
          <a:p>
            <a:r>
              <a:rPr lang="en-US" dirty="0"/>
              <a:t>Postpartum appointment within 90 days</a:t>
            </a:r>
          </a:p>
        </p:txBody>
      </p:sp>
    </p:spTree>
    <p:extLst>
      <p:ext uri="{BB962C8B-B14F-4D97-AF65-F5344CB8AC3E}">
        <p14:creationId xmlns:p14="http://schemas.microsoft.com/office/powerpoint/2010/main" val="386228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0E31D30-FE38-4F0F-B7B5-F08688299EB7}"/>
              </a:ext>
            </a:extLst>
          </p:cNvPr>
          <p:cNvSpPr>
            <a:spLocks noGrp="1"/>
          </p:cNvSpPr>
          <p:nvPr>
            <p:ph type="sldNum" sz="quarter" idx="12"/>
          </p:nvPr>
        </p:nvSpPr>
        <p:spPr/>
        <p:txBody>
          <a:bodyPr/>
          <a:lstStyle/>
          <a:p>
            <a:pPr defTabSz="685800"/>
            <a:fld id="{434087A7-54D1-4567-AA63-58F7C87F0172}" type="slidenum">
              <a:rPr lang="en-US">
                <a:solidFill>
                  <a:prstClr val="black">
                    <a:tint val="75000"/>
                  </a:prstClr>
                </a:solidFill>
                <a:latin typeface="Calibri" panose="020F0502020204030204"/>
              </a:rPr>
              <a:pPr defTabSz="685800"/>
              <a:t>43</a:t>
            </a:fld>
            <a:endParaRPr lang="en-US" dirty="0">
              <a:solidFill>
                <a:prstClr val="black">
                  <a:tint val="75000"/>
                </a:prstClr>
              </a:solidFill>
              <a:latin typeface="Calibri" panose="020F0502020204030204"/>
            </a:endParaRPr>
          </a:p>
        </p:txBody>
      </p:sp>
      <p:graphicFrame>
        <p:nvGraphicFramePr>
          <p:cNvPr id="3" name="Chart 2">
            <a:extLst>
              <a:ext uri="{FF2B5EF4-FFF2-40B4-BE49-F238E27FC236}">
                <a16:creationId xmlns:a16="http://schemas.microsoft.com/office/drawing/2014/main" xmlns="" id="{D2E657B9-22A1-485A-9EF0-33833DBCF2D4}"/>
              </a:ext>
            </a:extLst>
          </p:cNvPr>
          <p:cNvGraphicFramePr>
            <a:graphicFrameLocks/>
          </p:cNvGraphicFramePr>
          <p:nvPr>
            <p:extLst>
              <p:ext uri="{D42A27DB-BD31-4B8C-83A1-F6EECF244321}">
                <p14:modId xmlns:p14="http://schemas.microsoft.com/office/powerpoint/2010/main" val="216075872"/>
              </p:ext>
            </p:extLst>
          </p:nvPr>
        </p:nvGraphicFramePr>
        <p:xfrm>
          <a:off x="1828800" y="838200"/>
          <a:ext cx="5943600" cy="461962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xmlns="" id="{2418708E-839F-4259-B94D-1D1A9E460ED6}"/>
              </a:ext>
            </a:extLst>
          </p:cNvPr>
          <p:cNvSpPr txBox="1"/>
          <p:nvPr/>
        </p:nvSpPr>
        <p:spPr>
          <a:xfrm>
            <a:off x="1371601" y="5660053"/>
            <a:ext cx="3251211" cy="300082"/>
          </a:xfrm>
          <a:prstGeom prst="rect">
            <a:avLst/>
          </a:prstGeom>
          <a:noFill/>
        </p:spPr>
        <p:txBody>
          <a:bodyPr wrap="none" rtlCol="0">
            <a:spAutoFit/>
          </a:bodyPr>
          <a:lstStyle/>
          <a:p>
            <a:pPr defTabSz="685800"/>
            <a:r>
              <a:rPr lang="en-US" sz="1350" dirty="0">
                <a:solidFill>
                  <a:prstClr val="black"/>
                </a:solidFill>
                <a:latin typeface="Calibri" panose="020F0502020204030204"/>
              </a:rPr>
              <a:t>Richland County data not available for 2015</a:t>
            </a:r>
          </a:p>
        </p:txBody>
      </p:sp>
    </p:spTree>
    <p:extLst>
      <p:ext uri="{BB962C8B-B14F-4D97-AF65-F5344CB8AC3E}">
        <p14:creationId xmlns:p14="http://schemas.microsoft.com/office/powerpoint/2010/main" val="531615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EA39F53-797E-4CF2-AD6D-D34F8AEF8C19}"/>
              </a:ext>
            </a:extLst>
          </p:cNvPr>
          <p:cNvSpPr>
            <a:spLocks noGrp="1"/>
          </p:cNvSpPr>
          <p:nvPr>
            <p:ph type="sldNum" sz="quarter" idx="12"/>
          </p:nvPr>
        </p:nvSpPr>
        <p:spPr/>
        <p:txBody>
          <a:bodyPr/>
          <a:lstStyle/>
          <a:p>
            <a:pPr defTabSz="685800"/>
            <a:fld id="{434087A7-54D1-4567-AA63-58F7C87F0172}" type="slidenum">
              <a:rPr lang="en-US">
                <a:solidFill>
                  <a:prstClr val="black">
                    <a:tint val="75000"/>
                  </a:prstClr>
                </a:solidFill>
                <a:latin typeface="Calibri" panose="020F0502020204030204"/>
              </a:rPr>
              <a:pPr defTabSz="685800"/>
              <a:t>44</a:t>
            </a:fld>
            <a:endParaRPr lang="en-US" dirty="0">
              <a:solidFill>
                <a:prstClr val="black">
                  <a:tint val="75000"/>
                </a:prstClr>
              </a:solidFill>
              <a:latin typeface="Calibri" panose="020F0502020204030204"/>
            </a:endParaRPr>
          </a:p>
        </p:txBody>
      </p:sp>
      <p:graphicFrame>
        <p:nvGraphicFramePr>
          <p:cNvPr id="7" name="Chart 6">
            <a:extLst>
              <a:ext uri="{FF2B5EF4-FFF2-40B4-BE49-F238E27FC236}">
                <a16:creationId xmlns:a16="http://schemas.microsoft.com/office/drawing/2014/main" xmlns="" id="{6307EA1A-77C7-45C4-B06F-E4571062BC5E}"/>
              </a:ext>
            </a:extLst>
          </p:cNvPr>
          <p:cNvGraphicFramePr>
            <a:graphicFrameLocks/>
          </p:cNvGraphicFramePr>
          <p:nvPr>
            <p:extLst>
              <p:ext uri="{D42A27DB-BD31-4B8C-83A1-F6EECF244321}">
                <p14:modId xmlns:p14="http://schemas.microsoft.com/office/powerpoint/2010/main" val="2996390586"/>
              </p:ext>
            </p:extLst>
          </p:nvPr>
        </p:nvGraphicFramePr>
        <p:xfrm>
          <a:off x="2000250" y="914400"/>
          <a:ext cx="5695950" cy="4724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4436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2906" y="1159706"/>
            <a:ext cx="8229600" cy="4525963"/>
          </a:xfrm>
        </p:spPr>
        <p:txBody>
          <a:bodyPr>
            <a:normAutofit/>
          </a:bodyPr>
          <a:lstStyle/>
          <a:p>
            <a:pPr marL="0" lvl="0" indent="0" algn="ctr" eaLnBrk="0" fontAlgn="base" hangingPunct="0">
              <a:spcBef>
                <a:spcPct val="0"/>
              </a:spcBef>
              <a:spcAft>
                <a:spcPct val="0"/>
              </a:spcAft>
              <a:buClrTx/>
              <a:buSzTx/>
              <a:buNone/>
            </a:pPr>
            <a:r>
              <a:rPr lang="en-US" altLang="en-US" sz="2000" dirty="0">
                <a:solidFill>
                  <a:prstClr val="black"/>
                </a:solidFill>
                <a:latin typeface="Aharoni" panose="02010803020104030203" pitchFamily="2" charset="-79"/>
                <a:ea typeface="Calibri" panose="020F0502020204030204" pitchFamily="34" charset="0"/>
                <a:cs typeface="Aharoni" panose="02010803020104030203" pitchFamily="2" charset="-79"/>
              </a:rPr>
              <a:t>PY</a:t>
            </a:r>
            <a:r>
              <a:rPr lang="en-US" altLang="en-US" sz="2800" dirty="0">
                <a:solidFill>
                  <a:prstClr val="black"/>
                </a:solidFill>
                <a:latin typeface="Aharoni" panose="02010803020104030203" pitchFamily="2" charset="-79"/>
                <a:ea typeface="Calibri" panose="020F0502020204030204" pitchFamily="34" charset="0"/>
                <a:cs typeface="Aharoni" panose="02010803020104030203" pitchFamily="2" charset="-79"/>
              </a:rPr>
              <a:t>18</a:t>
            </a:r>
            <a:r>
              <a:rPr lang="en-US" altLang="en-US" sz="2000" dirty="0">
                <a:solidFill>
                  <a:prstClr val="black"/>
                </a:solidFill>
                <a:latin typeface="Aharoni" panose="02010803020104030203" pitchFamily="2" charset="-79"/>
                <a:ea typeface="Calibri" panose="020F0502020204030204" pitchFamily="34" charset="0"/>
                <a:cs typeface="Aharoni" panose="02010803020104030203" pitchFamily="2" charset="-79"/>
              </a:rPr>
              <a:t> PT and LBW Rate County and HUB Comparison - Singletons</a:t>
            </a:r>
            <a:endParaRPr lang="en-US" altLang="en-US" sz="2000" dirty="0">
              <a:solidFill>
                <a:prstClr val="black"/>
              </a:solidFill>
              <a:latin typeface="Aharoni" panose="02010803020104030203" pitchFamily="2" charset="-79"/>
              <a:cs typeface="Aharoni" panose="02010803020104030203" pitchFamily="2" charset="-79"/>
            </a:endParaRPr>
          </a:p>
          <a:p>
            <a:pPr marL="109728" indent="0">
              <a:buNone/>
            </a:pPr>
            <a:endParaRPr lang="en-US" sz="2000" dirty="0"/>
          </a:p>
          <a:p>
            <a:endParaRPr lang="en-US" sz="2000" dirty="0"/>
          </a:p>
          <a:p>
            <a:endParaRPr lang="en-US" sz="1800" dirty="0"/>
          </a:p>
          <a:p>
            <a:endParaRPr lang="en-US" dirty="0"/>
          </a:p>
        </p:txBody>
      </p:sp>
      <p:sp>
        <p:nvSpPr>
          <p:cNvPr id="3" name="Slide Number Placeholder 2"/>
          <p:cNvSpPr>
            <a:spLocks noGrp="1"/>
          </p:cNvSpPr>
          <p:nvPr>
            <p:ph type="sldNum" sz="quarter" idx="12"/>
          </p:nvPr>
        </p:nvSpPr>
        <p:spPr/>
        <p:txBody>
          <a:bodyPr/>
          <a:lstStyle/>
          <a:p>
            <a:fld id="{434087A7-54D1-4567-AA63-58F7C87F0172}" type="slidenum">
              <a:rPr lang="en-US" smtClean="0"/>
              <a:t>45</a:t>
            </a:fld>
            <a:endParaRPr lang="en-US" dirty="0"/>
          </a:p>
        </p:txBody>
      </p:sp>
      <p:sp>
        <p:nvSpPr>
          <p:cNvPr id="4" name="Title 3"/>
          <p:cNvSpPr>
            <a:spLocks noGrp="1"/>
          </p:cNvSpPr>
          <p:nvPr>
            <p:ph type="title"/>
          </p:nvPr>
        </p:nvSpPr>
        <p:spPr/>
        <p:txBody>
          <a:bodyPr>
            <a:normAutofit/>
          </a:bodyPr>
          <a:lstStyle/>
          <a:p>
            <a:r>
              <a:rPr lang="en-US" sz="3200" b="0" u="sng" dirty="0">
                <a:solidFill>
                  <a:schemeClr val="tx2">
                    <a:lumMod val="60000"/>
                    <a:lumOff val="40000"/>
                  </a:schemeClr>
                </a:solidFill>
                <a:latin typeface="Aharoni" panose="02010803020104030203" pitchFamily="2" charset="-79"/>
                <a:cs typeface="Aharoni" panose="02010803020104030203" pitchFamily="2" charset="-79"/>
              </a:rPr>
              <a:t>Ohio Commission on Minority Health </a:t>
            </a:r>
          </a:p>
        </p:txBody>
      </p:sp>
      <p:sp>
        <p:nvSpPr>
          <p:cNvPr id="8" name="Rectangle 2"/>
          <p:cNvSpPr>
            <a:spLocks noChangeArrowheads="1"/>
          </p:cNvSpPr>
          <p:nvPr/>
        </p:nvSpPr>
        <p:spPr bwMode="auto">
          <a:xfrm>
            <a:off x="1257300" y="3681115"/>
            <a:ext cx="712470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sz="1100" dirty="0">
                <a:latin typeface="Calibri" panose="020F0502020204030204" pitchFamily="34" charset="0"/>
                <a:ea typeface="Calibri" panose="020F0502020204030204" pitchFamily="34" charset="0"/>
                <a:cs typeface="Times New Roman" panose="02020603050405020304" pitchFamily="18" charset="0"/>
              </a:rPr>
              <a:t>Preliminary OCMH</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data reported in CCS as of June 30, 2018. Canton’s HUB has not had any births to date. Total number of births are those of FY17 enrolled moms and FY18 enrolled moms who gave birth in </a:t>
            </a:r>
            <a:r>
              <a:rPr lang="en-US" altLang="en-US" sz="1100" dirty="0">
                <a:latin typeface="Calibri" panose="020F0502020204030204" pitchFamily="34" charset="0"/>
                <a:ea typeface="Calibri" panose="020F0502020204030204" pitchFamily="34" charset="0"/>
                <a:cs typeface="Times New Roman" panose="02020603050405020304" pitchFamily="18" charset="0"/>
              </a:rPr>
              <a:t>FY18. County and HUB birth comparisons are for singleton births only. Preliminary </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2017 County data is from the ODH Public Health Data Warehouse</a:t>
            </a:r>
            <a:r>
              <a:rPr lang="en-US" altLang="en-US" sz="1100" dirty="0">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9" name="Table 8"/>
          <p:cNvGraphicFramePr>
            <a:graphicFrameLocks noGrp="1"/>
          </p:cNvGraphicFramePr>
          <p:nvPr/>
        </p:nvGraphicFramePr>
        <p:xfrm>
          <a:off x="1885950" y="1731476"/>
          <a:ext cx="6038850" cy="1761240"/>
        </p:xfrm>
        <a:graphic>
          <a:graphicData uri="http://schemas.openxmlformats.org/drawingml/2006/table">
            <a:tbl>
              <a:tblPr firstRow="1" firstCol="1" bandRow="1">
                <a:tableStyleId>{5C22544A-7EE6-4342-B048-85BDC9FD1C3A}</a:tableStyleId>
              </a:tblPr>
              <a:tblGrid>
                <a:gridCol w="1009650">
                  <a:extLst>
                    <a:ext uri="{9D8B030D-6E8A-4147-A177-3AD203B41FA5}">
                      <a16:colId xmlns:a16="http://schemas.microsoft.com/office/drawing/2014/main" xmlns="" val="20000"/>
                    </a:ext>
                  </a:extLst>
                </a:gridCol>
                <a:gridCol w="914400">
                  <a:extLst>
                    <a:ext uri="{9D8B030D-6E8A-4147-A177-3AD203B41FA5}">
                      <a16:colId xmlns:a16="http://schemas.microsoft.com/office/drawing/2014/main" xmlns="" val="20001"/>
                    </a:ext>
                  </a:extLst>
                </a:gridCol>
                <a:gridCol w="685800">
                  <a:extLst>
                    <a:ext uri="{9D8B030D-6E8A-4147-A177-3AD203B41FA5}">
                      <a16:colId xmlns:a16="http://schemas.microsoft.com/office/drawing/2014/main" xmlns="" val="20002"/>
                    </a:ext>
                  </a:extLst>
                </a:gridCol>
                <a:gridCol w="533400">
                  <a:extLst>
                    <a:ext uri="{9D8B030D-6E8A-4147-A177-3AD203B41FA5}">
                      <a16:colId xmlns:a16="http://schemas.microsoft.com/office/drawing/2014/main" xmlns="" val="20003"/>
                    </a:ext>
                  </a:extLst>
                </a:gridCol>
                <a:gridCol w="1066800">
                  <a:extLst>
                    <a:ext uri="{9D8B030D-6E8A-4147-A177-3AD203B41FA5}">
                      <a16:colId xmlns:a16="http://schemas.microsoft.com/office/drawing/2014/main" xmlns="" val="20004"/>
                    </a:ext>
                  </a:extLst>
                </a:gridCol>
                <a:gridCol w="990600">
                  <a:extLst>
                    <a:ext uri="{9D8B030D-6E8A-4147-A177-3AD203B41FA5}">
                      <a16:colId xmlns:a16="http://schemas.microsoft.com/office/drawing/2014/main" xmlns="" val="20005"/>
                    </a:ext>
                  </a:extLst>
                </a:gridCol>
                <a:gridCol w="838200">
                  <a:extLst>
                    <a:ext uri="{9D8B030D-6E8A-4147-A177-3AD203B41FA5}">
                      <a16:colId xmlns:a16="http://schemas.microsoft.com/office/drawing/2014/main" xmlns="" val="20006"/>
                    </a:ext>
                  </a:extLst>
                </a:gridCol>
              </a:tblGrid>
              <a:tr h="0">
                <a:tc>
                  <a:txBody>
                    <a:bodyPr/>
                    <a:lstStyle/>
                    <a:p>
                      <a:pPr marL="0" marR="0" algn="ctr">
                        <a:lnSpc>
                          <a:spcPct val="107000"/>
                        </a:lnSpc>
                        <a:spcBef>
                          <a:spcPts val="0"/>
                        </a:spcBef>
                        <a:spcAft>
                          <a:spcPts val="0"/>
                        </a:spcAft>
                      </a:pPr>
                      <a:r>
                        <a:rPr lang="en-US" sz="1000" dirty="0">
                          <a:effectLst/>
                        </a:rPr>
                        <a:t>HUB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a:effectLst/>
                        </a:rPr>
                        <a:t>County PY17 AA PT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HUB PTD</a:t>
                      </a:r>
                      <a:endParaRPr lang="en-US" sz="1100" dirty="0">
                        <a:effectLst/>
                      </a:endParaRPr>
                    </a:p>
                    <a:p>
                      <a:pPr marL="0" marR="0" algn="ctr">
                        <a:lnSpc>
                          <a:spcPct val="107000"/>
                        </a:lnSpc>
                        <a:spcBef>
                          <a:spcPts val="0"/>
                        </a:spcBef>
                        <a:spcAft>
                          <a:spcPts val="0"/>
                        </a:spcAft>
                      </a:pPr>
                      <a:r>
                        <a:rPr lang="en-US" sz="1000" dirty="0">
                          <a:effectLst/>
                        </a:rPr>
                        <a:t>AA PT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a:effectLst/>
                        </a:rPr>
                        <a:t>Status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a:effectLst/>
                        </a:rPr>
                        <a:t>County PY17 AA LBW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a:effectLst/>
                        </a:rPr>
                        <a:t>HUB YTD</a:t>
                      </a:r>
                      <a:endParaRPr lang="en-US" sz="1100">
                        <a:effectLst/>
                      </a:endParaRPr>
                    </a:p>
                    <a:p>
                      <a:pPr marL="0" marR="0" algn="ctr">
                        <a:lnSpc>
                          <a:spcPct val="107000"/>
                        </a:lnSpc>
                        <a:spcBef>
                          <a:spcPts val="0"/>
                        </a:spcBef>
                        <a:spcAft>
                          <a:spcPts val="0"/>
                        </a:spcAft>
                      </a:pPr>
                      <a:r>
                        <a:rPr lang="en-US" sz="1000">
                          <a:effectLst/>
                        </a:rPr>
                        <a:t>AA LBW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Status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0">
                <a:tc>
                  <a:txBody>
                    <a:bodyPr/>
                    <a:lstStyle/>
                    <a:p>
                      <a:pPr marL="0" marR="0" algn="ctr">
                        <a:lnSpc>
                          <a:spcPct val="107000"/>
                        </a:lnSpc>
                        <a:spcBef>
                          <a:spcPts val="0"/>
                        </a:spcBef>
                        <a:spcAft>
                          <a:spcPts val="0"/>
                        </a:spcAft>
                      </a:pPr>
                      <a:r>
                        <a:rPr lang="en-US" sz="1100">
                          <a:effectLst/>
                        </a:rPr>
                        <a:t>Akron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9.2%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0">
                <a:tc>
                  <a:txBody>
                    <a:bodyPr/>
                    <a:lstStyle/>
                    <a:p>
                      <a:pPr marL="0" marR="0" algn="ctr">
                        <a:lnSpc>
                          <a:spcPct val="107000"/>
                        </a:lnSpc>
                        <a:spcBef>
                          <a:spcPts val="0"/>
                        </a:spcBef>
                        <a:spcAft>
                          <a:spcPts val="0"/>
                        </a:spcAft>
                      </a:pPr>
                      <a:r>
                        <a:rPr lang="en-US" sz="1100">
                          <a:effectLst/>
                        </a:rPr>
                        <a:t>Canton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0">
                <a:tc>
                  <a:txBody>
                    <a:bodyPr/>
                    <a:lstStyle/>
                    <a:p>
                      <a:pPr marL="0" marR="0" algn="ctr">
                        <a:lnSpc>
                          <a:spcPct val="107000"/>
                        </a:lnSpc>
                        <a:spcBef>
                          <a:spcPts val="0"/>
                        </a:spcBef>
                        <a:spcAft>
                          <a:spcPts val="0"/>
                        </a:spcAft>
                      </a:pPr>
                      <a:r>
                        <a:rPr lang="en-US" sz="1100">
                          <a:effectLst/>
                        </a:rPr>
                        <a:t>Cincinnati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0">
                <a:tc>
                  <a:txBody>
                    <a:bodyPr/>
                    <a:lstStyle/>
                    <a:p>
                      <a:pPr marL="0" marR="0" algn="ctr">
                        <a:lnSpc>
                          <a:spcPct val="107000"/>
                        </a:lnSpc>
                        <a:spcBef>
                          <a:spcPts val="0"/>
                        </a:spcBef>
                        <a:spcAft>
                          <a:spcPts val="0"/>
                        </a:spcAft>
                      </a:pPr>
                      <a:r>
                        <a:rPr lang="en-US" sz="1100">
                          <a:effectLst/>
                        </a:rPr>
                        <a:t>Franklin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0">
                <a:tc>
                  <a:txBody>
                    <a:bodyPr/>
                    <a:lstStyle/>
                    <a:p>
                      <a:pPr marL="0" marR="0" algn="ctr">
                        <a:lnSpc>
                          <a:spcPct val="107000"/>
                        </a:lnSpc>
                        <a:spcBef>
                          <a:spcPts val="0"/>
                        </a:spcBef>
                        <a:spcAft>
                          <a:spcPts val="0"/>
                        </a:spcAft>
                      </a:pPr>
                      <a:r>
                        <a:rPr lang="en-US" sz="1100">
                          <a:effectLst/>
                        </a:rPr>
                        <a:t>Mansfield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8.7%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8.7%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0">
                <a:tc>
                  <a:txBody>
                    <a:bodyPr/>
                    <a:lstStyle/>
                    <a:p>
                      <a:pPr marL="0" marR="0" algn="ctr">
                        <a:lnSpc>
                          <a:spcPct val="107000"/>
                        </a:lnSpc>
                        <a:spcBef>
                          <a:spcPts val="0"/>
                        </a:spcBef>
                        <a:spcAft>
                          <a:spcPts val="0"/>
                        </a:spcAft>
                      </a:pPr>
                      <a:r>
                        <a:rPr lang="en-US" sz="1100">
                          <a:effectLst/>
                        </a:rPr>
                        <a:t>Toledo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17.6%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0">
                <a:tc>
                  <a:txBody>
                    <a:bodyPr/>
                    <a:lstStyle/>
                    <a:p>
                      <a:pPr marL="0" marR="0" algn="ctr">
                        <a:lnSpc>
                          <a:spcPct val="107000"/>
                        </a:lnSpc>
                        <a:spcBef>
                          <a:spcPts val="0"/>
                        </a:spcBef>
                        <a:spcAft>
                          <a:spcPts val="0"/>
                        </a:spcAft>
                      </a:pPr>
                      <a:r>
                        <a:rPr lang="en-US" sz="1100">
                          <a:effectLst/>
                        </a:rPr>
                        <a:t>Youngstown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0">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bl>
          </a:graphicData>
        </a:graphic>
      </p:graphicFrame>
      <p:graphicFrame>
        <p:nvGraphicFramePr>
          <p:cNvPr id="5" name="Table 4"/>
          <p:cNvGraphicFramePr>
            <a:graphicFrameLocks noGrp="1"/>
          </p:cNvGraphicFramePr>
          <p:nvPr/>
        </p:nvGraphicFramePr>
        <p:xfrm>
          <a:off x="914400" y="4561062"/>
          <a:ext cx="4385310" cy="1973267"/>
        </p:xfrm>
        <a:graphic>
          <a:graphicData uri="http://schemas.openxmlformats.org/drawingml/2006/table">
            <a:tbl>
              <a:tblPr firstRow="1" firstCol="1" bandRow="1">
                <a:tableStyleId>{5C22544A-7EE6-4342-B048-85BDC9FD1C3A}</a:tableStyleId>
              </a:tblPr>
              <a:tblGrid>
                <a:gridCol w="1114425">
                  <a:extLst>
                    <a:ext uri="{9D8B030D-6E8A-4147-A177-3AD203B41FA5}">
                      <a16:colId xmlns:a16="http://schemas.microsoft.com/office/drawing/2014/main" xmlns="" val="20000"/>
                    </a:ext>
                  </a:extLst>
                </a:gridCol>
                <a:gridCol w="1090295">
                  <a:extLst>
                    <a:ext uri="{9D8B030D-6E8A-4147-A177-3AD203B41FA5}">
                      <a16:colId xmlns:a16="http://schemas.microsoft.com/office/drawing/2014/main" xmlns="" val="20001"/>
                    </a:ext>
                  </a:extLst>
                </a:gridCol>
                <a:gridCol w="1090295">
                  <a:extLst>
                    <a:ext uri="{9D8B030D-6E8A-4147-A177-3AD203B41FA5}">
                      <a16:colId xmlns:a16="http://schemas.microsoft.com/office/drawing/2014/main" xmlns="" val="20002"/>
                    </a:ext>
                  </a:extLst>
                </a:gridCol>
                <a:gridCol w="1090295">
                  <a:extLst>
                    <a:ext uri="{9D8B030D-6E8A-4147-A177-3AD203B41FA5}">
                      <a16:colId xmlns:a16="http://schemas.microsoft.com/office/drawing/2014/main" xmlns="" val="20003"/>
                    </a:ext>
                  </a:extLst>
                </a:gridCol>
              </a:tblGrid>
              <a:tr h="0">
                <a:tc>
                  <a:txBody>
                    <a:bodyPr/>
                    <a:lstStyle/>
                    <a:p>
                      <a:pPr marL="0" marR="0" algn="ctr">
                        <a:lnSpc>
                          <a:spcPct val="107000"/>
                        </a:lnSpc>
                        <a:spcBef>
                          <a:spcPts val="0"/>
                        </a:spcBef>
                        <a:spcAft>
                          <a:spcPts val="0"/>
                        </a:spcAft>
                      </a:pPr>
                      <a:r>
                        <a:rPr lang="en-US" sz="1100">
                          <a:effectLst/>
                        </a:rPr>
                        <a:t>HUB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Total Number of Clients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Total Number of All Births YTD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Total Number of AA Births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0">
                <a:tc>
                  <a:txBody>
                    <a:bodyPr/>
                    <a:lstStyle/>
                    <a:p>
                      <a:pPr marL="0" marR="0" algn="ctr">
                        <a:lnSpc>
                          <a:spcPct val="107000"/>
                        </a:lnSpc>
                        <a:spcBef>
                          <a:spcPts val="0"/>
                        </a:spcBef>
                        <a:spcAft>
                          <a:spcPts val="0"/>
                        </a:spcAft>
                      </a:pPr>
                      <a:r>
                        <a:rPr lang="en-US" sz="1100">
                          <a:effectLst/>
                        </a:rPr>
                        <a:t>Akron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0">
                <a:tc>
                  <a:txBody>
                    <a:bodyPr/>
                    <a:lstStyle/>
                    <a:p>
                      <a:pPr marL="0" marR="0" algn="ctr">
                        <a:lnSpc>
                          <a:spcPct val="107000"/>
                        </a:lnSpc>
                        <a:spcBef>
                          <a:spcPts val="0"/>
                        </a:spcBef>
                        <a:spcAft>
                          <a:spcPts val="0"/>
                        </a:spcAft>
                      </a:pPr>
                      <a:r>
                        <a:rPr lang="en-US" sz="1100">
                          <a:effectLst/>
                        </a:rPr>
                        <a:t>Canton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0">
                <a:tc>
                  <a:txBody>
                    <a:bodyPr/>
                    <a:lstStyle/>
                    <a:p>
                      <a:pPr marL="0" marR="0" algn="ctr">
                        <a:lnSpc>
                          <a:spcPct val="107000"/>
                        </a:lnSpc>
                        <a:spcBef>
                          <a:spcPts val="0"/>
                        </a:spcBef>
                        <a:spcAft>
                          <a:spcPts val="0"/>
                        </a:spcAft>
                      </a:pPr>
                      <a:r>
                        <a:rPr lang="en-US" sz="1100">
                          <a:effectLst/>
                        </a:rPr>
                        <a:t>Cincinnati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62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0">
                <a:tc>
                  <a:txBody>
                    <a:bodyPr/>
                    <a:lstStyle/>
                    <a:p>
                      <a:pPr marL="0" marR="0" algn="ctr">
                        <a:lnSpc>
                          <a:spcPct val="107000"/>
                        </a:lnSpc>
                        <a:spcBef>
                          <a:spcPts val="0"/>
                        </a:spcBef>
                        <a:spcAft>
                          <a:spcPts val="0"/>
                        </a:spcAft>
                      </a:pPr>
                      <a:r>
                        <a:rPr lang="en-US" sz="1100">
                          <a:effectLst/>
                        </a:rPr>
                        <a:t>Franklin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0">
                <a:tc>
                  <a:txBody>
                    <a:bodyPr/>
                    <a:lstStyle/>
                    <a:p>
                      <a:pPr marL="0" marR="0" algn="ctr">
                        <a:lnSpc>
                          <a:spcPct val="107000"/>
                        </a:lnSpc>
                        <a:spcBef>
                          <a:spcPts val="0"/>
                        </a:spcBef>
                        <a:spcAft>
                          <a:spcPts val="0"/>
                        </a:spcAft>
                      </a:pPr>
                      <a:r>
                        <a:rPr lang="en-US" sz="1100">
                          <a:effectLst/>
                        </a:rPr>
                        <a:t>Mansfield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0">
                <a:tc>
                  <a:txBody>
                    <a:bodyPr/>
                    <a:lstStyle/>
                    <a:p>
                      <a:pPr marL="0" marR="0" algn="ctr">
                        <a:lnSpc>
                          <a:spcPct val="107000"/>
                        </a:lnSpc>
                        <a:spcBef>
                          <a:spcPts val="0"/>
                        </a:spcBef>
                        <a:spcAft>
                          <a:spcPts val="0"/>
                        </a:spcAft>
                      </a:pPr>
                      <a:r>
                        <a:rPr lang="en-US" sz="1100">
                          <a:effectLst/>
                        </a:rPr>
                        <a:t>Toledo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0">
                <a:tc>
                  <a:txBody>
                    <a:bodyPr/>
                    <a:lstStyle/>
                    <a:p>
                      <a:pPr marL="0" marR="0" algn="ctr">
                        <a:lnSpc>
                          <a:spcPct val="107000"/>
                        </a:lnSpc>
                        <a:spcBef>
                          <a:spcPts val="0"/>
                        </a:spcBef>
                        <a:spcAft>
                          <a:spcPts val="0"/>
                        </a:spcAft>
                      </a:pPr>
                      <a:r>
                        <a:rPr lang="en-US" sz="1100">
                          <a:effectLst/>
                        </a:rPr>
                        <a:t>Youngstown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0">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392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129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702038615"/>
              </p:ext>
            </p:extLst>
          </p:nvPr>
        </p:nvGraphicFramePr>
        <p:xfrm>
          <a:off x="5867400" y="4469678"/>
          <a:ext cx="1676400" cy="2179320"/>
        </p:xfrm>
        <a:graphic>
          <a:graphicData uri="http://schemas.openxmlformats.org/drawingml/2006/table">
            <a:tbl>
              <a:tblPr firstRow="1" firstCol="1" bandRow="1"/>
              <a:tblGrid>
                <a:gridCol w="1676400">
                  <a:extLst>
                    <a:ext uri="{9D8B030D-6E8A-4147-A177-3AD203B41FA5}">
                      <a16:colId xmlns:a16="http://schemas.microsoft.com/office/drawing/2014/main" xmlns="" val="20000"/>
                    </a:ext>
                  </a:extLst>
                </a:gridCol>
              </a:tblGrid>
              <a:tr h="0">
                <a:tc>
                  <a:txBody>
                    <a:bodyPr/>
                    <a:lstStyle/>
                    <a:p>
                      <a:pPr marL="0" marR="0" algn="ctr">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xmlns="" val="10000"/>
                  </a:ext>
                </a:extLst>
              </a:tr>
              <a:tr h="0">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AA: African American</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CCS: Care</a:t>
                      </a:r>
                      <a:r>
                        <a:rPr lang="en-US" sz="1100" baseline="0" dirty="0">
                          <a:effectLst/>
                          <a:latin typeface="Calibri" panose="020F0502020204030204" pitchFamily="34" charset="0"/>
                          <a:ea typeface="Calibri" panose="020F0502020204030204" pitchFamily="34" charset="0"/>
                          <a:cs typeface="Times New Roman" panose="02020603050405020304" pitchFamily="18" charset="0"/>
                        </a:rPr>
                        <a:t> Coordination Systems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LBW: Low Birth Weight</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OCMH: Ohio Commission</a:t>
                      </a:r>
                      <a:r>
                        <a:rPr lang="en-US" sz="1100" baseline="0" dirty="0">
                          <a:effectLst/>
                          <a:latin typeface="Calibri" panose="020F0502020204030204" pitchFamily="34" charset="0"/>
                          <a:ea typeface="Calibri" panose="020F0502020204030204" pitchFamily="34" charset="0"/>
                          <a:cs typeface="Times New Roman" panose="02020603050405020304" pitchFamily="18" charset="0"/>
                        </a:rPr>
                        <a:t> on Minority Health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PY: Program</a:t>
                      </a:r>
                      <a:r>
                        <a:rPr lang="en-US" sz="1100" baseline="0" dirty="0">
                          <a:effectLst/>
                          <a:latin typeface="Calibri" panose="020F0502020204030204" pitchFamily="34" charset="0"/>
                          <a:ea typeface="Calibri" panose="020F0502020204030204" pitchFamily="34" charset="0"/>
                          <a:cs typeface="Times New Roman" panose="02020603050405020304" pitchFamily="18" charset="0"/>
                        </a:rPr>
                        <a:t> Year</a:t>
                      </a:r>
                      <a:r>
                        <a:rPr lang="en-US" sz="1100" dirty="0">
                          <a:effectLst/>
                          <a:latin typeface="Calibri" panose="020F0502020204030204" pitchFamily="34" charset="0"/>
                          <a:ea typeface="Calibri" panose="020F0502020204030204" pitchFamily="34" charset="0"/>
                          <a:cs typeface="Times New Roman" panose="02020603050405020304" pitchFamily="18" charset="0"/>
                        </a:rPr>
                        <a:t> Year</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 Improved</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PT: Preterm</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S: Same</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 Worse</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YTD: Year to Date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090409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001000" cy="4926615"/>
          </a:xfrm>
          <a:ln>
            <a:solidFill>
              <a:schemeClr val="accent1"/>
            </a:solidFill>
          </a:ln>
        </p:spPr>
        <p:txBody>
          <a:bodyPr>
            <a:noAutofit/>
          </a:bodyPr>
          <a:lstStyle/>
          <a:p>
            <a:endParaRPr lang="en-US" sz="1400" b="1" dirty="0"/>
          </a:p>
          <a:p>
            <a:r>
              <a:rPr lang="en-US" sz="1400" b="1" dirty="0"/>
              <a:t>All HUB Grants are serving high risk pregnant women using Community Health Workers </a:t>
            </a:r>
          </a:p>
          <a:p>
            <a:pPr marL="109728" indent="0">
              <a:buNone/>
            </a:pPr>
            <a:endParaRPr lang="en-US" sz="1400" b="1" dirty="0"/>
          </a:p>
          <a:p>
            <a:r>
              <a:rPr lang="en-US" sz="1400" b="1" dirty="0"/>
              <a:t>Five of Six current HUBS have received national certification level </a:t>
            </a:r>
          </a:p>
          <a:p>
            <a:pPr marL="109728" indent="0">
              <a:buNone/>
            </a:pPr>
            <a:endParaRPr lang="en-US" sz="1400" b="1" dirty="0"/>
          </a:p>
          <a:p>
            <a:r>
              <a:rPr lang="en-US" sz="1400" b="1" dirty="0"/>
              <a:t>Five of Six current HUBS have from one to five contracts with a managed care organization </a:t>
            </a:r>
          </a:p>
          <a:p>
            <a:pPr marL="109728" indent="0">
              <a:buNone/>
            </a:pPr>
            <a:r>
              <a:rPr lang="en-US" sz="1400" b="1" dirty="0"/>
              <a:t>	Buckeye Health Plan, CareSource, Molina, Promedica Advantage and United 	Healthcare Community Plan all contract with at least one HUB</a:t>
            </a:r>
          </a:p>
          <a:p>
            <a:pPr marL="109728" indent="0">
              <a:buNone/>
            </a:pPr>
            <a:endParaRPr lang="en-US" sz="1400" b="1" dirty="0"/>
          </a:p>
          <a:p>
            <a:r>
              <a:rPr lang="en-US" sz="1400" b="1" dirty="0"/>
              <a:t>All HUB Grants have engaged in mentoring calls and face to face mentor meetings</a:t>
            </a:r>
          </a:p>
          <a:p>
            <a:pPr marL="109728" indent="0">
              <a:buNone/>
            </a:pPr>
            <a:r>
              <a:rPr lang="en-US" sz="1400" b="1" dirty="0"/>
              <a:t>     and are active on Monthly Statewide calls</a:t>
            </a:r>
          </a:p>
          <a:p>
            <a:endParaRPr lang="en-US" sz="1400" b="1" dirty="0"/>
          </a:p>
          <a:p>
            <a:r>
              <a:rPr lang="en-US" sz="1400" b="1" dirty="0"/>
              <a:t>All HUB Grants are entering data into the CCS data system weekly</a:t>
            </a:r>
          </a:p>
          <a:p>
            <a:pPr marL="109728" indent="0">
              <a:buNone/>
            </a:pPr>
            <a:endParaRPr lang="en-US" sz="1400" b="1" dirty="0"/>
          </a:p>
          <a:p>
            <a:r>
              <a:rPr lang="en-US" sz="1400" b="1" dirty="0"/>
              <a:t>Evaluation and Policy opportunity analysis is being conducted by Wright State University-Research Enhancement and Evaluation Program and the Kirwan Institute of Ohio State University</a:t>
            </a:r>
          </a:p>
        </p:txBody>
      </p:sp>
      <p:sp>
        <p:nvSpPr>
          <p:cNvPr id="3" name="Slide Number Placeholder 2"/>
          <p:cNvSpPr>
            <a:spLocks noGrp="1"/>
          </p:cNvSpPr>
          <p:nvPr>
            <p:ph type="sldNum" sz="quarter" idx="12"/>
          </p:nvPr>
        </p:nvSpPr>
        <p:spPr/>
        <p:txBody>
          <a:bodyPr/>
          <a:lstStyle/>
          <a:p>
            <a:fld id="{434087A7-54D1-4567-AA63-58F7C87F0172}" type="slidenum">
              <a:rPr lang="en-US" smtClean="0"/>
              <a:t>46</a:t>
            </a:fld>
            <a:endParaRPr lang="en-US" dirty="0"/>
          </a:p>
        </p:txBody>
      </p:sp>
      <p:sp>
        <p:nvSpPr>
          <p:cNvPr id="4" name="Title 3"/>
          <p:cNvSpPr>
            <a:spLocks noGrp="1"/>
          </p:cNvSpPr>
          <p:nvPr>
            <p:ph type="title"/>
          </p:nvPr>
        </p:nvSpPr>
        <p:spPr>
          <a:xfrm>
            <a:off x="417672" y="228600"/>
            <a:ext cx="8229600" cy="1143000"/>
          </a:xfrm>
          <a:noFill/>
          <a:ln>
            <a:solidFill>
              <a:schemeClr val="accent1"/>
            </a:solidFill>
          </a:ln>
        </p:spPr>
        <p:txBody>
          <a:bodyPr>
            <a:normAutofit/>
          </a:bodyPr>
          <a:lstStyle/>
          <a:p>
            <a:pPr algn="ctr"/>
            <a:r>
              <a:rPr lang="en-US" u="sng" dirty="0">
                <a:solidFill>
                  <a:schemeClr val="tx1"/>
                </a:solidFill>
              </a:rPr>
              <a:t>Progress Report on HUB Grants </a:t>
            </a:r>
          </a:p>
        </p:txBody>
      </p:sp>
    </p:spTree>
    <p:extLst>
      <p:ext uri="{BB962C8B-B14F-4D97-AF65-F5344CB8AC3E}">
        <p14:creationId xmlns:p14="http://schemas.microsoft.com/office/powerpoint/2010/main" val="3006759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3657600" y="1276930"/>
            <a:ext cx="3995228" cy="4524315"/>
          </a:xfrm>
          <a:prstGeom prst="rect">
            <a:avLst/>
          </a:prstGeom>
          <a:ln w="28575">
            <a:solidFill>
              <a:srgbClr val="0070C0"/>
            </a:solidFill>
          </a:ln>
        </p:spPr>
      </p:pic>
      <p:sp>
        <p:nvSpPr>
          <p:cNvPr id="3" name="Slide Number Placeholder 2"/>
          <p:cNvSpPr>
            <a:spLocks noGrp="1"/>
          </p:cNvSpPr>
          <p:nvPr>
            <p:ph type="sldNum" sz="quarter" idx="12"/>
          </p:nvPr>
        </p:nvSpPr>
        <p:spPr/>
        <p:txBody>
          <a:bodyPr/>
          <a:lstStyle/>
          <a:p>
            <a:fld id="{434087A7-54D1-4567-AA63-58F7C87F0172}" type="slidenum">
              <a:rPr lang="en-US" smtClean="0">
                <a:solidFill>
                  <a:prstClr val="black"/>
                </a:solidFill>
              </a:rPr>
              <a:pPr/>
              <a:t>47</a:t>
            </a:fld>
            <a:endParaRPr lang="en-US" dirty="0">
              <a:solidFill>
                <a:prstClr val="black"/>
              </a:solidFill>
            </a:endParaRPr>
          </a:p>
        </p:txBody>
      </p:sp>
      <p:sp>
        <p:nvSpPr>
          <p:cNvPr id="4" name="Title 3"/>
          <p:cNvSpPr>
            <a:spLocks noGrp="1"/>
          </p:cNvSpPr>
          <p:nvPr>
            <p:ph type="title"/>
          </p:nvPr>
        </p:nvSpPr>
        <p:spPr>
          <a:xfrm>
            <a:off x="609600" y="76200"/>
            <a:ext cx="7504272" cy="857250"/>
          </a:xfrm>
        </p:spPr>
        <p:txBody>
          <a:bodyPr>
            <a:normAutofit fontScale="90000"/>
          </a:bodyPr>
          <a:lstStyle/>
          <a:p>
            <a:pPr algn="ctr"/>
            <a:r>
              <a:rPr lang="en-US" sz="2700" u="sng" dirty="0">
                <a:solidFill>
                  <a:srgbClr val="0070C0"/>
                </a:solidFill>
                <a:latin typeface="Arial" panose="020B0604020202020204" pitchFamily="34" charset="0"/>
                <a:cs typeface="Arial" panose="020B0604020202020204" pitchFamily="34" charset="0"/>
              </a:rPr>
              <a:t>Current and proposed distribution of Ohio HUBs</a:t>
            </a:r>
          </a:p>
        </p:txBody>
      </p:sp>
      <p:sp>
        <p:nvSpPr>
          <p:cNvPr id="2" name="TextBox 1"/>
          <p:cNvSpPr txBox="1"/>
          <p:nvPr/>
        </p:nvSpPr>
        <p:spPr>
          <a:xfrm>
            <a:off x="533400" y="1276930"/>
            <a:ext cx="2666723" cy="4570482"/>
          </a:xfrm>
          <a:prstGeom prst="rect">
            <a:avLst/>
          </a:prstGeom>
          <a:noFill/>
          <a:ln w="28575">
            <a:solidFill>
              <a:srgbClr val="0070C0"/>
            </a:solidFill>
          </a:ln>
        </p:spPr>
        <p:txBody>
          <a:bodyPr wrap="square" rtlCol="0">
            <a:spAutoFit/>
          </a:bodyPr>
          <a:lstStyle/>
          <a:p>
            <a:endParaRPr lang="en-US" sz="1350" b="1" dirty="0">
              <a:solidFill>
                <a:prstClr val="black"/>
              </a:solidFill>
            </a:endParaRPr>
          </a:p>
          <a:p>
            <a:r>
              <a:rPr lang="en-US" sz="1350" b="1" dirty="0">
                <a:solidFill>
                  <a:prstClr val="black"/>
                </a:solidFill>
              </a:rPr>
              <a:t>Current OCMH funded HUBs:</a:t>
            </a:r>
          </a:p>
          <a:p>
            <a:pPr marL="257175" indent="-257175">
              <a:buFont typeface="+mj-lt"/>
              <a:buAutoNum type="arabicPeriod"/>
            </a:pPr>
            <a:r>
              <a:rPr lang="en-US" sz="1350" dirty="0">
                <a:solidFill>
                  <a:prstClr val="black"/>
                </a:solidFill>
              </a:rPr>
              <a:t>Central Ohio (Richland)</a:t>
            </a:r>
          </a:p>
          <a:p>
            <a:pPr marL="257175" indent="-257175">
              <a:buFont typeface="+mj-lt"/>
              <a:buAutoNum type="arabicPeriod"/>
            </a:pPr>
            <a:r>
              <a:rPr lang="en-US" sz="1350" dirty="0">
                <a:solidFill>
                  <a:prstClr val="black"/>
                </a:solidFill>
              </a:rPr>
              <a:t>Toledo (Lucas)</a:t>
            </a:r>
          </a:p>
          <a:p>
            <a:pPr marL="257175" indent="-257175">
              <a:buFont typeface="+mj-lt"/>
              <a:buAutoNum type="arabicPeriod"/>
            </a:pPr>
            <a:r>
              <a:rPr lang="en-US" sz="1350" dirty="0">
                <a:solidFill>
                  <a:prstClr val="black"/>
                </a:solidFill>
              </a:rPr>
              <a:t>Cincinnati (Hamilton)</a:t>
            </a:r>
          </a:p>
          <a:p>
            <a:pPr marL="257175" indent="-257175">
              <a:buFont typeface="+mj-lt"/>
              <a:buAutoNum type="arabicPeriod"/>
            </a:pPr>
            <a:r>
              <a:rPr lang="en-US" sz="1350" dirty="0">
                <a:solidFill>
                  <a:prstClr val="black"/>
                </a:solidFill>
              </a:rPr>
              <a:t>Youngstown (Mahoning)</a:t>
            </a:r>
          </a:p>
          <a:p>
            <a:pPr marL="257175" indent="-257175">
              <a:buFont typeface="+mj-lt"/>
              <a:buAutoNum type="arabicPeriod"/>
            </a:pPr>
            <a:r>
              <a:rPr lang="en-US" sz="1350" dirty="0">
                <a:solidFill>
                  <a:prstClr val="black"/>
                </a:solidFill>
              </a:rPr>
              <a:t>Akron (Summit)</a:t>
            </a:r>
          </a:p>
          <a:p>
            <a:pPr marL="257175" indent="-257175">
              <a:buFont typeface="+mj-lt"/>
              <a:buAutoNum type="arabicPeriod"/>
            </a:pPr>
            <a:r>
              <a:rPr lang="en-US" sz="1350" dirty="0">
                <a:solidFill>
                  <a:prstClr val="black"/>
                </a:solidFill>
              </a:rPr>
              <a:t>Canton (Stark)</a:t>
            </a:r>
          </a:p>
          <a:p>
            <a:endParaRPr lang="en-US" sz="1350" dirty="0">
              <a:solidFill>
                <a:prstClr val="black"/>
              </a:solidFill>
            </a:endParaRPr>
          </a:p>
          <a:p>
            <a:r>
              <a:rPr lang="en-US" sz="1350" b="1" u="sng" dirty="0">
                <a:solidFill>
                  <a:prstClr val="black"/>
                </a:solidFill>
              </a:rPr>
              <a:t>Previous funded HUBS:</a:t>
            </a:r>
          </a:p>
          <a:p>
            <a:r>
              <a:rPr lang="en-US" sz="1350" dirty="0">
                <a:solidFill>
                  <a:prstClr val="black"/>
                </a:solidFill>
              </a:rPr>
              <a:t> 1. Columbus (Franklin)</a:t>
            </a:r>
          </a:p>
          <a:p>
            <a:endParaRPr lang="en-US" sz="1350" dirty="0">
              <a:solidFill>
                <a:prstClr val="black"/>
              </a:solidFill>
            </a:endParaRPr>
          </a:p>
          <a:p>
            <a:r>
              <a:rPr lang="en-US" sz="1350" b="1" u="sng" dirty="0">
                <a:solidFill>
                  <a:prstClr val="black"/>
                </a:solidFill>
              </a:rPr>
              <a:t>Proposed Opportunities:</a:t>
            </a:r>
          </a:p>
          <a:p>
            <a:pPr marL="257175" indent="-257175">
              <a:buFont typeface="+mj-lt"/>
              <a:buAutoNum type="arabicPeriod"/>
            </a:pPr>
            <a:r>
              <a:rPr lang="en-US" sz="1350" dirty="0">
                <a:solidFill>
                  <a:prstClr val="black"/>
                </a:solidFill>
              </a:rPr>
              <a:t>Cleveland</a:t>
            </a:r>
          </a:p>
          <a:p>
            <a:pPr marL="257175" indent="-257175">
              <a:buFont typeface="+mj-lt"/>
              <a:buAutoNum type="arabicPeriod"/>
            </a:pPr>
            <a:r>
              <a:rPr lang="en-US" sz="1350" dirty="0">
                <a:solidFill>
                  <a:prstClr val="black"/>
                </a:solidFill>
              </a:rPr>
              <a:t>Columbus</a:t>
            </a:r>
          </a:p>
          <a:p>
            <a:pPr marL="257175" indent="-257175">
              <a:buFont typeface="+mj-lt"/>
              <a:buAutoNum type="arabicPeriod"/>
            </a:pPr>
            <a:r>
              <a:rPr lang="en-US" sz="1350" dirty="0">
                <a:solidFill>
                  <a:prstClr val="black"/>
                </a:solidFill>
              </a:rPr>
              <a:t>Dayton</a:t>
            </a:r>
          </a:p>
          <a:p>
            <a:pPr marL="257175" indent="-257175">
              <a:buFont typeface="+mj-lt"/>
              <a:buAutoNum type="arabicPeriod"/>
            </a:pPr>
            <a:r>
              <a:rPr lang="en-US" sz="1350" dirty="0">
                <a:solidFill>
                  <a:prstClr val="black"/>
                </a:solidFill>
              </a:rPr>
              <a:t>Lorain</a:t>
            </a:r>
          </a:p>
          <a:p>
            <a:pPr marL="257175" indent="-257175">
              <a:buFont typeface="+mj-lt"/>
              <a:buAutoNum type="arabicPeriod"/>
            </a:pPr>
            <a:r>
              <a:rPr lang="en-US" sz="1350" dirty="0">
                <a:solidFill>
                  <a:prstClr val="black"/>
                </a:solidFill>
              </a:rPr>
              <a:t>Southeast Ohio</a:t>
            </a:r>
          </a:p>
          <a:p>
            <a:pPr marL="257175" indent="-257175">
              <a:buFont typeface="+mj-lt"/>
              <a:buAutoNum type="arabicPeriod"/>
            </a:pPr>
            <a:r>
              <a:rPr lang="en-US" sz="1350" dirty="0">
                <a:solidFill>
                  <a:prstClr val="black"/>
                </a:solidFill>
              </a:rPr>
              <a:t>Warren</a:t>
            </a:r>
          </a:p>
          <a:p>
            <a:endParaRPr lang="en-US" sz="1350" dirty="0">
              <a:solidFill>
                <a:prstClr val="black"/>
              </a:solidFill>
            </a:endParaRPr>
          </a:p>
          <a:p>
            <a:r>
              <a:rPr lang="en-US" sz="1050" b="1" dirty="0">
                <a:solidFill>
                  <a:srgbClr val="0070C0"/>
                </a:solidFill>
              </a:rPr>
              <a:t>*20/21 Funding will allow for the start-up of 3 additional HUBS</a:t>
            </a:r>
          </a:p>
        </p:txBody>
      </p:sp>
    </p:spTree>
    <p:extLst>
      <p:ext uri="{BB962C8B-B14F-4D97-AF65-F5344CB8AC3E}">
        <p14:creationId xmlns:p14="http://schemas.microsoft.com/office/powerpoint/2010/main" val="3196682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HISTORIC BIPARTISAN FIVE PIECE LEGISLATION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 INFANT MORTALITY</a:t>
            </a:r>
          </a:p>
        </p:txBody>
      </p:sp>
      <p:pic>
        <p:nvPicPr>
          <p:cNvPr id="3" name="Picture 2"/>
          <p:cNvPicPr>
            <a:picLocks noChangeAspect="1"/>
          </p:cNvPicPr>
          <p:nvPr/>
        </p:nvPicPr>
        <p:blipFill rotWithShape="1">
          <a:blip r:embed="rId3"/>
          <a:srcRect l="31218" t="12667" r="31478" b="5347"/>
          <a:stretch/>
        </p:blipFill>
        <p:spPr>
          <a:xfrm>
            <a:off x="1819469" y="646330"/>
            <a:ext cx="4825791" cy="5773131"/>
          </a:xfrm>
          <a:prstGeom prst="rect">
            <a:avLst/>
          </a:prstGeom>
          <a:ln w="38100">
            <a:solidFill>
              <a:schemeClr val="accent4">
                <a:lumMod val="75000"/>
              </a:schemeClr>
            </a:solidFill>
          </a:ln>
        </p:spPr>
      </p:pic>
    </p:spTree>
    <p:extLst>
      <p:ext uri="{BB962C8B-B14F-4D97-AF65-F5344CB8AC3E}">
        <p14:creationId xmlns:p14="http://schemas.microsoft.com/office/powerpoint/2010/main" val="1008585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shot 2015-08-10 at 11.13.29 PM.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46833" y="1481138"/>
            <a:ext cx="3459333" cy="4525962"/>
          </a:xfrm>
        </p:spPr>
      </p:pic>
      <p:pic>
        <p:nvPicPr>
          <p:cNvPr id="5" name="Content Placeholder 4" descr="Screen shot 2015-08-10 at 11.14.08 PM.p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18042" y="1481138"/>
            <a:ext cx="3498916" cy="4525962"/>
          </a:xfrm>
        </p:spPr>
      </p:pic>
      <p:sp>
        <p:nvSpPr>
          <p:cNvPr id="2" name="Title 1"/>
          <p:cNvSpPr>
            <a:spLocks noGrp="1"/>
          </p:cNvSpPr>
          <p:nvPr>
            <p:ph type="title"/>
          </p:nvPr>
        </p:nvSpPr>
        <p:spPr>
          <a:xfrm>
            <a:off x="0" y="6922"/>
            <a:ext cx="9144000" cy="1143000"/>
          </a:xfrm>
          <a:noFill/>
        </p:spPr>
        <p:txBody>
          <a:bodyPr>
            <a:normAutofit/>
          </a:bodyPr>
          <a:lstStyle/>
          <a:p>
            <a:pPr algn="ctr"/>
            <a:r>
              <a:rPr lang="en-US" sz="1800" u="sng" dirty="0"/>
              <a:t>House CONCURRENT RESOLUTION #12:</a:t>
            </a:r>
            <a:r>
              <a:rPr lang="en-US" sz="1800" dirty="0"/>
              <a:t/>
            </a:r>
            <a:br>
              <a:rPr lang="en-US" sz="1800" dirty="0"/>
            </a:br>
            <a:r>
              <a:rPr lang="en-US" sz="1800" b="1" dirty="0">
                <a:solidFill>
                  <a:schemeClr val="tx1"/>
                </a:solidFill>
              </a:rPr>
              <a:t>“To declare Ohio’s rate of infant mortality a public health crisis and urge comprehensive preterm birth risk screening for all pregnant women in Ohio”</a:t>
            </a:r>
          </a:p>
        </p:txBody>
      </p:sp>
      <p:sp>
        <p:nvSpPr>
          <p:cNvPr id="3" name="TextBox 2"/>
          <p:cNvSpPr txBox="1"/>
          <p:nvPr/>
        </p:nvSpPr>
        <p:spPr>
          <a:xfrm>
            <a:off x="5200615" y="5047623"/>
            <a:ext cx="32163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131</a:t>
            </a:r>
            <a:r>
              <a:rPr kumimoji="0" lang="en-US" sz="1800" b="0" i="0" u="none" strike="noStrike" kern="1200" cap="none" spc="0" normalizeH="0" baseline="30000" noProof="0" dirty="0">
                <a:ln>
                  <a:noFill/>
                </a:ln>
                <a:solidFill>
                  <a:prstClr val="black"/>
                </a:solidFill>
                <a:effectLst/>
                <a:uLnTx/>
                <a:uFillTx/>
                <a:latin typeface="Lucida Sans Unicode"/>
                <a:ea typeface="+mn-ea"/>
                <a:cs typeface="+mn-cs"/>
              </a:rPr>
              <a:t>st</a:t>
            </a: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 </a:t>
            </a:r>
            <a:r>
              <a:rPr kumimoji="0" lang="en-US" sz="1400" b="0" i="0" u="none" strike="noStrike" kern="1200" cap="none" spc="0" normalizeH="0" baseline="0" noProof="0" dirty="0">
                <a:ln>
                  <a:noFill/>
                </a:ln>
                <a:solidFill>
                  <a:prstClr val="black"/>
                </a:solidFill>
                <a:effectLst/>
                <a:uLnTx/>
                <a:uFillTx/>
                <a:latin typeface="Lucida Sans Unicode"/>
                <a:ea typeface="+mn-ea"/>
                <a:cs typeface="+mn-cs"/>
              </a:rPr>
              <a:t>General Assembly</a:t>
            </a: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 </a:t>
            </a:r>
          </a:p>
        </p:txBody>
      </p:sp>
    </p:spTree>
    <p:extLst>
      <p:ext uri="{BB962C8B-B14F-4D97-AF65-F5344CB8AC3E}">
        <p14:creationId xmlns:p14="http://schemas.microsoft.com/office/powerpoint/2010/main" val="1943945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2BCC488-34C1-4BE7-BF04-3E5B44F499F9}"/>
              </a:ext>
            </a:extLst>
          </p:cNvPr>
          <p:cNvSpPr>
            <a:spLocks noGrp="1"/>
          </p:cNvSpPr>
          <p:nvPr>
            <p:ph type="sldNum" sz="quarter" idx="12"/>
          </p:nvPr>
        </p:nvSpPr>
        <p:spPr/>
        <p:txBody>
          <a:bodyPr/>
          <a:lstStyle/>
          <a:p>
            <a:fld id="{434087A7-54D1-4567-AA63-58F7C87F0172}" type="slidenum">
              <a:rPr lang="en-US" smtClean="0"/>
              <a:t>7</a:t>
            </a:fld>
            <a:endParaRPr lang="en-US" dirty="0"/>
          </a:p>
        </p:txBody>
      </p:sp>
      <p:pic>
        <p:nvPicPr>
          <p:cNvPr id="3" name="Picture 2">
            <a:extLst>
              <a:ext uri="{FF2B5EF4-FFF2-40B4-BE49-F238E27FC236}">
                <a16:creationId xmlns:a16="http://schemas.microsoft.com/office/drawing/2014/main" xmlns="" id="{20DAB6CB-0D4C-4657-804F-5EA8E67F6BFD}"/>
              </a:ext>
            </a:extLst>
          </p:cNvPr>
          <p:cNvPicPr>
            <a:picLocks noChangeAspect="1"/>
          </p:cNvPicPr>
          <p:nvPr/>
        </p:nvPicPr>
        <p:blipFill rotWithShape="1">
          <a:blip r:embed="rId3"/>
          <a:srcRect l="32500" t="14445" r="31667" b="5556"/>
          <a:stretch/>
        </p:blipFill>
        <p:spPr>
          <a:xfrm>
            <a:off x="2552700" y="1263666"/>
            <a:ext cx="40386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xmlns="" id="{D597B9CE-6520-4B68-8523-9FEAD65E70C1}"/>
              </a:ext>
            </a:extLst>
          </p:cNvPr>
          <p:cNvSpPr txBox="1"/>
          <p:nvPr/>
        </p:nvSpPr>
        <p:spPr>
          <a:xfrm>
            <a:off x="1905000" y="234248"/>
            <a:ext cx="5801588" cy="830997"/>
          </a:xfrm>
          <a:prstGeom prst="rect">
            <a:avLst/>
          </a:prstGeom>
          <a:noFill/>
        </p:spPr>
        <p:txBody>
          <a:bodyPr wrap="none" rtlCol="0">
            <a:spAutoFit/>
          </a:bodyPr>
          <a:lstStyle/>
          <a:p>
            <a:pPr algn="ctr"/>
            <a:r>
              <a:rPr lang="en-US" sz="2400" b="1" u="sng" dirty="0"/>
              <a:t>Ohio Commission on Minority Health </a:t>
            </a:r>
          </a:p>
          <a:p>
            <a:pPr algn="ctr"/>
            <a:r>
              <a:rPr lang="en-US" sz="2400" b="1" u="sng" dirty="0"/>
              <a:t>Medical Expert Panel White Paper</a:t>
            </a:r>
          </a:p>
        </p:txBody>
      </p:sp>
    </p:spTree>
    <p:extLst>
      <p:ext uri="{BB962C8B-B14F-4D97-AF65-F5344CB8AC3E}">
        <p14:creationId xmlns:p14="http://schemas.microsoft.com/office/powerpoint/2010/main" val="175088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rot="5400000" flipV="1">
            <a:off x="2542952" y="1268786"/>
            <a:ext cx="542451" cy="321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 name="TextBox 9"/>
          <p:cNvSpPr txBox="1"/>
          <p:nvPr/>
        </p:nvSpPr>
        <p:spPr>
          <a:xfrm>
            <a:off x="5295640" y="2949805"/>
            <a:ext cx="2953176" cy="338554"/>
          </a:xfrm>
          <a:prstGeom prst="rect">
            <a:avLst/>
          </a:prstGeom>
          <a:no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panose="020B0603020202020204"/>
                <a:ea typeface="+mn-ea"/>
                <a:cs typeface="+mn-cs"/>
              </a:rPr>
              <a:t>Connecting Costs to SDOH</a:t>
            </a:r>
          </a:p>
        </p:txBody>
      </p:sp>
      <p:sp>
        <p:nvSpPr>
          <p:cNvPr id="11" name="Right Arrow 10"/>
          <p:cNvSpPr/>
          <p:nvPr/>
        </p:nvSpPr>
        <p:spPr>
          <a:xfrm rot="1673853">
            <a:off x="4098285" y="1995280"/>
            <a:ext cx="2794114" cy="280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extBox 5"/>
          <p:cNvSpPr txBox="1"/>
          <p:nvPr/>
        </p:nvSpPr>
        <p:spPr>
          <a:xfrm>
            <a:off x="807729" y="654790"/>
            <a:ext cx="35509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Trebuchet MS" panose="020B0603020202020204"/>
                <a:ea typeface="+mn-ea"/>
                <a:cs typeface="+mn-cs"/>
              </a:rPr>
              <a:t>Creating Legislative Champions</a:t>
            </a:r>
          </a:p>
        </p:txBody>
      </p:sp>
      <p:sp>
        <p:nvSpPr>
          <p:cNvPr id="8" name="TextBox 7"/>
          <p:cNvSpPr txBox="1"/>
          <p:nvPr/>
        </p:nvSpPr>
        <p:spPr>
          <a:xfrm>
            <a:off x="1114533" y="1858193"/>
            <a:ext cx="39877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Trebuchet MS" panose="020B0603020202020204"/>
                <a:ea typeface="+mn-ea"/>
                <a:cs typeface="+mn-cs"/>
              </a:rPr>
              <a:t>Demonstrated Improved Outcomes </a:t>
            </a:r>
          </a:p>
        </p:txBody>
      </p:sp>
      <p:pic>
        <p:nvPicPr>
          <p:cNvPr id="14" name="Picture 13"/>
          <p:cNvPicPr>
            <a:picLocks noChangeAspect="1"/>
          </p:cNvPicPr>
          <p:nvPr/>
        </p:nvPicPr>
        <p:blipFill>
          <a:blip r:embed="rId3"/>
          <a:stretch>
            <a:fillRect/>
          </a:stretch>
        </p:blipFill>
        <p:spPr>
          <a:xfrm>
            <a:off x="537856" y="2400645"/>
            <a:ext cx="4572638" cy="3429479"/>
          </a:xfrm>
          <a:prstGeom prst="rect">
            <a:avLst/>
          </a:prstGeom>
          <a:ln w="57150">
            <a:solidFill>
              <a:schemeClr val="tx1"/>
            </a:solidFill>
          </a:ln>
        </p:spPr>
      </p:pic>
      <p:pic>
        <p:nvPicPr>
          <p:cNvPr id="15" name="Picture 14"/>
          <p:cNvPicPr>
            <a:picLocks noChangeAspect="1"/>
          </p:cNvPicPr>
          <p:nvPr/>
        </p:nvPicPr>
        <p:blipFill>
          <a:blip r:embed="rId4"/>
          <a:stretch>
            <a:fillRect/>
          </a:stretch>
        </p:blipFill>
        <p:spPr>
          <a:xfrm>
            <a:off x="4366478" y="3342100"/>
            <a:ext cx="4572638" cy="3429479"/>
          </a:xfrm>
          <a:prstGeom prst="rect">
            <a:avLst/>
          </a:prstGeom>
        </p:spPr>
      </p:pic>
      <p:pic>
        <p:nvPicPr>
          <p:cNvPr id="3" name="Picture 2"/>
          <p:cNvPicPr>
            <a:picLocks noChangeAspect="1"/>
          </p:cNvPicPr>
          <p:nvPr/>
        </p:nvPicPr>
        <p:blipFill>
          <a:blip r:embed="rId5"/>
          <a:stretch>
            <a:fillRect/>
          </a:stretch>
        </p:blipFill>
        <p:spPr>
          <a:xfrm>
            <a:off x="6799245" y="588527"/>
            <a:ext cx="2344755" cy="1758567"/>
          </a:xfrm>
          <a:prstGeom prst="rect">
            <a:avLst/>
          </a:prstGeom>
        </p:spPr>
      </p:pic>
      <p:pic>
        <p:nvPicPr>
          <p:cNvPr id="5" name="Picture 4"/>
          <p:cNvPicPr>
            <a:picLocks noChangeAspect="1"/>
          </p:cNvPicPr>
          <p:nvPr/>
        </p:nvPicPr>
        <p:blipFill>
          <a:blip r:embed="rId6"/>
          <a:stretch>
            <a:fillRect/>
          </a:stretch>
        </p:blipFill>
        <p:spPr>
          <a:xfrm rot="20668565">
            <a:off x="4572095" y="958077"/>
            <a:ext cx="2102898" cy="1216134"/>
          </a:xfrm>
          <a:prstGeom prst="rect">
            <a:avLst/>
          </a:prstGeom>
        </p:spPr>
      </p:pic>
      <p:sp>
        <p:nvSpPr>
          <p:cNvPr id="7" name="TextBox 6"/>
          <p:cNvSpPr txBox="1"/>
          <p:nvPr/>
        </p:nvSpPr>
        <p:spPr>
          <a:xfrm>
            <a:off x="5331124" y="819707"/>
            <a:ext cx="3812876" cy="1200329"/>
          </a:xfrm>
          <a:prstGeom prst="rect">
            <a:avLst/>
          </a:prstGeom>
          <a:solidFill>
            <a:schemeClr val="bg2">
              <a:lumMod val="90000"/>
            </a:schemeClr>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Determinants are created and enhanced by policies and systems that impact the physical and social environment</a:t>
            </a:r>
          </a:p>
        </p:txBody>
      </p:sp>
    </p:spTree>
    <p:extLst>
      <p:ext uri="{BB962C8B-B14F-4D97-AF65-F5344CB8AC3E}">
        <p14:creationId xmlns:p14="http://schemas.microsoft.com/office/powerpoint/2010/main" val="103824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8"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1633" y="500332"/>
            <a:ext cx="611744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Trebuchet MS" panose="020B0603020202020204"/>
                <a:ea typeface="+mn-ea"/>
                <a:cs typeface="+mn-cs"/>
              </a:rPr>
              <a:t>Initiatives that Address High Cost/High Disparities Areas</a:t>
            </a:r>
          </a:p>
        </p:txBody>
      </p:sp>
      <p:pic>
        <p:nvPicPr>
          <p:cNvPr id="3" name="Picture 2"/>
          <p:cNvPicPr>
            <a:picLocks noChangeAspect="1"/>
          </p:cNvPicPr>
          <p:nvPr/>
        </p:nvPicPr>
        <p:blipFill>
          <a:blip r:embed="rId3"/>
          <a:stretch>
            <a:fillRect/>
          </a:stretch>
        </p:blipFill>
        <p:spPr>
          <a:xfrm>
            <a:off x="761925" y="1222554"/>
            <a:ext cx="6096851" cy="3429479"/>
          </a:xfrm>
          <a:prstGeom prst="rect">
            <a:avLst/>
          </a:prstGeom>
          <a:ln w="38100">
            <a:solidFill>
              <a:schemeClr val="tx1"/>
            </a:solidFill>
          </a:ln>
        </p:spPr>
      </p:pic>
      <p:pic>
        <p:nvPicPr>
          <p:cNvPr id="5" name="Picture 4"/>
          <p:cNvPicPr>
            <a:picLocks noChangeAspect="1"/>
          </p:cNvPicPr>
          <p:nvPr/>
        </p:nvPicPr>
        <p:blipFill>
          <a:blip r:embed="rId4"/>
          <a:stretch>
            <a:fillRect/>
          </a:stretch>
        </p:blipFill>
        <p:spPr>
          <a:xfrm>
            <a:off x="1026543" y="2018774"/>
            <a:ext cx="5832233" cy="3493311"/>
          </a:xfrm>
          <a:prstGeom prst="rect">
            <a:avLst/>
          </a:prstGeom>
        </p:spPr>
      </p:pic>
      <p:sp>
        <p:nvSpPr>
          <p:cNvPr id="6" name="TextBox 5"/>
          <p:cNvSpPr txBox="1"/>
          <p:nvPr/>
        </p:nvSpPr>
        <p:spPr>
          <a:xfrm>
            <a:off x="914400" y="5938973"/>
            <a:ext cx="7851445" cy="646331"/>
          </a:xfrm>
          <a:prstGeom prst="rect">
            <a:avLst/>
          </a:prstGeom>
          <a:solidFill>
            <a:srgbClr val="92D05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Two Thirds of Total 2013 Medicaid Costs for Prenatal and Delivery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is due to 13.79% Preterm Birth Rate $373,578,922</a:t>
            </a:r>
          </a:p>
        </p:txBody>
      </p:sp>
    </p:spTree>
    <p:extLst>
      <p:ext uri="{BB962C8B-B14F-4D97-AF65-F5344CB8AC3E}">
        <p14:creationId xmlns:p14="http://schemas.microsoft.com/office/powerpoint/2010/main" val="274881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Presentation Title 1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xt Pag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7_Content Page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3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2543</TotalTime>
  <Words>2233</Words>
  <Application>Microsoft Office PowerPoint</Application>
  <PresentationFormat>On-screen Show (4:3)</PresentationFormat>
  <Paragraphs>599</Paragraphs>
  <Slides>47</Slides>
  <Notes>42</Notes>
  <HiddenSlides>0</HiddenSlides>
  <MMClips>0</MMClips>
  <ScaleCrop>false</ScaleCrop>
  <HeadingPairs>
    <vt:vector size="4" baseType="variant">
      <vt:variant>
        <vt:lpstr>Theme</vt:lpstr>
      </vt:variant>
      <vt:variant>
        <vt:i4>5</vt:i4>
      </vt:variant>
      <vt:variant>
        <vt:lpstr>Slide Titles</vt:lpstr>
      </vt:variant>
      <vt:variant>
        <vt:i4>47</vt:i4>
      </vt:variant>
    </vt:vector>
  </HeadingPairs>
  <TitlesOfParts>
    <vt:vector size="52" baseType="lpstr">
      <vt:lpstr>Concourse</vt:lpstr>
      <vt:lpstr>Presentation Title 1 </vt:lpstr>
      <vt:lpstr>Text Page 1</vt:lpstr>
      <vt:lpstr>7_Content Page 1</vt:lpstr>
      <vt:lpstr>13_Concourse</vt:lpstr>
      <vt:lpstr>PowerPoint Presentation</vt:lpstr>
      <vt:lpstr>Ohio Commission on Minority Health </vt:lpstr>
      <vt:lpstr>Ohio Commission on Minority Health </vt:lpstr>
      <vt:lpstr>2013 Statewide Infant Mortality  Awareness Tour </vt:lpstr>
      <vt:lpstr>PowerPoint Presentation</vt:lpstr>
      <vt:lpstr>House CONCURRENT RESOLUTION #12: “To declare Ohio’s rate of infant mortality a public health crisis and urge comprehensive preterm birth risk screening for all pregnant women in Ohio”</vt:lpstr>
      <vt:lpstr>PowerPoint Presentation</vt:lpstr>
      <vt:lpstr>PowerPoint Presentation</vt:lpstr>
      <vt:lpstr>PowerPoint Presentation</vt:lpstr>
      <vt:lpstr>Pathways Community HUB Model Endorsers</vt:lpstr>
      <vt:lpstr>PowerPoint Presentation</vt:lpstr>
      <vt:lpstr>PowerPoint Presentation</vt:lpstr>
      <vt:lpstr>Ohio Commission on Minority Health </vt:lpstr>
      <vt:lpstr>Ohio Infant Mortality Commission Report March 2016</vt:lpstr>
      <vt:lpstr>PowerPoint Presentation</vt:lpstr>
      <vt:lpstr>PowerPoint Presentation</vt:lpstr>
      <vt:lpstr>PowerPoint Presentation</vt:lpstr>
      <vt:lpstr>Ohio Commission on Minority Health </vt:lpstr>
      <vt:lpstr>PowerPoint Presentation</vt:lpstr>
      <vt:lpstr>PowerPoint Presentation</vt:lpstr>
      <vt:lpstr>PowerPoint Presentation</vt:lpstr>
      <vt:lpstr>PowerPoint Presentation</vt:lpstr>
      <vt:lpstr>PowerPoint Presentation</vt:lpstr>
      <vt:lpstr>PowerPoint Presentation</vt:lpstr>
      <vt:lpstr>Find:  Comprehensive Risk Assessment</vt:lpstr>
      <vt:lpstr>PowerPoint Presentation</vt:lpstr>
      <vt:lpstr>PowerPoint Presentation</vt:lpstr>
      <vt:lpstr>Treat:  Risk = Pathways (PW)</vt:lpstr>
      <vt:lpstr>Pathways Community HUB Model</vt:lpstr>
      <vt:lpstr>PowerPoint Presentation</vt:lpstr>
      <vt:lpstr>PowerPoint Presentation</vt:lpstr>
      <vt:lpstr>PowerPoint Presentation</vt:lpstr>
      <vt:lpstr>Health Care Access Now:   SW Ohio Pathways Community Hub</vt:lpstr>
      <vt:lpstr>PowerPoint Presentation</vt:lpstr>
      <vt:lpstr>SW Ohio Pathways Community Hub  Birth Outcomes Trends  (2016-2017)</vt:lpstr>
      <vt:lpstr>Community Health Worker Certification Training Program</vt:lpstr>
      <vt:lpstr>Certified Coordinated Care System:  Pay For Performance </vt:lpstr>
      <vt:lpstr>HUB Outcomes and Achievements </vt:lpstr>
      <vt:lpstr>Outcomes and Achievements</vt:lpstr>
      <vt:lpstr>The Northwest Ohio Pathways HUB  is a data-driven, community-wide system that connects low-income residents to needed medical care and social services to improve health outcomes.   Nationally Certified Pathways Community HUB</vt:lpstr>
      <vt:lpstr>GREATEST HEALTH RISK FACTORS</vt:lpstr>
      <vt:lpstr>PowerPoint Presentation</vt:lpstr>
      <vt:lpstr>PowerPoint Presentation</vt:lpstr>
      <vt:lpstr>PowerPoint Presentation</vt:lpstr>
      <vt:lpstr>Ohio Commission on Minority Health </vt:lpstr>
      <vt:lpstr>Progress Report on HUB Grants </vt:lpstr>
      <vt:lpstr>Current and proposed distribution of Ohio HUBs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Pathways Community HUB Model</dc:title>
  <dc:creator>Sarah</dc:creator>
  <cp:lastModifiedBy>Valentine, Lisa</cp:lastModifiedBy>
  <cp:revision>236</cp:revision>
  <cp:lastPrinted>2016-10-17T13:30:00Z</cp:lastPrinted>
  <dcterms:created xsi:type="dcterms:W3CDTF">2015-03-27T15:11:05Z</dcterms:created>
  <dcterms:modified xsi:type="dcterms:W3CDTF">2018-09-13T11:42:16Z</dcterms:modified>
</cp:coreProperties>
</file>