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490" r:id="rId2"/>
    <p:sldId id="480" r:id="rId3"/>
    <p:sldId id="485" r:id="rId4"/>
    <p:sldId id="355" r:id="rId5"/>
    <p:sldId id="505" r:id="rId6"/>
    <p:sldId id="608" r:id="rId7"/>
    <p:sldId id="616" r:id="rId8"/>
    <p:sldId id="629" r:id="rId9"/>
    <p:sldId id="630" r:id="rId10"/>
    <p:sldId id="618" r:id="rId11"/>
    <p:sldId id="502" r:id="rId12"/>
    <p:sldId id="617" r:id="rId13"/>
    <p:sldId id="611" r:id="rId14"/>
    <p:sldId id="508" r:id="rId15"/>
    <p:sldId id="507" r:id="rId16"/>
    <p:sldId id="509" r:id="rId17"/>
    <p:sldId id="510" r:id="rId18"/>
    <p:sldId id="613" r:id="rId19"/>
    <p:sldId id="614" r:id="rId20"/>
    <p:sldId id="622" r:id="rId21"/>
    <p:sldId id="621" r:id="rId22"/>
    <p:sldId id="620" r:id="rId23"/>
    <p:sldId id="627" r:id="rId24"/>
    <p:sldId id="619" r:id="rId25"/>
    <p:sldId id="623" r:id="rId26"/>
    <p:sldId id="628" r:id="rId27"/>
    <p:sldId id="624" r:id="rId28"/>
    <p:sldId id="625" r:id="rId29"/>
    <p:sldId id="626" r:id="rId30"/>
    <p:sldId id="59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87B6"/>
    <a:srgbClr val="3EADAD"/>
    <a:srgbClr val="A12B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20"/>
    <p:restoredTop sz="90586"/>
  </p:normalViewPr>
  <p:slideViewPr>
    <p:cSldViewPr snapToGrid="0" snapToObjects="1">
      <p:cViewPr>
        <p:scale>
          <a:sx n="88" d="100"/>
          <a:sy n="88" d="100"/>
        </p:scale>
        <p:origin x="-394" y="-3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A1569D-6E8A-3446-9745-AD22D8253DFC}" type="datetimeFigureOut">
              <a:rPr lang="en-US" smtClean="0"/>
              <a:t>9/12/2018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A0EF94-614E-1445-8D97-25A462A0159D}" type="slidenum">
              <a:rPr lang="en-US" smtClean="0"/>
              <a:t>‹#›</a:t>
            </a:fld>
            <a:endParaRPr lang="en-US"/>
          </a:p>
        </p:txBody>
      </p:sp>
    </p:spTree>
    <p:extLst>
      <p:ext uri="{BB962C8B-B14F-4D97-AF65-F5344CB8AC3E}">
        <p14:creationId xmlns:p14="http://schemas.microsoft.com/office/powerpoint/2010/main" val="3075068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F24059-FF67-5246-925E-06AB517A9D13}" type="slidenum">
              <a:rPr lang="en-US" smtClean="0"/>
              <a:t>1</a:t>
            </a:fld>
            <a:endParaRPr lang="en-US"/>
          </a:p>
        </p:txBody>
      </p:sp>
    </p:spTree>
    <p:extLst>
      <p:ext uri="{BB962C8B-B14F-4D97-AF65-F5344CB8AC3E}">
        <p14:creationId xmlns:p14="http://schemas.microsoft.com/office/powerpoint/2010/main" val="2072220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F24059-FF67-5246-925E-06AB517A9D13}" type="slidenum">
              <a:rPr lang="en-US" smtClean="0"/>
              <a:t>12</a:t>
            </a:fld>
            <a:endParaRPr lang="en-US"/>
          </a:p>
        </p:txBody>
      </p:sp>
    </p:spTree>
    <p:extLst>
      <p:ext uri="{BB962C8B-B14F-4D97-AF65-F5344CB8AC3E}">
        <p14:creationId xmlns:p14="http://schemas.microsoft.com/office/powerpoint/2010/main" val="1436403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F24059-FF67-5246-925E-06AB517A9D13}" type="slidenum">
              <a:rPr lang="en-US" smtClean="0"/>
              <a:t>13</a:t>
            </a:fld>
            <a:endParaRPr lang="en-US"/>
          </a:p>
        </p:txBody>
      </p:sp>
    </p:spTree>
    <p:extLst>
      <p:ext uri="{BB962C8B-B14F-4D97-AF65-F5344CB8AC3E}">
        <p14:creationId xmlns:p14="http://schemas.microsoft.com/office/powerpoint/2010/main" val="3241172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F24059-FF67-5246-925E-06AB517A9D13}"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993614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year </a:t>
            </a:r>
          </a:p>
        </p:txBody>
      </p:sp>
      <p:sp>
        <p:nvSpPr>
          <p:cNvPr id="4" name="Slide Number Placeholder 3"/>
          <p:cNvSpPr>
            <a:spLocks noGrp="1"/>
          </p:cNvSpPr>
          <p:nvPr>
            <p:ph type="sldNum" sz="quarter" idx="10"/>
          </p:nvPr>
        </p:nvSpPr>
        <p:spPr/>
        <p:txBody>
          <a:bodyPr/>
          <a:lstStyle/>
          <a:p>
            <a:fld id="{59F24059-FF67-5246-925E-06AB517A9D13}"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135852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F24059-FF67-5246-925E-06AB517A9D13}"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330079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F24059-FF67-5246-925E-06AB517A9D13}"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86825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F24059-FF67-5246-925E-06AB517A9D13}"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3087068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F24059-FF67-5246-925E-06AB517A9D13}"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93473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F24059-FF67-5246-925E-06AB517A9D13}"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5024422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F24059-FF67-5246-925E-06AB517A9D13}"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775340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Data, policy analysis,</a:t>
            </a:r>
            <a:r>
              <a:rPr lang="en-US" baseline="0" dirty="0"/>
              <a:t> advocacy, elevating and convening local work</a:t>
            </a:r>
            <a:endParaRPr lang="en-US" dirty="0"/>
          </a:p>
        </p:txBody>
      </p:sp>
      <p:sp>
        <p:nvSpPr>
          <p:cNvPr id="4" name="Slide Number Placeholder 3"/>
          <p:cNvSpPr>
            <a:spLocks noGrp="1"/>
          </p:cNvSpPr>
          <p:nvPr>
            <p:ph type="sldNum" sz="quarter" idx="10"/>
          </p:nvPr>
        </p:nvSpPr>
        <p:spPr/>
        <p:txBody>
          <a:bodyPr/>
          <a:lstStyle/>
          <a:p>
            <a:fld id="{59F24059-FF67-5246-925E-06AB517A9D13}" type="slidenum">
              <a:rPr lang="en-US" smtClean="0"/>
              <a:t>2</a:t>
            </a:fld>
            <a:endParaRPr lang="en-US"/>
          </a:p>
        </p:txBody>
      </p:sp>
    </p:spTree>
    <p:extLst>
      <p:ext uri="{BB962C8B-B14F-4D97-AF65-F5344CB8AC3E}">
        <p14:creationId xmlns:p14="http://schemas.microsoft.com/office/powerpoint/2010/main" val="38625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F24059-FF67-5246-925E-06AB517A9D13}"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277053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F24059-FF67-5246-925E-06AB517A9D13}" type="slidenum">
              <a:rPr lang="en-US" smtClean="0"/>
              <a:t>3</a:t>
            </a:fld>
            <a:endParaRPr lang="en-US"/>
          </a:p>
        </p:txBody>
      </p:sp>
    </p:spTree>
    <p:extLst>
      <p:ext uri="{BB962C8B-B14F-4D97-AF65-F5344CB8AC3E}">
        <p14:creationId xmlns:p14="http://schemas.microsoft.com/office/powerpoint/2010/main" val="952054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F24059-FF67-5246-925E-06AB517A9D13}" type="slidenum">
              <a:rPr lang="en-US" smtClean="0"/>
              <a:t>4</a:t>
            </a:fld>
            <a:endParaRPr lang="en-US"/>
          </a:p>
        </p:txBody>
      </p:sp>
    </p:spTree>
    <p:extLst>
      <p:ext uri="{BB962C8B-B14F-4D97-AF65-F5344CB8AC3E}">
        <p14:creationId xmlns:p14="http://schemas.microsoft.com/office/powerpoint/2010/main" val="128642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F24059-FF67-5246-925E-06AB517A9D13}" type="slidenum">
              <a:rPr lang="en-US" smtClean="0"/>
              <a:t>5</a:t>
            </a:fld>
            <a:endParaRPr lang="en-US"/>
          </a:p>
        </p:txBody>
      </p:sp>
    </p:spTree>
    <p:extLst>
      <p:ext uri="{BB962C8B-B14F-4D97-AF65-F5344CB8AC3E}">
        <p14:creationId xmlns:p14="http://schemas.microsoft.com/office/powerpoint/2010/main" val="3792104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determinants</a:t>
            </a:r>
            <a:r>
              <a:rPr lang="en-US" baseline="0" dirty="0"/>
              <a:t> of health. Medical care is necessary but not sufficient.</a:t>
            </a:r>
            <a:endParaRPr lang="en-US" dirty="0"/>
          </a:p>
        </p:txBody>
      </p:sp>
      <p:sp>
        <p:nvSpPr>
          <p:cNvPr id="4" name="Slide Number Placeholder 3"/>
          <p:cNvSpPr>
            <a:spLocks noGrp="1"/>
          </p:cNvSpPr>
          <p:nvPr>
            <p:ph type="sldNum" sz="quarter" idx="10"/>
          </p:nvPr>
        </p:nvSpPr>
        <p:spPr/>
        <p:txBody>
          <a:bodyPr/>
          <a:lstStyle/>
          <a:p>
            <a:fld id="{CFBF24F4-488F-4DEE-87D7-481D15860FC9}" type="slidenum">
              <a:rPr lang="en-US" smtClean="0"/>
              <a:t>6</a:t>
            </a:fld>
            <a:endParaRPr lang="en-US"/>
          </a:p>
        </p:txBody>
      </p:sp>
    </p:spTree>
    <p:extLst>
      <p:ext uri="{BB962C8B-B14F-4D97-AF65-F5344CB8AC3E}">
        <p14:creationId xmlns:p14="http://schemas.microsoft.com/office/powerpoint/2010/main" val="3753600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F24059-FF67-5246-925E-06AB517A9D13}" type="slidenum">
              <a:rPr lang="en-US" smtClean="0"/>
              <a:t>8</a:t>
            </a:fld>
            <a:endParaRPr lang="en-US"/>
          </a:p>
        </p:txBody>
      </p:sp>
    </p:spTree>
    <p:extLst>
      <p:ext uri="{BB962C8B-B14F-4D97-AF65-F5344CB8AC3E}">
        <p14:creationId xmlns:p14="http://schemas.microsoft.com/office/powerpoint/2010/main" val="1662983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127 policy recommendations </a:t>
            </a:r>
          </a:p>
        </p:txBody>
      </p:sp>
      <p:sp>
        <p:nvSpPr>
          <p:cNvPr id="4" name="Slide Number Placeholder 3"/>
          <p:cNvSpPr>
            <a:spLocks noGrp="1"/>
          </p:cNvSpPr>
          <p:nvPr>
            <p:ph type="sldNum" sz="quarter" idx="5"/>
          </p:nvPr>
        </p:nvSpPr>
        <p:spPr/>
        <p:txBody>
          <a:bodyPr/>
          <a:lstStyle/>
          <a:p>
            <a:fld id="{40A0EF94-614E-1445-8D97-25A462A0159D}" type="slidenum">
              <a:rPr lang="en-US" smtClean="0"/>
              <a:t>9</a:t>
            </a:fld>
            <a:endParaRPr lang="en-US"/>
          </a:p>
        </p:txBody>
      </p:sp>
    </p:spTree>
    <p:extLst>
      <p:ext uri="{BB962C8B-B14F-4D97-AF65-F5344CB8AC3E}">
        <p14:creationId xmlns:p14="http://schemas.microsoft.com/office/powerpoint/2010/main" val="2537448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Groundwork Ohio is researching and publishing the </a:t>
            </a:r>
            <a:r>
              <a:rPr lang="en-US" sz="1200" b="1" i="1" u="none" strike="noStrike" kern="1200" baseline="0" dirty="0">
                <a:solidFill>
                  <a:schemeClr val="tx1"/>
                </a:solidFill>
                <a:latin typeface="+mn-lt"/>
                <a:ea typeface="+mn-ea"/>
                <a:cs typeface="+mn-cs"/>
              </a:rPr>
              <a:t>Ohio Early Childhood Race and Rural Equity Report </a:t>
            </a:r>
            <a:r>
              <a:rPr lang="en-US" sz="1200" b="0" i="0" u="none" strike="noStrike" kern="1200" baseline="0" dirty="0">
                <a:solidFill>
                  <a:schemeClr val="tx1"/>
                </a:solidFill>
                <a:latin typeface="+mn-lt"/>
                <a:ea typeface="+mn-ea"/>
                <a:cs typeface="+mn-cs"/>
              </a:rPr>
              <a:t>to bring greater understanding among policymakers and stakeholders of how race and location matters to the policies, institutions and systems that shape the future for children and families in Ohio. Taking action begins with honest and sincere conversations. </a:t>
            </a:r>
          </a:p>
          <a:p>
            <a:r>
              <a:rPr lang="en-US" sz="1200" b="0" i="0" u="none" strike="noStrike" kern="1200" baseline="0" dirty="0">
                <a:solidFill>
                  <a:schemeClr val="tx1"/>
                </a:solidFill>
                <a:latin typeface="+mn-lt"/>
                <a:ea typeface="+mn-ea"/>
                <a:cs typeface="+mn-cs"/>
              </a:rPr>
              <a:t>Achieving equity for Ohio kids requires all of us to begin to take responsibility for the things we can change by challenging our assumptions, investigating the evidence and recognizing what we don’t yet know. </a:t>
            </a:r>
            <a:endParaRPr lang="en-US" dirty="0"/>
          </a:p>
        </p:txBody>
      </p:sp>
      <p:sp>
        <p:nvSpPr>
          <p:cNvPr id="4" name="Slide Number Placeholder 3"/>
          <p:cNvSpPr>
            <a:spLocks noGrp="1"/>
          </p:cNvSpPr>
          <p:nvPr>
            <p:ph type="sldNum" sz="quarter" idx="10"/>
          </p:nvPr>
        </p:nvSpPr>
        <p:spPr/>
        <p:txBody>
          <a:bodyPr/>
          <a:lstStyle/>
          <a:p>
            <a:fld id="{59F24059-FF67-5246-925E-06AB517A9D13}" type="slidenum">
              <a:rPr lang="en-US" smtClean="0"/>
              <a:t>11</a:t>
            </a:fld>
            <a:endParaRPr lang="en-US"/>
          </a:p>
        </p:txBody>
      </p:sp>
    </p:spTree>
    <p:extLst>
      <p:ext uri="{BB962C8B-B14F-4D97-AF65-F5344CB8AC3E}">
        <p14:creationId xmlns:p14="http://schemas.microsoft.com/office/powerpoint/2010/main" val="248483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02437C-CF3B-EA47-97FC-EF857ADBA8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FD0062E-40C5-6A46-8AD7-755C84A421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2999913-CC18-504A-8785-09EB158391AD}"/>
              </a:ext>
            </a:extLst>
          </p:cNvPr>
          <p:cNvSpPr>
            <a:spLocks noGrp="1"/>
          </p:cNvSpPr>
          <p:nvPr>
            <p:ph type="dt" sz="half" idx="10"/>
          </p:nvPr>
        </p:nvSpPr>
        <p:spPr/>
        <p:txBody>
          <a:bodyPr/>
          <a:lstStyle/>
          <a:p>
            <a:fld id="{57925E0E-022A-724E-ABF3-C81323FABC5C}" type="datetimeFigureOut">
              <a:rPr lang="en-US" smtClean="0"/>
              <a:t>9/12/2018</a:t>
            </a:fld>
            <a:endParaRPr lang="en-US"/>
          </a:p>
        </p:txBody>
      </p:sp>
      <p:sp>
        <p:nvSpPr>
          <p:cNvPr id="5" name="Footer Placeholder 4">
            <a:extLst>
              <a:ext uri="{FF2B5EF4-FFF2-40B4-BE49-F238E27FC236}">
                <a16:creationId xmlns:a16="http://schemas.microsoft.com/office/drawing/2014/main" xmlns="" id="{926F36B6-04D2-0246-A7D5-F648C225B9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54EFE63-B3C5-0149-A703-0E291968DB3A}"/>
              </a:ext>
            </a:extLst>
          </p:cNvPr>
          <p:cNvSpPr>
            <a:spLocks noGrp="1"/>
          </p:cNvSpPr>
          <p:nvPr>
            <p:ph type="sldNum" sz="quarter" idx="12"/>
          </p:nvPr>
        </p:nvSpPr>
        <p:spPr/>
        <p:txBody>
          <a:bodyPr/>
          <a:lstStyle/>
          <a:p>
            <a:fld id="{4DDE4D68-6C2D-514B-AB6D-4013609C0136}" type="slidenum">
              <a:rPr lang="en-US" smtClean="0"/>
              <a:t>‹#›</a:t>
            </a:fld>
            <a:endParaRPr lang="en-US"/>
          </a:p>
        </p:txBody>
      </p:sp>
    </p:spTree>
    <p:extLst>
      <p:ext uri="{BB962C8B-B14F-4D97-AF65-F5344CB8AC3E}">
        <p14:creationId xmlns:p14="http://schemas.microsoft.com/office/powerpoint/2010/main" val="4277904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26533C-E87F-0C41-81BB-0D4FDD4676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16E36E4-35A9-7848-A2E6-8DF176C105A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3AEB4DF-8D7D-E848-BAEC-DCCA4DDBB8D0}"/>
              </a:ext>
            </a:extLst>
          </p:cNvPr>
          <p:cNvSpPr>
            <a:spLocks noGrp="1"/>
          </p:cNvSpPr>
          <p:nvPr>
            <p:ph type="dt" sz="half" idx="10"/>
          </p:nvPr>
        </p:nvSpPr>
        <p:spPr/>
        <p:txBody>
          <a:bodyPr/>
          <a:lstStyle/>
          <a:p>
            <a:fld id="{57925E0E-022A-724E-ABF3-C81323FABC5C}" type="datetimeFigureOut">
              <a:rPr lang="en-US" smtClean="0"/>
              <a:t>9/12/2018</a:t>
            </a:fld>
            <a:endParaRPr lang="en-US"/>
          </a:p>
        </p:txBody>
      </p:sp>
      <p:sp>
        <p:nvSpPr>
          <p:cNvPr id="5" name="Footer Placeholder 4">
            <a:extLst>
              <a:ext uri="{FF2B5EF4-FFF2-40B4-BE49-F238E27FC236}">
                <a16:creationId xmlns:a16="http://schemas.microsoft.com/office/drawing/2014/main" xmlns="" id="{A862FF8C-0686-534C-AF28-9A611A4C73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1F2D121-13AD-9946-9B6F-E5EB428B1C14}"/>
              </a:ext>
            </a:extLst>
          </p:cNvPr>
          <p:cNvSpPr>
            <a:spLocks noGrp="1"/>
          </p:cNvSpPr>
          <p:nvPr>
            <p:ph type="sldNum" sz="quarter" idx="12"/>
          </p:nvPr>
        </p:nvSpPr>
        <p:spPr/>
        <p:txBody>
          <a:bodyPr/>
          <a:lstStyle/>
          <a:p>
            <a:fld id="{4DDE4D68-6C2D-514B-AB6D-4013609C0136}" type="slidenum">
              <a:rPr lang="en-US" smtClean="0"/>
              <a:t>‹#›</a:t>
            </a:fld>
            <a:endParaRPr lang="en-US"/>
          </a:p>
        </p:txBody>
      </p:sp>
    </p:spTree>
    <p:extLst>
      <p:ext uri="{BB962C8B-B14F-4D97-AF65-F5344CB8AC3E}">
        <p14:creationId xmlns:p14="http://schemas.microsoft.com/office/powerpoint/2010/main" val="792827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8A9614F-182A-9D4F-8795-2A2AB76621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0251301-A7AE-C744-B758-0222EBFF5F0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6B50B41-26C1-964C-BA4E-CC287C3B6967}"/>
              </a:ext>
            </a:extLst>
          </p:cNvPr>
          <p:cNvSpPr>
            <a:spLocks noGrp="1"/>
          </p:cNvSpPr>
          <p:nvPr>
            <p:ph type="dt" sz="half" idx="10"/>
          </p:nvPr>
        </p:nvSpPr>
        <p:spPr/>
        <p:txBody>
          <a:bodyPr/>
          <a:lstStyle/>
          <a:p>
            <a:fld id="{57925E0E-022A-724E-ABF3-C81323FABC5C}" type="datetimeFigureOut">
              <a:rPr lang="en-US" smtClean="0"/>
              <a:t>9/12/2018</a:t>
            </a:fld>
            <a:endParaRPr lang="en-US"/>
          </a:p>
        </p:txBody>
      </p:sp>
      <p:sp>
        <p:nvSpPr>
          <p:cNvPr id="5" name="Footer Placeholder 4">
            <a:extLst>
              <a:ext uri="{FF2B5EF4-FFF2-40B4-BE49-F238E27FC236}">
                <a16:creationId xmlns:a16="http://schemas.microsoft.com/office/drawing/2014/main" xmlns="" id="{2ADD9AB6-AA65-E642-BFF2-695BEFC187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D000155-E1DD-204C-A192-C68EC1AE13EB}"/>
              </a:ext>
            </a:extLst>
          </p:cNvPr>
          <p:cNvSpPr>
            <a:spLocks noGrp="1"/>
          </p:cNvSpPr>
          <p:nvPr>
            <p:ph type="sldNum" sz="quarter" idx="12"/>
          </p:nvPr>
        </p:nvSpPr>
        <p:spPr/>
        <p:txBody>
          <a:bodyPr/>
          <a:lstStyle/>
          <a:p>
            <a:fld id="{4DDE4D68-6C2D-514B-AB6D-4013609C0136}" type="slidenum">
              <a:rPr lang="en-US" smtClean="0"/>
              <a:t>‹#›</a:t>
            </a:fld>
            <a:endParaRPr lang="en-US"/>
          </a:p>
        </p:txBody>
      </p:sp>
    </p:spTree>
    <p:extLst>
      <p:ext uri="{BB962C8B-B14F-4D97-AF65-F5344CB8AC3E}">
        <p14:creationId xmlns:p14="http://schemas.microsoft.com/office/powerpoint/2010/main" val="1329693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FE80B7-15F2-D24B-958D-CA96FDD4BF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67A5703-40E0-1D41-AEE6-6F36C6AD1E3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B06990A-63CD-FA4D-BFAC-544108FFD941}"/>
              </a:ext>
            </a:extLst>
          </p:cNvPr>
          <p:cNvSpPr>
            <a:spLocks noGrp="1"/>
          </p:cNvSpPr>
          <p:nvPr>
            <p:ph type="dt" sz="half" idx="10"/>
          </p:nvPr>
        </p:nvSpPr>
        <p:spPr/>
        <p:txBody>
          <a:bodyPr/>
          <a:lstStyle/>
          <a:p>
            <a:fld id="{57925E0E-022A-724E-ABF3-C81323FABC5C}" type="datetimeFigureOut">
              <a:rPr lang="en-US" smtClean="0"/>
              <a:t>9/12/2018</a:t>
            </a:fld>
            <a:endParaRPr lang="en-US"/>
          </a:p>
        </p:txBody>
      </p:sp>
      <p:sp>
        <p:nvSpPr>
          <p:cNvPr id="5" name="Footer Placeholder 4">
            <a:extLst>
              <a:ext uri="{FF2B5EF4-FFF2-40B4-BE49-F238E27FC236}">
                <a16:creationId xmlns:a16="http://schemas.microsoft.com/office/drawing/2014/main" xmlns="" id="{158004FA-E137-6C4C-B24D-6C51D2343E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0FED8FF-AD2E-E740-9219-F7C5D05FAA64}"/>
              </a:ext>
            </a:extLst>
          </p:cNvPr>
          <p:cNvSpPr>
            <a:spLocks noGrp="1"/>
          </p:cNvSpPr>
          <p:nvPr>
            <p:ph type="sldNum" sz="quarter" idx="12"/>
          </p:nvPr>
        </p:nvSpPr>
        <p:spPr/>
        <p:txBody>
          <a:bodyPr/>
          <a:lstStyle/>
          <a:p>
            <a:fld id="{4DDE4D68-6C2D-514B-AB6D-4013609C0136}" type="slidenum">
              <a:rPr lang="en-US" smtClean="0"/>
              <a:t>‹#›</a:t>
            </a:fld>
            <a:endParaRPr lang="en-US"/>
          </a:p>
        </p:txBody>
      </p:sp>
    </p:spTree>
    <p:extLst>
      <p:ext uri="{BB962C8B-B14F-4D97-AF65-F5344CB8AC3E}">
        <p14:creationId xmlns:p14="http://schemas.microsoft.com/office/powerpoint/2010/main" val="513968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A48A42-3FDD-FA45-88E5-2D34FAAEC1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227C30A-5B26-0D4B-9347-6009CA149C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3788F86-DA8C-4F48-A7F2-F079D688F709}"/>
              </a:ext>
            </a:extLst>
          </p:cNvPr>
          <p:cNvSpPr>
            <a:spLocks noGrp="1"/>
          </p:cNvSpPr>
          <p:nvPr>
            <p:ph type="dt" sz="half" idx="10"/>
          </p:nvPr>
        </p:nvSpPr>
        <p:spPr/>
        <p:txBody>
          <a:bodyPr/>
          <a:lstStyle/>
          <a:p>
            <a:fld id="{57925E0E-022A-724E-ABF3-C81323FABC5C}" type="datetimeFigureOut">
              <a:rPr lang="en-US" smtClean="0"/>
              <a:t>9/12/2018</a:t>
            </a:fld>
            <a:endParaRPr lang="en-US"/>
          </a:p>
        </p:txBody>
      </p:sp>
      <p:sp>
        <p:nvSpPr>
          <p:cNvPr id="5" name="Footer Placeholder 4">
            <a:extLst>
              <a:ext uri="{FF2B5EF4-FFF2-40B4-BE49-F238E27FC236}">
                <a16:creationId xmlns:a16="http://schemas.microsoft.com/office/drawing/2014/main" xmlns="" id="{B586678E-889C-D14F-80DF-75FBE8BAF9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878065E-56F4-6049-B65E-DE0BC1A49D64}"/>
              </a:ext>
            </a:extLst>
          </p:cNvPr>
          <p:cNvSpPr>
            <a:spLocks noGrp="1"/>
          </p:cNvSpPr>
          <p:nvPr>
            <p:ph type="sldNum" sz="quarter" idx="12"/>
          </p:nvPr>
        </p:nvSpPr>
        <p:spPr/>
        <p:txBody>
          <a:bodyPr/>
          <a:lstStyle/>
          <a:p>
            <a:fld id="{4DDE4D68-6C2D-514B-AB6D-4013609C0136}" type="slidenum">
              <a:rPr lang="en-US" smtClean="0"/>
              <a:t>‹#›</a:t>
            </a:fld>
            <a:endParaRPr lang="en-US"/>
          </a:p>
        </p:txBody>
      </p:sp>
    </p:spTree>
    <p:extLst>
      <p:ext uri="{BB962C8B-B14F-4D97-AF65-F5344CB8AC3E}">
        <p14:creationId xmlns:p14="http://schemas.microsoft.com/office/powerpoint/2010/main" val="3889802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8A4278-97FC-8B4F-A390-2EE01453FF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895A8AE-4625-614D-99E0-E08A56215B8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34B3E02-C2DE-EC40-AE8F-2D21E10C605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F216604-05D2-5D49-9C30-B31470C80C06}"/>
              </a:ext>
            </a:extLst>
          </p:cNvPr>
          <p:cNvSpPr>
            <a:spLocks noGrp="1"/>
          </p:cNvSpPr>
          <p:nvPr>
            <p:ph type="dt" sz="half" idx="10"/>
          </p:nvPr>
        </p:nvSpPr>
        <p:spPr/>
        <p:txBody>
          <a:bodyPr/>
          <a:lstStyle/>
          <a:p>
            <a:fld id="{57925E0E-022A-724E-ABF3-C81323FABC5C}" type="datetimeFigureOut">
              <a:rPr lang="en-US" smtClean="0"/>
              <a:t>9/12/2018</a:t>
            </a:fld>
            <a:endParaRPr lang="en-US"/>
          </a:p>
        </p:txBody>
      </p:sp>
      <p:sp>
        <p:nvSpPr>
          <p:cNvPr id="6" name="Footer Placeholder 5">
            <a:extLst>
              <a:ext uri="{FF2B5EF4-FFF2-40B4-BE49-F238E27FC236}">
                <a16:creationId xmlns:a16="http://schemas.microsoft.com/office/drawing/2014/main" xmlns="" id="{E9537CA5-87FF-8A40-BCCD-DE13FC1EC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EE7FE32-182A-A044-9A9B-8E4C20C799A1}"/>
              </a:ext>
            </a:extLst>
          </p:cNvPr>
          <p:cNvSpPr>
            <a:spLocks noGrp="1"/>
          </p:cNvSpPr>
          <p:nvPr>
            <p:ph type="sldNum" sz="quarter" idx="12"/>
          </p:nvPr>
        </p:nvSpPr>
        <p:spPr/>
        <p:txBody>
          <a:bodyPr/>
          <a:lstStyle/>
          <a:p>
            <a:fld id="{4DDE4D68-6C2D-514B-AB6D-4013609C0136}" type="slidenum">
              <a:rPr lang="en-US" smtClean="0"/>
              <a:t>‹#›</a:t>
            </a:fld>
            <a:endParaRPr lang="en-US"/>
          </a:p>
        </p:txBody>
      </p:sp>
    </p:spTree>
    <p:extLst>
      <p:ext uri="{BB962C8B-B14F-4D97-AF65-F5344CB8AC3E}">
        <p14:creationId xmlns:p14="http://schemas.microsoft.com/office/powerpoint/2010/main" val="622955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7E5EAC-E6D1-3647-B1E2-EAC47B1DCE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A9878D1-149D-D645-8359-C707219C9F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35804DA6-BFA0-9848-9495-9A5AA1802EB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74F0771-0CD5-FC43-8D8D-7994393A42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BB272E88-4F1D-6F4F-BEF3-57686AC0E87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3D0D613-CDB3-5546-8F01-62F6D017A281}"/>
              </a:ext>
            </a:extLst>
          </p:cNvPr>
          <p:cNvSpPr>
            <a:spLocks noGrp="1"/>
          </p:cNvSpPr>
          <p:nvPr>
            <p:ph type="dt" sz="half" idx="10"/>
          </p:nvPr>
        </p:nvSpPr>
        <p:spPr/>
        <p:txBody>
          <a:bodyPr/>
          <a:lstStyle/>
          <a:p>
            <a:fld id="{57925E0E-022A-724E-ABF3-C81323FABC5C}" type="datetimeFigureOut">
              <a:rPr lang="en-US" smtClean="0"/>
              <a:t>9/12/2018</a:t>
            </a:fld>
            <a:endParaRPr lang="en-US"/>
          </a:p>
        </p:txBody>
      </p:sp>
      <p:sp>
        <p:nvSpPr>
          <p:cNvPr id="8" name="Footer Placeholder 7">
            <a:extLst>
              <a:ext uri="{FF2B5EF4-FFF2-40B4-BE49-F238E27FC236}">
                <a16:creationId xmlns:a16="http://schemas.microsoft.com/office/drawing/2014/main" xmlns="" id="{E1C0D02D-9AEB-8A49-9E3F-D952F1F5C4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5089F66-1FD0-534E-9BB0-7B5B2379664A}"/>
              </a:ext>
            </a:extLst>
          </p:cNvPr>
          <p:cNvSpPr>
            <a:spLocks noGrp="1"/>
          </p:cNvSpPr>
          <p:nvPr>
            <p:ph type="sldNum" sz="quarter" idx="12"/>
          </p:nvPr>
        </p:nvSpPr>
        <p:spPr/>
        <p:txBody>
          <a:bodyPr/>
          <a:lstStyle/>
          <a:p>
            <a:fld id="{4DDE4D68-6C2D-514B-AB6D-4013609C0136}" type="slidenum">
              <a:rPr lang="en-US" smtClean="0"/>
              <a:t>‹#›</a:t>
            </a:fld>
            <a:endParaRPr lang="en-US"/>
          </a:p>
        </p:txBody>
      </p:sp>
    </p:spTree>
    <p:extLst>
      <p:ext uri="{BB962C8B-B14F-4D97-AF65-F5344CB8AC3E}">
        <p14:creationId xmlns:p14="http://schemas.microsoft.com/office/powerpoint/2010/main" val="592308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2DAF53-ACD1-4B40-AF74-1AA5508EBC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67C1CEE-074A-4A44-9B9F-D67AE658065E}"/>
              </a:ext>
            </a:extLst>
          </p:cNvPr>
          <p:cNvSpPr>
            <a:spLocks noGrp="1"/>
          </p:cNvSpPr>
          <p:nvPr>
            <p:ph type="dt" sz="half" idx="10"/>
          </p:nvPr>
        </p:nvSpPr>
        <p:spPr/>
        <p:txBody>
          <a:bodyPr/>
          <a:lstStyle/>
          <a:p>
            <a:fld id="{57925E0E-022A-724E-ABF3-C81323FABC5C}" type="datetimeFigureOut">
              <a:rPr lang="en-US" smtClean="0"/>
              <a:t>9/12/2018</a:t>
            </a:fld>
            <a:endParaRPr lang="en-US"/>
          </a:p>
        </p:txBody>
      </p:sp>
      <p:sp>
        <p:nvSpPr>
          <p:cNvPr id="4" name="Footer Placeholder 3">
            <a:extLst>
              <a:ext uri="{FF2B5EF4-FFF2-40B4-BE49-F238E27FC236}">
                <a16:creationId xmlns:a16="http://schemas.microsoft.com/office/drawing/2014/main" xmlns="" id="{D78AA7E2-8662-D343-B05B-606A081390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B538BC91-FA3C-7442-8FF3-344ED5CF3484}"/>
              </a:ext>
            </a:extLst>
          </p:cNvPr>
          <p:cNvSpPr>
            <a:spLocks noGrp="1"/>
          </p:cNvSpPr>
          <p:nvPr>
            <p:ph type="sldNum" sz="quarter" idx="12"/>
          </p:nvPr>
        </p:nvSpPr>
        <p:spPr/>
        <p:txBody>
          <a:bodyPr/>
          <a:lstStyle/>
          <a:p>
            <a:fld id="{4DDE4D68-6C2D-514B-AB6D-4013609C0136}" type="slidenum">
              <a:rPr lang="en-US" smtClean="0"/>
              <a:t>‹#›</a:t>
            </a:fld>
            <a:endParaRPr lang="en-US"/>
          </a:p>
        </p:txBody>
      </p:sp>
    </p:spTree>
    <p:extLst>
      <p:ext uri="{BB962C8B-B14F-4D97-AF65-F5344CB8AC3E}">
        <p14:creationId xmlns:p14="http://schemas.microsoft.com/office/powerpoint/2010/main" val="2213965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756878A-E5AB-D847-B964-4DAEB289C32E}"/>
              </a:ext>
            </a:extLst>
          </p:cNvPr>
          <p:cNvSpPr>
            <a:spLocks noGrp="1"/>
          </p:cNvSpPr>
          <p:nvPr>
            <p:ph type="dt" sz="half" idx="10"/>
          </p:nvPr>
        </p:nvSpPr>
        <p:spPr/>
        <p:txBody>
          <a:bodyPr/>
          <a:lstStyle/>
          <a:p>
            <a:fld id="{57925E0E-022A-724E-ABF3-C81323FABC5C}" type="datetimeFigureOut">
              <a:rPr lang="en-US" smtClean="0"/>
              <a:t>9/12/2018</a:t>
            </a:fld>
            <a:endParaRPr lang="en-US"/>
          </a:p>
        </p:txBody>
      </p:sp>
      <p:sp>
        <p:nvSpPr>
          <p:cNvPr id="3" name="Footer Placeholder 2">
            <a:extLst>
              <a:ext uri="{FF2B5EF4-FFF2-40B4-BE49-F238E27FC236}">
                <a16:creationId xmlns:a16="http://schemas.microsoft.com/office/drawing/2014/main" xmlns="" id="{C71D5DD1-D3DB-9944-B0A9-0680E5C117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243C211-53AD-7741-B14B-FA3F7FECAEDF}"/>
              </a:ext>
            </a:extLst>
          </p:cNvPr>
          <p:cNvSpPr>
            <a:spLocks noGrp="1"/>
          </p:cNvSpPr>
          <p:nvPr>
            <p:ph type="sldNum" sz="quarter" idx="12"/>
          </p:nvPr>
        </p:nvSpPr>
        <p:spPr/>
        <p:txBody>
          <a:bodyPr/>
          <a:lstStyle/>
          <a:p>
            <a:fld id="{4DDE4D68-6C2D-514B-AB6D-4013609C0136}" type="slidenum">
              <a:rPr lang="en-US" smtClean="0"/>
              <a:t>‹#›</a:t>
            </a:fld>
            <a:endParaRPr lang="en-US"/>
          </a:p>
        </p:txBody>
      </p:sp>
    </p:spTree>
    <p:extLst>
      <p:ext uri="{BB962C8B-B14F-4D97-AF65-F5344CB8AC3E}">
        <p14:creationId xmlns:p14="http://schemas.microsoft.com/office/powerpoint/2010/main" val="204248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D9C2F4-5052-BF45-B08F-60570F27A7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4A4BDB4-1D3A-D34A-A218-7B02865780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DC39EAE-DDD5-814B-A910-490C458671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725322E6-A578-9F40-9001-732C68A64DA5}"/>
              </a:ext>
            </a:extLst>
          </p:cNvPr>
          <p:cNvSpPr>
            <a:spLocks noGrp="1"/>
          </p:cNvSpPr>
          <p:nvPr>
            <p:ph type="dt" sz="half" idx="10"/>
          </p:nvPr>
        </p:nvSpPr>
        <p:spPr/>
        <p:txBody>
          <a:bodyPr/>
          <a:lstStyle/>
          <a:p>
            <a:fld id="{57925E0E-022A-724E-ABF3-C81323FABC5C}" type="datetimeFigureOut">
              <a:rPr lang="en-US" smtClean="0"/>
              <a:t>9/12/2018</a:t>
            </a:fld>
            <a:endParaRPr lang="en-US"/>
          </a:p>
        </p:txBody>
      </p:sp>
      <p:sp>
        <p:nvSpPr>
          <p:cNvPr id="6" name="Footer Placeholder 5">
            <a:extLst>
              <a:ext uri="{FF2B5EF4-FFF2-40B4-BE49-F238E27FC236}">
                <a16:creationId xmlns:a16="http://schemas.microsoft.com/office/drawing/2014/main" xmlns="" id="{3033EDBF-EBC3-914B-A74A-0E81BC11FB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5A7D941-F0FC-254C-8BEE-D3AFD4EFD4FD}"/>
              </a:ext>
            </a:extLst>
          </p:cNvPr>
          <p:cNvSpPr>
            <a:spLocks noGrp="1"/>
          </p:cNvSpPr>
          <p:nvPr>
            <p:ph type="sldNum" sz="quarter" idx="12"/>
          </p:nvPr>
        </p:nvSpPr>
        <p:spPr/>
        <p:txBody>
          <a:bodyPr/>
          <a:lstStyle/>
          <a:p>
            <a:fld id="{4DDE4D68-6C2D-514B-AB6D-4013609C0136}" type="slidenum">
              <a:rPr lang="en-US" smtClean="0"/>
              <a:t>‹#›</a:t>
            </a:fld>
            <a:endParaRPr lang="en-US"/>
          </a:p>
        </p:txBody>
      </p:sp>
    </p:spTree>
    <p:extLst>
      <p:ext uri="{BB962C8B-B14F-4D97-AF65-F5344CB8AC3E}">
        <p14:creationId xmlns:p14="http://schemas.microsoft.com/office/powerpoint/2010/main" val="247556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038ABC-D58D-9646-904D-2DC35A282F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6C887FD-7A4D-6447-AFC6-BE76F329D7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8347477-C723-D84E-B1D2-9A93577BF7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C63A8F7C-DDA7-C342-A7F9-CE283551FDA1}"/>
              </a:ext>
            </a:extLst>
          </p:cNvPr>
          <p:cNvSpPr>
            <a:spLocks noGrp="1"/>
          </p:cNvSpPr>
          <p:nvPr>
            <p:ph type="dt" sz="half" idx="10"/>
          </p:nvPr>
        </p:nvSpPr>
        <p:spPr/>
        <p:txBody>
          <a:bodyPr/>
          <a:lstStyle/>
          <a:p>
            <a:fld id="{57925E0E-022A-724E-ABF3-C81323FABC5C}" type="datetimeFigureOut">
              <a:rPr lang="en-US" smtClean="0"/>
              <a:t>9/12/2018</a:t>
            </a:fld>
            <a:endParaRPr lang="en-US"/>
          </a:p>
        </p:txBody>
      </p:sp>
      <p:sp>
        <p:nvSpPr>
          <p:cNvPr id="6" name="Footer Placeholder 5">
            <a:extLst>
              <a:ext uri="{FF2B5EF4-FFF2-40B4-BE49-F238E27FC236}">
                <a16:creationId xmlns:a16="http://schemas.microsoft.com/office/drawing/2014/main" xmlns="" id="{8F07EAE4-797F-B34D-B6EF-6D077870A2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7314C49-A4A9-654D-8A73-A383E1741EF3}"/>
              </a:ext>
            </a:extLst>
          </p:cNvPr>
          <p:cNvSpPr>
            <a:spLocks noGrp="1"/>
          </p:cNvSpPr>
          <p:nvPr>
            <p:ph type="sldNum" sz="quarter" idx="12"/>
          </p:nvPr>
        </p:nvSpPr>
        <p:spPr/>
        <p:txBody>
          <a:bodyPr/>
          <a:lstStyle/>
          <a:p>
            <a:fld id="{4DDE4D68-6C2D-514B-AB6D-4013609C0136}" type="slidenum">
              <a:rPr lang="en-US" smtClean="0"/>
              <a:t>‹#›</a:t>
            </a:fld>
            <a:endParaRPr lang="en-US"/>
          </a:p>
        </p:txBody>
      </p:sp>
    </p:spTree>
    <p:extLst>
      <p:ext uri="{BB962C8B-B14F-4D97-AF65-F5344CB8AC3E}">
        <p14:creationId xmlns:p14="http://schemas.microsoft.com/office/powerpoint/2010/main" val="503663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0626E0C-5705-2847-9245-A158FCD85A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1541F29-9071-2E4C-9902-1B1DBF52D0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3D0C763-464A-1B4F-BD2C-951AE07139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925E0E-022A-724E-ABF3-C81323FABC5C}" type="datetimeFigureOut">
              <a:rPr lang="en-US" smtClean="0"/>
              <a:t>9/12/2018</a:t>
            </a:fld>
            <a:endParaRPr lang="en-US"/>
          </a:p>
        </p:txBody>
      </p:sp>
      <p:sp>
        <p:nvSpPr>
          <p:cNvPr id="5" name="Footer Placeholder 4">
            <a:extLst>
              <a:ext uri="{FF2B5EF4-FFF2-40B4-BE49-F238E27FC236}">
                <a16:creationId xmlns:a16="http://schemas.microsoft.com/office/drawing/2014/main" xmlns="" id="{2C158DD2-C89C-424E-A875-F77A08878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4B0CC09-9363-B847-A420-0A906D1068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DE4D68-6C2D-514B-AB6D-4013609C0136}" type="slidenum">
              <a:rPr lang="en-US" smtClean="0"/>
              <a:t>‹#›</a:t>
            </a:fld>
            <a:endParaRPr lang="en-US"/>
          </a:p>
        </p:txBody>
      </p:sp>
    </p:spTree>
    <p:extLst>
      <p:ext uri="{BB962C8B-B14F-4D97-AF65-F5344CB8AC3E}">
        <p14:creationId xmlns:p14="http://schemas.microsoft.com/office/powerpoint/2010/main" val="2919188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youtube.com/watch?v=UGCkcXweUZ4"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g"/><Relationship Id="rId1" Type="http://schemas.openxmlformats.org/officeDocument/2006/relationships/slideLayout" Target="../slideLayouts/slideLayout2.xml"/><Relationship Id="rId5" Type="http://schemas.openxmlformats.org/officeDocument/2006/relationships/image" Target="../media/image32.tiff"/><Relationship Id="rId4" Type="http://schemas.openxmlformats.org/officeDocument/2006/relationships/image" Target="../media/image31.tif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7CDBFE8-5ED5-DE42-AE6D-89C112285D4B}"/>
              </a:ext>
            </a:extLst>
          </p:cNvPr>
          <p:cNvPicPr>
            <a:picLocks noChangeAspect="1"/>
          </p:cNvPicPr>
          <p:nvPr/>
        </p:nvPicPr>
        <p:blipFill>
          <a:blip r:embed="rId3"/>
          <a:stretch>
            <a:fillRect/>
          </a:stretch>
        </p:blipFill>
        <p:spPr>
          <a:xfrm>
            <a:off x="0" y="-1525328"/>
            <a:ext cx="12197291" cy="8131527"/>
          </a:xfrm>
          <a:prstGeom prst="rect">
            <a:avLst/>
          </a:prstGeom>
        </p:spPr>
      </p:pic>
      <p:sp>
        <p:nvSpPr>
          <p:cNvPr id="6" name="Rectangle 5">
            <a:extLst>
              <a:ext uri="{FF2B5EF4-FFF2-40B4-BE49-F238E27FC236}">
                <a16:creationId xmlns:a16="http://schemas.microsoft.com/office/drawing/2014/main" xmlns="" id="{F916BEF5-CEE1-5044-9FC5-409C6AB42006}"/>
              </a:ext>
            </a:extLst>
          </p:cNvPr>
          <p:cNvSpPr/>
          <p:nvPr/>
        </p:nvSpPr>
        <p:spPr>
          <a:xfrm>
            <a:off x="0" y="4768948"/>
            <a:ext cx="12192000" cy="225178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1144" y="5318277"/>
            <a:ext cx="2833410" cy="1700046"/>
          </a:xfrm>
          <a:prstGeom prst="rect">
            <a:avLst/>
          </a:prstGeom>
        </p:spPr>
      </p:pic>
      <p:sp>
        <p:nvSpPr>
          <p:cNvPr id="7" name="TextBox 6"/>
          <p:cNvSpPr txBox="1"/>
          <p:nvPr/>
        </p:nvSpPr>
        <p:spPr>
          <a:xfrm>
            <a:off x="1521354" y="4943364"/>
            <a:ext cx="9144001" cy="584775"/>
          </a:xfrm>
          <a:prstGeom prst="rect">
            <a:avLst/>
          </a:prstGeom>
          <a:noFill/>
        </p:spPr>
        <p:txBody>
          <a:bodyPr wrap="square" rtlCol="0">
            <a:spAutoFit/>
          </a:bodyPr>
          <a:lstStyle/>
          <a:p>
            <a:pPr algn="ctr"/>
            <a:r>
              <a:rPr lang="en-US" sz="3200" dirty="0">
                <a:solidFill>
                  <a:srgbClr val="00A5AB"/>
                </a:solidFill>
                <a:latin typeface="Avenir LT Std 35 Light" panose="020B0402020203020204" pitchFamily="34" charset="0"/>
              </a:rPr>
              <a:t>Early Childhood Race &amp; Rural Equity</a:t>
            </a:r>
          </a:p>
        </p:txBody>
      </p:sp>
    </p:spTree>
    <p:extLst>
      <p:ext uri="{BB962C8B-B14F-4D97-AF65-F5344CB8AC3E}">
        <p14:creationId xmlns:p14="http://schemas.microsoft.com/office/powerpoint/2010/main" val="1339125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702D949-E34D-B044-8B5B-D537D478C04B}"/>
              </a:ext>
            </a:extLst>
          </p:cNvPr>
          <p:cNvPicPr>
            <a:picLocks noChangeAspect="1"/>
          </p:cNvPicPr>
          <p:nvPr/>
        </p:nvPicPr>
        <p:blipFill>
          <a:blip r:embed="rId2"/>
          <a:stretch>
            <a:fillRect/>
          </a:stretch>
        </p:blipFill>
        <p:spPr>
          <a:xfrm>
            <a:off x="701466" y="2264228"/>
            <a:ext cx="11011562" cy="3194509"/>
          </a:xfrm>
          <a:prstGeom prst="rect">
            <a:avLst/>
          </a:prstGeom>
        </p:spPr>
      </p:pic>
      <p:pic>
        <p:nvPicPr>
          <p:cNvPr id="6" name="Picture 5">
            <a:extLst>
              <a:ext uri="{FF2B5EF4-FFF2-40B4-BE49-F238E27FC236}">
                <a16:creationId xmlns:a16="http://schemas.microsoft.com/office/drawing/2014/main" xmlns="" id="{C869E255-FC6D-D14D-B8A9-2980AFF19433}"/>
              </a:ext>
            </a:extLst>
          </p:cNvPr>
          <p:cNvPicPr>
            <a:picLocks noChangeAspect="1"/>
          </p:cNvPicPr>
          <p:nvPr/>
        </p:nvPicPr>
        <p:blipFill>
          <a:blip r:embed="rId3"/>
          <a:stretch>
            <a:fillRect/>
          </a:stretch>
        </p:blipFill>
        <p:spPr>
          <a:xfrm>
            <a:off x="0" y="223156"/>
            <a:ext cx="12179300" cy="1765300"/>
          </a:xfrm>
          <a:prstGeom prst="rect">
            <a:avLst/>
          </a:prstGeom>
        </p:spPr>
      </p:pic>
    </p:spTree>
    <p:extLst>
      <p:ext uri="{BB962C8B-B14F-4D97-AF65-F5344CB8AC3E}">
        <p14:creationId xmlns:p14="http://schemas.microsoft.com/office/powerpoint/2010/main" val="3365399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 y="515930"/>
            <a:ext cx="12267094" cy="5810728"/>
          </a:xfrm>
          <a:prstGeom prst="rect">
            <a:avLst/>
          </a:prstGeom>
        </p:spPr>
      </p:pic>
    </p:spTree>
    <p:extLst>
      <p:ext uri="{BB962C8B-B14F-4D97-AF65-F5344CB8AC3E}">
        <p14:creationId xmlns:p14="http://schemas.microsoft.com/office/powerpoint/2010/main" val="3731319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89101" y="2473739"/>
            <a:ext cx="9337710" cy="3575274"/>
          </a:xfrm>
          <a:prstGeom prst="rect">
            <a:avLst/>
          </a:prstGeom>
          <a:noFill/>
        </p:spPr>
        <p:txBody>
          <a:bodyPr wrap="square" rtlCol="0" anchor="t">
            <a:spAutoFit/>
          </a:bodyPr>
          <a:lstStyle/>
          <a:p>
            <a:pPr marL="571500" indent="-571500">
              <a:lnSpc>
                <a:spcPct val="150000"/>
              </a:lnSpc>
              <a:spcAft>
                <a:spcPts val="600"/>
              </a:spcAft>
              <a:buFont typeface="Arial" panose="020B0604020202020204" pitchFamily="34" charset="0"/>
              <a:buChar char="•"/>
            </a:pPr>
            <a:r>
              <a:rPr lang="en-US" sz="3600" b="1" dirty="0">
                <a:solidFill>
                  <a:srgbClr val="46BBB9"/>
                </a:solidFill>
                <a:latin typeface="Avenir LT Std 35 Light" panose="020B0402020203020204" pitchFamily="34" charset="0"/>
              </a:rPr>
              <a:t>Who are we missing?</a:t>
            </a:r>
          </a:p>
          <a:p>
            <a:pPr marL="571500" indent="-571500">
              <a:lnSpc>
                <a:spcPct val="150000"/>
              </a:lnSpc>
              <a:spcAft>
                <a:spcPts val="600"/>
              </a:spcAft>
              <a:buFont typeface="Arial" panose="020B0604020202020204" pitchFamily="34" charset="0"/>
              <a:buChar char="•"/>
            </a:pPr>
            <a:r>
              <a:rPr lang="en-US" sz="3600" b="1" dirty="0">
                <a:solidFill>
                  <a:srgbClr val="46BBB9"/>
                </a:solidFill>
                <a:latin typeface="Avenir LT Std 35 Light" panose="020B0402020203020204" pitchFamily="34" charset="0"/>
              </a:rPr>
              <a:t>Where are the gaps?</a:t>
            </a:r>
          </a:p>
          <a:p>
            <a:pPr marL="571500" indent="-571500">
              <a:lnSpc>
                <a:spcPct val="150000"/>
              </a:lnSpc>
              <a:spcAft>
                <a:spcPts val="600"/>
              </a:spcAft>
              <a:buFont typeface="Arial" panose="020B0604020202020204" pitchFamily="34" charset="0"/>
              <a:buChar char="•"/>
            </a:pPr>
            <a:r>
              <a:rPr lang="en-US" sz="3600" b="1" dirty="0">
                <a:solidFill>
                  <a:srgbClr val="46BBB9"/>
                </a:solidFill>
                <a:latin typeface="Avenir LT Std 35 Light" panose="020B0402020203020204" pitchFamily="34" charset="0"/>
              </a:rPr>
              <a:t>What is the scope of the problem?</a:t>
            </a:r>
          </a:p>
          <a:p>
            <a:pPr marL="571500" indent="-571500">
              <a:lnSpc>
                <a:spcPct val="150000"/>
              </a:lnSpc>
              <a:spcAft>
                <a:spcPts val="600"/>
              </a:spcAft>
              <a:buFont typeface="Arial" panose="020B0604020202020204" pitchFamily="34" charset="0"/>
              <a:buChar char="•"/>
            </a:pPr>
            <a:endParaRPr lang="en-US" sz="3600" b="1" dirty="0">
              <a:solidFill>
                <a:srgbClr val="46BBB9"/>
              </a:solidFill>
              <a:latin typeface="Avenir LT Std 35 Light" panose="020B0402020203020204" pitchFamily="34" charset="0"/>
            </a:endParaRPr>
          </a:p>
        </p:txBody>
      </p:sp>
      <p:sp>
        <p:nvSpPr>
          <p:cNvPr id="4" name="TextBox 3"/>
          <p:cNvSpPr txBox="1"/>
          <p:nvPr/>
        </p:nvSpPr>
        <p:spPr>
          <a:xfrm>
            <a:off x="668741" y="661199"/>
            <a:ext cx="10877266" cy="1569660"/>
          </a:xfrm>
          <a:prstGeom prst="rect">
            <a:avLst/>
          </a:prstGeom>
          <a:solidFill>
            <a:srgbClr val="A23549"/>
          </a:solidFill>
        </p:spPr>
        <p:txBody>
          <a:bodyPr wrap="square" rtlCol="0">
            <a:spAutoFit/>
          </a:bodyPr>
          <a:lstStyle/>
          <a:p>
            <a:r>
              <a:rPr lang="en-US" sz="4800" b="1" spc="-150" dirty="0">
                <a:solidFill>
                  <a:schemeClr val="bg1"/>
                </a:solidFill>
                <a:latin typeface="Rockwell" panose="02060603020205020403" pitchFamily="18" charset="0"/>
              </a:rPr>
              <a:t>Viewing Ohio’s Youngest Learners </a:t>
            </a:r>
          </a:p>
          <a:p>
            <a:r>
              <a:rPr lang="en-US" sz="4800" b="1" spc="-150" dirty="0">
                <a:solidFill>
                  <a:schemeClr val="bg1"/>
                </a:solidFill>
                <a:latin typeface="Rockwell" panose="02060603020205020403" pitchFamily="18" charset="0"/>
              </a:rPr>
              <a:t>Through an Equity Lens</a:t>
            </a:r>
          </a:p>
        </p:txBody>
      </p:sp>
    </p:spTree>
    <p:extLst>
      <p:ext uri="{BB962C8B-B14F-4D97-AF65-F5344CB8AC3E}">
        <p14:creationId xmlns:p14="http://schemas.microsoft.com/office/powerpoint/2010/main" val="2274353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8741" y="661199"/>
            <a:ext cx="10877266" cy="830997"/>
          </a:xfrm>
          <a:prstGeom prst="rect">
            <a:avLst/>
          </a:prstGeom>
          <a:solidFill>
            <a:srgbClr val="A23549"/>
          </a:solidFill>
        </p:spPr>
        <p:txBody>
          <a:bodyPr wrap="square" rtlCol="0">
            <a:spAutoFit/>
          </a:bodyPr>
          <a:lstStyle/>
          <a:p>
            <a:r>
              <a:rPr lang="en-US" sz="4800" b="1" spc="-150" dirty="0">
                <a:solidFill>
                  <a:schemeClr val="bg1"/>
                </a:solidFill>
                <a:latin typeface="Rockwell" panose="02060603020205020403" pitchFamily="18" charset="0"/>
              </a:rPr>
              <a:t>Telling the Full Story</a:t>
            </a:r>
          </a:p>
        </p:txBody>
      </p:sp>
      <p:sp>
        <p:nvSpPr>
          <p:cNvPr id="6" name="TextBox 5">
            <a:extLst>
              <a:ext uri="{FF2B5EF4-FFF2-40B4-BE49-F238E27FC236}">
                <a16:creationId xmlns:a16="http://schemas.microsoft.com/office/drawing/2014/main" xmlns="" id="{F79B7C76-8631-6A48-B3C8-6BE99C75A95C}"/>
              </a:ext>
            </a:extLst>
          </p:cNvPr>
          <p:cNvSpPr txBox="1"/>
          <p:nvPr/>
        </p:nvSpPr>
        <p:spPr>
          <a:xfrm>
            <a:off x="884290" y="1774408"/>
            <a:ext cx="10446168" cy="4552252"/>
          </a:xfrm>
          <a:prstGeom prst="rect">
            <a:avLst/>
          </a:prstGeom>
          <a:noFill/>
        </p:spPr>
        <p:txBody>
          <a:bodyPr wrap="square" numCol="2" rtlCol="0">
            <a:spAutoFit/>
          </a:bodyPr>
          <a:lstStyle/>
          <a:p>
            <a:pPr marL="914400" lvl="1" indent="-457200">
              <a:buFont typeface="+mj-lt"/>
              <a:buAutoNum type="arabicPeriod"/>
            </a:pPr>
            <a:r>
              <a:rPr lang="en-US" sz="2000" dirty="0">
                <a:solidFill>
                  <a:srgbClr val="3EADAD"/>
                </a:solidFill>
              </a:rPr>
              <a:t>Prenatal Care</a:t>
            </a:r>
          </a:p>
          <a:p>
            <a:pPr marL="914400" lvl="1" indent="-457200">
              <a:buFont typeface="+mj-lt"/>
              <a:buAutoNum type="arabicPeriod"/>
            </a:pPr>
            <a:r>
              <a:rPr lang="en-US" sz="2000" dirty="0">
                <a:solidFill>
                  <a:srgbClr val="3EADAD"/>
                </a:solidFill>
              </a:rPr>
              <a:t>Preterm birth rates</a:t>
            </a:r>
          </a:p>
          <a:p>
            <a:pPr marL="914400" lvl="1" indent="-457200">
              <a:buFont typeface="+mj-lt"/>
              <a:buAutoNum type="arabicPeriod"/>
            </a:pPr>
            <a:r>
              <a:rPr lang="en-US" sz="2000" dirty="0">
                <a:solidFill>
                  <a:srgbClr val="3EADAD"/>
                </a:solidFill>
              </a:rPr>
              <a:t>Infant mortality</a:t>
            </a:r>
          </a:p>
          <a:p>
            <a:pPr marL="914400" lvl="1" indent="-457200">
              <a:buFont typeface="+mj-lt"/>
              <a:buAutoNum type="arabicPeriod"/>
            </a:pPr>
            <a:r>
              <a:rPr lang="en-US" sz="2000" dirty="0">
                <a:solidFill>
                  <a:srgbClr val="3EADAD"/>
                </a:solidFill>
              </a:rPr>
              <a:t>Access to State &amp; Federal Funded Home Visiting</a:t>
            </a:r>
          </a:p>
          <a:p>
            <a:pPr marL="914400" lvl="1" indent="-457200">
              <a:buFont typeface="+mj-lt"/>
              <a:buAutoNum type="arabicPeriod"/>
            </a:pPr>
            <a:r>
              <a:rPr lang="en-US" sz="2000" dirty="0">
                <a:solidFill>
                  <a:srgbClr val="3EADAD"/>
                </a:solidFill>
              </a:rPr>
              <a:t>Access to Early Head Start</a:t>
            </a:r>
          </a:p>
          <a:p>
            <a:pPr marL="914400" lvl="1" indent="-457200">
              <a:buFont typeface="+mj-lt"/>
              <a:buAutoNum type="arabicPeriod"/>
            </a:pPr>
            <a:r>
              <a:rPr lang="en-US" sz="2000" dirty="0">
                <a:solidFill>
                  <a:srgbClr val="3EADAD"/>
                </a:solidFill>
              </a:rPr>
              <a:t>Early Childhood Poverty</a:t>
            </a:r>
          </a:p>
          <a:p>
            <a:pPr marL="914400" lvl="1" indent="-457200">
              <a:buFont typeface="+mj-lt"/>
              <a:buAutoNum type="arabicPeriod"/>
            </a:pPr>
            <a:r>
              <a:rPr lang="en-US" sz="2000" dirty="0">
                <a:solidFill>
                  <a:srgbClr val="3EADAD"/>
                </a:solidFill>
              </a:rPr>
              <a:t>Incidence of Trauma</a:t>
            </a:r>
          </a:p>
          <a:p>
            <a:pPr marL="914400" lvl="1" indent="-457200">
              <a:buFont typeface="+mj-lt"/>
              <a:buAutoNum type="arabicPeriod"/>
            </a:pPr>
            <a:r>
              <a:rPr lang="en-US" sz="2000" dirty="0">
                <a:solidFill>
                  <a:srgbClr val="3EADAD"/>
                </a:solidFill>
              </a:rPr>
              <a:t>Early Intervention</a:t>
            </a:r>
          </a:p>
          <a:p>
            <a:pPr marL="914400" lvl="1" indent="-457200">
              <a:buFont typeface="+mj-lt"/>
              <a:buAutoNum type="arabicPeriod"/>
            </a:pPr>
            <a:r>
              <a:rPr lang="en-US" sz="2000" dirty="0">
                <a:solidFill>
                  <a:srgbClr val="3EADAD"/>
                </a:solidFill>
              </a:rPr>
              <a:t>Access to Publicly Funded Childcare</a:t>
            </a:r>
          </a:p>
          <a:p>
            <a:pPr marL="914400" lvl="1" indent="-457200">
              <a:buFont typeface="+mj-lt"/>
              <a:buAutoNum type="arabicPeriod"/>
            </a:pPr>
            <a:r>
              <a:rPr lang="en-US" sz="2000" dirty="0">
                <a:solidFill>
                  <a:srgbClr val="3EADAD"/>
                </a:solidFill>
              </a:rPr>
              <a:t>Access to Head Start </a:t>
            </a:r>
          </a:p>
          <a:p>
            <a:pPr marL="914400" lvl="1" indent="-457200">
              <a:buFont typeface="+mj-lt"/>
              <a:buAutoNum type="arabicPeriod"/>
            </a:pPr>
            <a:r>
              <a:rPr lang="en-US" sz="2000" dirty="0">
                <a:solidFill>
                  <a:srgbClr val="3EADAD"/>
                </a:solidFill>
              </a:rPr>
              <a:t>Access to Preschool</a:t>
            </a:r>
          </a:p>
          <a:p>
            <a:pPr marL="914400" lvl="1" indent="-457200">
              <a:buFont typeface="+mj-lt"/>
              <a:buAutoNum type="arabicPeriod"/>
            </a:pPr>
            <a:r>
              <a:rPr lang="en-US" sz="2000" dirty="0">
                <a:solidFill>
                  <a:srgbClr val="3EADAD"/>
                </a:solidFill>
              </a:rPr>
              <a:t>Access to Early Childhood Experiences</a:t>
            </a:r>
          </a:p>
          <a:p>
            <a:pPr marL="914400" lvl="1" indent="-457200">
              <a:buFont typeface="+mj-lt"/>
              <a:buAutoNum type="arabicPeriod"/>
            </a:pPr>
            <a:r>
              <a:rPr lang="en-US" sz="2000" dirty="0">
                <a:solidFill>
                  <a:srgbClr val="3EADAD"/>
                </a:solidFill>
              </a:rPr>
              <a:t>Kindergarten Readiness</a:t>
            </a:r>
          </a:p>
          <a:p>
            <a:pPr marL="914400" lvl="1" indent="-457200">
              <a:buFont typeface="+mj-lt"/>
              <a:buAutoNum type="arabicPeriod"/>
            </a:pPr>
            <a:r>
              <a:rPr lang="en-US" sz="2000" dirty="0">
                <a:solidFill>
                  <a:srgbClr val="3EADAD"/>
                </a:solidFill>
              </a:rPr>
              <a:t>Access to Healthcare Coverage</a:t>
            </a:r>
          </a:p>
          <a:p>
            <a:pPr marL="914400" lvl="1" indent="-457200">
              <a:buFont typeface="+mj-lt"/>
              <a:buAutoNum type="arabicPeriod"/>
            </a:pPr>
            <a:r>
              <a:rPr lang="en-US" sz="2000" dirty="0">
                <a:solidFill>
                  <a:srgbClr val="3EADAD"/>
                </a:solidFill>
              </a:rPr>
              <a:t>Oral Health</a:t>
            </a:r>
          </a:p>
          <a:p>
            <a:pPr marL="914400" lvl="1" indent="-457200">
              <a:buFont typeface="+mj-lt"/>
              <a:buAutoNum type="arabicPeriod"/>
            </a:pPr>
            <a:r>
              <a:rPr lang="en-US" sz="2000" dirty="0">
                <a:solidFill>
                  <a:srgbClr val="3EADAD"/>
                </a:solidFill>
              </a:rPr>
              <a:t>Incidence of Lead</a:t>
            </a:r>
          </a:p>
          <a:p>
            <a:pPr marL="914400" lvl="1" indent="-457200">
              <a:buFont typeface="+mj-lt"/>
              <a:buAutoNum type="arabicPeriod"/>
            </a:pPr>
            <a:r>
              <a:rPr lang="en-US" sz="2000" dirty="0">
                <a:solidFill>
                  <a:srgbClr val="3EADAD"/>
                </a:solidFill>
              </a:rPr>
              <a:t>Incidence of Asthma</a:t>
            </a:r>
          </a:p>
          <a:p>
            <a:pPr marL="914400" lvl="1" indent="-457200">
              <a:buFont typeface="+mj-lt"/>
              <a:buAutoNum type="arabicPeriod"/>
            </a:pPr>
            <a:r>
              <a:rPr lang="en-US" sz="2000" dirty="0">
                <a:solidFill>
                  <a:srgbClr val="3EADAD"/>
                </a:solidFill>
              </a:rPr>
              <a:t>Childhood Obesity</a:t>
            </a:r>
          </a:p>
          <a:p>
            <a:pPr marL="914400" lvl="1" indent="-457200">
              <a:buFont typeface="+mj-lt"/>
              <a:buAutoNum type="arabicPeriod"/>
            </a:pPr>
            <a:r>
              <a:rPr lang="en-US" sz="2000" dirty="0">
                <a:solidFill>
                  <a:srgbClr val="3EADAD"/>
                </a:solidFill>
              </a:rPr>
              <a:t>Third Grade Reading Proficiency</a:t>
            </a:r>
          </a:p>
          <a:p>
            <a:pPr marL="914400" lvl="1" indent="-457200">
              <a:buFont typeface="+mj-lt"/>
              <a:buAutoNum type="arabicPeriod"/>
            </a:pPr>
            <a:r>
              <a:rPr lang="en-US" sz="2000" dirty="0">
                <a:solidFill>
                  <a:srgbClr val="3EADAD"/>
                </a:solidFill>
              </a:rPr>
              <a:t>Early Childhood Suspension and Expulsion</a:t>
            </a:r>
          </a:p>
          <a:p>
            <a:pPr marL="914400" lvl="1" indent="-457200">
              <a:buFont typeface="+mj-lt"/>
              <a:buAutoNum type="arabicPeriod"/>
            </a:pPr>
            <a:r>
              <a:rPr lang="en-US" sz="2000" dirty="0">
                <a:solidFill>
                  <a:srgbClr val="3EADAD"/>
                </a:solidFill>
              </a:rPr>
              <a:t>Special Education</a:t>
            </a:r>
          </a:p>
          <a:p>
            <a:pPr marL="914400" lvl="1" indent="-457200">
              <a:buFont typeface="+mj-lt"/>
              <a:buAutoNum type="arabicPeriod"/>
            </a:pPr>
            <a:r>
              <a:rPr lang="en-US" sz="2000" dirty="0">
                <a:solidFill>
                  <a:srgbClr val="3EADAD"/>
                </a:solidFill>
              </a:rPr>
              <a:t>Juvenile Justice</a:t>
            </a:r>
          </a:p>
          <a:p>
            <a:pPr marL="914400" lvl="1" indent="-457200">
              <a:buFont typeface="+mj-lt"/>
              <a:buAutoNum type="arabicPeriod"/>
            </a:pPr>
            <a:r>
              <a:rPr lang="en-US" sz="2000" dirty="0">
                <a:solidFill>
                  <a:srgbClr val="3EADAD"/>
                </a:solidFill>
              </a:rPr>
              <a:t>Eight Grade Math Achievement</a:t>
            </a:r>
          </a:p>
          <a:p>
            <a:pPr marL="914400" lvl="1" indent="-457200">
              <a:buFont typeface="+mj-lt"/>
              <a:buAutoNum type="arabicPeriod"/>
            </a:pPr>
            <a:r>
              <a:rPr lang="en-US" sz="2000" dirty="0">
                <a:solidFill>
                  <a:srgbClr val="3EADAD"/>
                </a:solidFill>
              </a:rPr>
              <a:t>High School Graduation</a:t>
            </a:r>
          </a:p>
          <a:p>
            <a:pPr marL="914400" lvl="1" indent="-457200">
              <a:buFont typeface="+mj-lt"/>
              <a:buAutoNum type="arabicPeriod"/>
            </a:pPr>
            <a:r>
              <a:rPr lang="en-US" sz="2000" dirty="0">
                <a:solidFill>
                  <a:srgbClr val="3EADAD"/>
                </a:solidFill>
              </a:rPr>
              <a:t>Postsecondary Attainment</a:t>
            </a:r>
          </a:p>
          <a:p>
            <a:pPr marL="914400" lvl="1" indent="-457200">
              <a:buFont typeface="+mj-lt"/>
              <a:buAutoNum type="arabicPeriod"/>
            </a:pPr>
            <a:endParaRPr lang="en-US" dirty="0">
              <a:solidFill>
                <a:prstClr val="white"/>
              </a:solidFill>
            </a:endParaRPr>
          </a:p>
        </p:txBody>
      </p:sp>
    </p:spTree>
    <p:extLst>
      <p:ext uri="{BB962C8B-B14F-4D97-AF65-F5344CB8AC3E}">
        <p14:creationId xmlns:p14="http://schemas.microsoft.com/office/powerpoint/2010/main" val="1462910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26FC91A-762F-0449-B781-C5AF41FDBF11}"/>
              </a:ext>
            </a:extLst>
          </p:cNvPr>
          <p:cNvSpPr txBox="1"/>
          <p:nvPr/>
        </p:nvSpPr>
        <p:spPr>
          <a:xfrm>
            <a:off x="668741" y="661199"/>
            <a:ext cx="10877266" cy="830997"/>
          </a:xfrm>
          <a:prstGeom prst="rect">
            <a:avLst/>
          </a:prstGeom>
          <a:noFill/>
        </p:spPr>
        <p:txBody>
          <a:bodyPr wrap="square" rtlCol="0">
            <a:spAutoFit/>
          </a:bodyPr>
          <a:lstStyle/>
          <a:p>
            <a:r>
              <a:rPr lang="en-US" sz="4800" b="1" spc="-150" dirty="0">
                <a:solidFill>
                  <a:srgbClr val="00A5AB"/>
                </a:solidFill>
                <a:latin typeface="Rockwell" panose="02060603020205020403" pitchFamily="18" charset="0"/>
              </a:rPr>
              <a:t>Preterm Birth</a:t>
            </a:r>
          </a:p>
        </p:txBody>
      </p:sp>
      <p:pic>
        <p:nvPicPr>
          <p:cNvPr id="3" name="Picture 2">
            <a:extLst>
              <a:ext uri="{FF2B5EF4-FFF2-40B4-BE49-F238E27FC236}">
                <a16:creationId xmlns:a16="http://schemas.microsoft.com/office/drawing/2014/main" xmlns="" id="{773448D8-AF16-084C-A831-8EB4B5F92B3E}"/>
              </a:ext>
            </a:extLst>
          </p:cNvPr>
          <p:cNvPicPr>
            <a:picLocks noChangeAspect="1"/>
          </p:cNvPicPr>
          <p:nvPr/>
        </p:nvPicPr>
        <p:blipFill>
          <a:blip r:embed="rId3"/>
          <a:stretch>
            <a:fillRect/>
          </a:stretch>
        </p:blipFill>
        <p:spPr>
          <a:xfrm>
            <a:off x="2656918" y="2202852"/>
            <a:ext cx="6900911" cy="4157547"/>
          </a:xfrm>
          <a:prstGeom prst="rect">
            <a:avLst/>
          </a:prstGeom>
        </p:spPr>
      </p:pic>
      <p:pic>
        <p:nvPicPr>
          <p:cNvPr id="4" name="Picture 3">
            <a:extLst>
              <a:ext uri="{FF2B5EF4-FFF2-40B4-BE49-F238E27FC236}">
                <a16:creationId xmlns:a16="http://schemas.microsoft.com/office/drawing/2014/main" xmlns="" id="{F177FB54-E446-8D40-A121-C15413FF5900}"/>
              </a:ext>
            </a:extLst>
          </p:cNvPr>
          <p:cNvPicPr>
            <a:picLocks noChangeAspect="1"/>
          </p:cNvPicPr>
          <p:nvPr/>
        </p:nvPicPr>
        <p:blipFill rotWithShape="1">
          <a:blip r:embed="rId4"/>
          <a:srcRect b="91740"/>
          <a:stretch/>
        </p:blipFill>
        <p:spPr>
          <a:xfrm>
            <a:off x="1146108" y="1517954"/>
            <a:ext cx="9171263" cy="391847"/>
          </a:xfrm>
          <a:prstGeom prst="rect">
            <a:avLst/>
          </a:prstGeom>
        </p:spPr>
      </p:pic>
      <p:sp>
        <p:nvSpPr>
          <p:cNvPr id="5" name="Rectangle 4">
            <a:extLst>
              <a:ext uri="{FF2B5EF4-FFF2-40B4-BE49-F238E27FC236}">
                <a16:creationId xmlns:a16="http://schemas.microsoft.com/office/drawing/2014/main" xmlns="" id="{CE3B6146-713C-E442-BDEB-9F58D5BC8D93}"/>
              </a:ext>
            </a:extLst>
          </p:cNvPr>
          <p:cNvSpPr/>
          <p:nvPr/>
        </p:nvSpPr>
        <p:spPr>
          <a:xfrm>
            <a:off x="4197940" y="1558288"/>
            <a:ext cx="10000343" cy="369332"/>
          </a:xfrm>
          <a:prstGeom prst="rect">
            <a:avLst/>
          </a:prstGeom>
        </p:spPr>
        <p:txBody>
          <a:bodyPr wrap="square">
            <a:spAutoFit/>
          </a:bodyPr>
          <a:lstStyle/>
          <a:p>
            <a:r>
              <a:rPr lang="en-US" i="1" dirty="0">
                <a:solidFill>
                  <a:srgbClr val="3EADAD"/>
                </a:solidFill>
                <a:effectLst/>
                <a:latin typeface="Avenir Roman" panose="02000503020000020003" pitchFamily="2" charset="0"/>
              </a:rPr>
              <a:t>2016 Preterm Birth Rate by race.</a:t>
            </a:r>
          </a:p>
        </p:txBody>
      </p:sp>
    </p:spTree>
    <p:extLst>
      <p:ext uri="{BB962C8B-B14F-4D97-AF65-F5344CB8AC3E}">
        <p14:creationId xmlns:p14="http://schemas.microsoft.com/office/powerpoint/2010/main" val="842929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26FC91A-762F-0449-B781-C5AF41FDBF11}"/>
              </a:ext>
            </a:extLst>
          </p:cNvPr>
          <p:cNvSpPr txBox="1"/>
          <p:nvPr/>
        </p:nvSpPr>
        <p:spPr>
          <a:xfrm>
            <a:off x="668741" y="661199"/>
            <a:ext cx="10877266" cy="830997"/>
          </a:xfrm>
          <a:prstGeom prst="rect">
            <a:avLst/>
          </a:prstGeom>
          <a:noFill/>
        </p:spPr>
        <p:txBody>
          <a:bodyPr wrap="square" rtlCol="0">
            <a:spAutoFit/>
          </a:bodyPr>
          <a:lstStyle/>
          <a:p>
            <a:r>
              <a:rPr lang="en-US" sz="4800" b="1" spc="-150" dirty="0">
                <a:solidFill>
                  <a:srgbClr val="00A5AB"/>
                </a:solidFill>
                <a:latin typeface="Rockwell" panose="02060603020205020403" pitchFamily="18" charset="0"/>
              </a:rPr>
              <a:t>Preterm Birth</a:t>
            </a:r>
          </a:p>
        </p:txBody>
      </p:sp>
      <p:pic>
        <p:nvPicPr>
          <p:cNvPr id="6" name="Picture 5">
            <a:extLst>
              <a:ext uri="{FF2B5EF4-FFF2-40B4-BE49-F238E27FC236}">
                <a16:creationId xmlns:a16="http://schemas.microsoft.com/office/drawing/2014/main" xmlns="" id="{34074205-E506-0D40-8173-CC874C528273}"/>
              </a:ext>
            </a:extLst>
          </p:cNvPr>
          <p:cNvPicPr>
            <a:picLocks noChangeAspect="1"/>
          </p:cNvPicPr>
          <p:nvPr/>
        </p:nvPicPr>
        <p:blipFill>
          <a:blip r:embed="rId3"/>
          <a:stretch>
            <a:fillRect/>
          </a:stretch>
        </p:blipFill>
        <p:spPr>
          <a:xfrm>
            <a:off x="668741" y="1842787"/>
            <a:ext cx="10479110" cy="4161798"/>
          </a:xfrm>
          <a:prstGeom prst="rect">
            <a:avLst/>
          </a:prstGeom>
        </p:spPr>
      </p:pic>
      <p:sp>
        <p:nvSpPr>
          <p:cNvPr id="3" name="Rectangle 2">
            <a:extLst>
              <a:ext uri="{FF2B5EF4-FFF2-40B4-BE49-F238E27FC236}">
                <a16:creationId xmlns:a16="http://schemas.microsoft.com/office/drawing/2014/main" xmlns="" id="{F6C2503F-D8BF-A04C-9743-53FE0DDDA058}"/>
              </a:ext>
            </a:extLst>
          </p:cNvPr>
          <p:cNvSpPr/>
          <p:nvPr/>
        </p:nvSpPr>
        <p:spPr>
          <a:xfrm>
            <a:off x="668741" y="1470680"/>
            <a:ext cx="10000343" cy="369332"/>
          </a:xfrm>
          <a:prstGeom prst="rect">
            <a:avLst/>
          </a:prstGeom>
        </p:spPr>
        <p:txBody>
          <a:bodyPr wrap="square">
            <a:spAutoFit/>
          </a:bodyPr>
          <a:lstStyle/>
          <a:p>
            <a:r>
              <a:rPr lang="en-US" i="1" dirty="0">
                <a:solidFill>
                  <a:srgbClr val="3EADAD"/>
                </a:solidFill>
                <a:effectLst/>
                <a:latin typeface="Avenir Roman" panose="02000503020000020003" pitchFamily="2" charset="0"/>
              </a:rPr>
              <a:t>2016 Preterm Birth Rate for </a:t>
            </a:r>
            <a:r>
              <a:rPr lang="en-US" b="1" i="1" dirty="0">
                <a:solidFill>
                  <a:srgbClr val="F47A2A"/>
                </a:solidFill>
                <a:effectLst/>
                <a:latin typeface="Avenir Roman" panose="02000503020000020003" pitchFamily="2" charset="0"/>
              </a:rPr>
              <a:t>Medicaid</a:t>
            </a:r>
            <a:r>
              <a:rPr lang="en-US" i="1" dirty="0">
                <a:solidFill>
                  <a:srgbClr val="F47A2A"/>
                </a:solidFill>
                <a:effectLst/>
                <a:latin typeface="Avenir Roman" panose="02000503020000020003" pitchFamily="2" charset="0"/>
              </a:rPr>
              <a:t> </a:t>
            </a:r>
            <a:r>
              <a:rPr lang="en-US" i="1" dirty="0">
                <a:solidFill>
                  <a:srgbClr val="3EADAD"/>
                </a:solidFill>
                <a:effectLst/>
                <a:latin typeface="Avenir Roman" panose="02000503020000020003" pitchFamily="2" charset="0"/>
              </a:rPr>
              <a:t>&amp; </a:t>
            </a:r>
            <a:r>
              <a:rPr lang="en-US" b="1" i="1" dirty="0">
                <a:solidFill>
                  <a:srgbClr val="3EADAD"/>
                </a:solidFill>
                <a:effectLst/>
                <a:latin typeface="Avenir Roman" panose="02000503020000020003" pitchFamily="2" charset="0"/>
              </a:rPr>
              <a:t>Non-Medicaid</a:t>
            </a:r>
            <a:r>
              <a:rPr lang="en-US" i="1" dirty="0">
                <a:solidFill>
                  <a:srgbClr val="3EADAD"/>
                </a:solidFill>
                <a:effectLst/>
                <a:latin typeface="Avenir Roman" panose="02000503020000020003" pitchFamily="2" charset="0"/>
              </a:rPr>
              <a:t> Patients in Ohio &amp; Selected Regions</a:t>
            </a:r>
          </a:p>
        </p:txBody>
      </p:sp>
    </p:spTree>
    <p:extLst>
      <p:ext uri="{BB962C8B-B14F-4D97-AF65-F5344CB8AC3E}">
        <p14:creationId xmlns:p14="http://schemas.microsoft.com/office/powerpoint/2010/main" val="374070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26FC91A-762F-0449-B781-C5AF41FDBF11}"/>
              </a:ext>
            </a:extLst>
          </p:cNvPr>
          <p:cNvSpPr txBox="1"/>
          <p:nvPr/>
        </p:nvSpPr>
        <p:spPr>
          <a:xfrm>
            <a:off x="668741" y="661199"/>
            <a:ext cx="10877266" cy="830997"/>
          </a:xfrm>
          <a:prstGeom prst="rect">
            <a:avLst/>
          </a:prstGeom>
          <a:noFill/>
        </p:spPr>
        <p:txBody>
          <a:bodyPr wrap="square" rtlCol="0">
            <a:spAutoFit/>
          </a:bodyPr>
          <a:lstStyle/>
          <a:p>
            <a:r>
              <a:rPr lang="en-US" sz="4800" b="1" spc="-150" dirty="0">
                <a:solidFill>
                  <a:srgbClr val="00A5AB"/>
                </a:solidFill>
                <a:latin typeface="Rockwell" panose="02060603020205020403" pitchFamily="18" charset="0"/>
              </a:rPr>
              <a:t>Infant Mortality</a:t>
            </a:r>
          </a:p>
        </p:txBody>
      </p:sp>
      <p:pic>
        <p:nvPicPr>
          <p:cNvPr id="3" name="Picture 2">
            <a:extLst>
              <a:ext uri="{FF2B5EF4-FFF2-40B4-BE49-F238E27FC236}">
                <a16:creationId xmlns:a16="http://schemas.microsoft.com/office/drawing/2014/main" xmlns="" id="{AEFD3778-2186-E74F-B332-A3AF4683DD4E}"/>
              </a:ext>
            </a:extLst>
          </p:cNvPr>
          <p:cNvPicPr>
            <a:picLocks noChangeAspect="1"/>
          </p:cNvPicPr>
          <p:nvPr/>
        </p:nvPicPr>
        <p:blipFill rotWithShape="1">
          <a:blip r:embed="rId3"/>
          <a:srcRect t="9226"/>
          <a:stretch/>
        </p:blipFill>
        <p:spPr>
          <a:xfrm>
            <a:off x="991673" y="1957588"/>
            <a:ext cx="9912439" cy="4579173"/>
          </a:xfrm>
          <a:prstGeom prst="rect">
            <a:avLst/>
          </a:prstGeom>
        </p:spPr>
      </p:pic>
      <p:pic>
        <p:nvPicPr>
          <p:cNvPr id="4" name="Picture 3">
            <a:extLst>
              <a:ext uri="{FF2B5EF4-FFF2-40B4-BE49-F238E27FC236}">
                <a16:creationId xmlns:a16="http://schemas.microsoft.com/office/drawing/2014/main" xmlns="" id="{234B0DEB-5A06-054B-9DC8-894C3B5AF74E}"/>
              </a:ext>
            </a:extLst>
          </p:cNvPr>
          <p:cNvPicPr>
            <a:picLocks noChangeAspect="1"/>
          </p:cNvPicPr>
          <p:nvPr/>
        </p:nvPicPr>
        <p:blipFill rotWithShape="1">
          <a:blip r:embed="rId4"/>
          <a:srcRect b="91740"/>
          <a:stretch/>
        </p:blipFill>
        <p:spPr>
          <a:xfrm>
            <a:off x="1362260" y="1466438"/>
            <a:ext cx="9171263" cy="391847"/>
          </a:xfrm>
          <a:prstGeom prst="rect">
            <a:avLst/>
          </a:prstGeom>
        </p:spPr>
      </p:pic>
    </p:spTree>
    <p:extLst>
      <p:ext uri="{BB962C8B-B14F-4D97-AF65-F5344CB8AC3E}">
        <p14:creationId xmlns:p14="http://schemas.microsoft.com/office/powerpoint/2010/main" val="1001068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26FC91A-762F-0449-B781-C5AF41FDBF11}"/>
              </a:ext>
            </a:extLst>
          </p:cNvPr>
          <p:cNvSpPr txBox="1"/>
          <p:nvPr/>
        </p:nvSpPr>
        <p:spPr>
          <a:xfrm>
            <a:off x="668741" y="661199"/>
            <a:ext cx="10877266" cy="830997"/>
          </a:xfrm>
          <a:prstGeom prst="rect">
            <a:avLst/>
          </a:prstGeom>
          <a:noFill/>
        </p:spPr>
        <p:txBody>
          <a:bodyPr wrap="square" rtlCol="0">
            <a:spAutoFit/>
          </a:bodyPr>
          <a:lstStyle/>
          <a:p>
            <a:r>
              <a:rPr lang="en-US" sz="4800" b="1" spc="-150" dirty="0">
                <a:solidFill>
                  <a:srgbClr val="00A5AB"/>
                </a:solidFill>
                <a:latin typeface="Rockwell" panose="02060603020205020403" pitchFamily="18" charset="0"/>
              </a:rPr>
              <a:t>Infant Mortality</a:t>
            </a:r>
          </a:p>
        </p:txBody>
      </p:sp>
      <p:pic>
        <p:nvPicPr>
          <p:cNvPr id="3" name="Picture 2">
            <a:extLst>
              <a:ext uri="{FF2B5EF4-FFF2-40B4-BE49-F238E27FC236}">
                <a16:creationId xmlns:a16="http://schemas.microsoft.com/office/drawing/2014/main" xmlns="" id="{778084C5-BC9F-864F-979B-ECE7657CC53C}"/>
              </a:ext>
            </a:extLst>
          </p:cNvPr>
          <p:cNvPicPr>
            <a:picLocks noChangeAspect="1"/>
          </p:cNvPicPr>
          <p:nvPr/>
        </p:nvPicPr>
        <p:blipFill rotWithShape="1">
          <a:blip r:embed="rId3"/>
          <a:srcRect t="8899"/>
          <a:stretch/>
        </p:blipFill>
        <p:spPr>
          <a:xfrm>
            <a:off x="1325019" y="1828801"/>
            <a:ext cx="9564710" cy="4426531"/>
          </a:xfrm>
          <a:prstGeom prst="rect">
            <a:avLst/>
          </a:prstGeom>
        </p:spPr>
      </p:pic>
    </p:spTree>
    <p:extLst>
      <p:ext uri="{BB962C8B-B14F-4D97-AF65-F5344CB8AC3E}">
        <p14:creationId xmlns:p14="http://schemas.microsoft.com/office/powerpoint/2010/main" val="33968046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26FC91A-762F-0449-B781-C5AF41FDBF11}"/>
              </a:ext>
            </a:extLst>
          </p:cNvPr>
          <p:cNvSpPr txBox="1"/>
          <p:nvPr/>
        </p:nvSpPr>
        <p:spPr>
          <a:xfrm>
            <a:off x="668741" y="661199"/>
            <a:ext cx="10877266" cy="830997"/>
          </a:xfrm>
          <a:prstGeom prst="rect">
            <a:avLst/>
          </a:prstGeom>
          <a:noFill/>
        </p:spPr>
        <p:txBody>
          <a:bodyPr wrap="square" rtlCol="0">
            <a:spAutoFit/>
          </a:bodyPr>
          <a:lstStyle/>
          <a:p>
            <a:r>
              <a:rPr lang="en-US" sz="4800" b="1" spc="-150" dirty="0">
                <a:solidFill>
                  <a:srgbClr val="00A5AB"/>
                </a:solidFill>
                <a:latin typeface="Rockwell" panose="02060603020205020403" pitchFamily="18" charset="0"/>
              </a:rPr>
              <a:t>Access to Home Visiting</a:t>
            </a:r>
          </a:p>
        </p:txBody>
      </p:sp>
      <p:pic>
        <p:nvPicPr>
          <p:cNvPr id="6" name="Picture 5">
            <a:extLst>
              <a:ext uri="{FF2B5EF4-FFF2-40B4-BE49-F238E27FC236}">
                <a16:creationId xmlns:a16="http://schemas.microsoft.com/office/drawing/2014/main" xmlns="" id="{37E3DD75-C9B9-114C-8168-CAD4A22CAEF7}"/>
              </a:ext>
            </a:extLst>
          </p:cNvPr>
          <p:cNvPicPr>
            <a:picLocks noChangeAspect="1"/>
          </p:cNvPicPr>
          <p:nvPr/>
        </p:nvPicPr>
        <p:blipFill>
          <a:blip r:embed="rId3"/>
          <a:stretch>
            <a:fillRect/>
          </a:stretch>
        </p:blipFill>
        <p:spPr>
          <a:xfrm>
            <a:off x="1395046" y="1654495"/>
            <a:ext cx="8932985" cy="4701571"/>
          </a:xfrm>
          <a:prstGeom prst="rect">
            <a:avLst/>
          </a:prstGeom>
        </p:spPr>
      </p:pic>
    </p:spTree>
    <p:extLst>
      <p:ext uri="{BB962C8B-B14F-4D97-AF65-F5344CB8AC3E}">
        <p14:creationId xmlns:p14="http://schemas.microsoft.com/office/powerpoint/2010/main" val="33723049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26FC91A-762F-0449-B781-C5AF41FDBF11}"/>
              </a:ext>
            </a:extLst>
          </p:cNvPr>
          <p:cNvSpPr txBox="1"/>
          <p:nvPr/>
        </p:nvSpPr>
        <p:spPr>
          <a:xfrm>
            <a:off x="668741" y="661199"/>
            <a:ext cx="10877266" cy="830997"/>
          </a:xfrm>
          <a:prstGeom prst="rect">
            <a:avLst/>
          </a:prstGeom>
          <a:noFill/>
        </p:spPr>
        <p:txBody>
          <a:bodyPr wrap="square" rtlCol="0">
            <a:spAutoFit/>
          </a:bodyPr>
          <a:lstStyle/>
          <a:p>
            <a:r>
              <a:rPr lang="en-US" sz="4800" b="1" spc="-150" dirty="0">
                <a:solidFill>
                  <a:srgbClr val="00A5AB"/>
                </a:solidFill>
                <a:latin typeface="Rockwell" panose="02060603020205020403" pitchFamily="18" charset="0"/>
              </a:rPr>
              <a:t>Access to Home Visiting</a:t>
            </a:r>
          </a:p>
        </p:txBody>
      </p:sp>
      <p:pic>
        <p:nvPicPr>
          <p:cNvPr id="6" name="Picture 5">
            <a:extLst>
              <a:ext uri="{FF2B5EF4-FFF2-40B4-BE49-F238E27FC236}">
                <a16:creationId xmlns:a16="http://schemas.microsoft.com/office/drawing/2014/main" xmlns="" id="{ACDAC2FB-399A-D441-9286-B35E908EC838}"/>
              </a:ext>
            </a:extLst>
          </p:cNvPr>
          <p:cNvPicPr>
            <a:picLocks noChangeAspect="1"/>
          </p:cNvPicPr>
          <p:nvPr/>
        </p:nvPicPr>
        <p:blipFill>
          <a:blip r:embed="rId3"/>
          <a:stretch>
            <a:fillRect/>
          </a:stretch>
        </p:blipFill>
        <p:spPr>
          <a:xfrm>
            <a:off x="398584" y="1817457"/>
            <a:ext cx="10890738" cy="4219627"/>
          </a:xfrm>
          <a:prstGeom prst="rect">
            <a:avLst/>
          </a:prstGeom>
        </p:spPr>
      </p:pic>
    </p:spTree>
    <p:extLst>
      <p:ext uri="{BB962C8B-B14F-4D97-AF65-F5344CB8AC3E}">
        <p14:creationId xmlns:p14="http://schemas.microsoft.com/office/powerpoint/2010/main" val="2823032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blip>
          <a:srcRect/>
          <a:stretch>
            <a:fillRect t="-9000" b="-9000"/>
          </a:stretch>
        </a:blipFill>
        <a:effectLst/>
      </p:bgPr>
    </p:bg>
    <p:spTree>
      <p:nvGrpSpPr>
        <p:cNvPr id="1" name=""/>
        <p:cNvGrpSpPr/>
        <p:nvPr/>
      </p:nvGrpSpPr>
      <p:grpSpPr>
        <a:xfrm>
          <a:off x="0" y="0"/>
          <a:ext cx="0" cy="0"/>
          <a:chOff x="0" y="0"/>
          <a:chExt cx="0" cy="0"/>
        </a:xfrm>
      </p:grpSpPr>
      <p:sp>
        <p:nvSpPr>
          <p:cNvPr id="5" name="Rectangle 4"/>
          <p:cNvSpPr/>
          <p:nvPr/>
        </p:nvSpPr>
        <p:spPr>
          <a:xfrm>
            <a:off x="1" y="942428"/>
            <a:ext cx="5231710" cy="6062806"/>
          </a:xfrm>
          <a:prstGeom prst="rect">
            <a:avLst/>
          </a:prstGeom>
          <a:solidFill>
            <a:srgbClr val="00A5A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0" y="-33793"/>
            <a:ext cx="12192000" cy="1197735"/>
          </a:xfrm>
          <a:prstGeom prst="rect">
            <a:avLst/>
          </a:prstGeom>
          <a:solidFill>
            <a:srgbClr val="A23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91145" y="280708"/>
            <a:ext cx="4134118" cy="661720"/>
          </a:xfrm>
          <a:prstGeom prst="rect">
            <a:avLst/>
          </a:prstGeom>
          <a:noFill/>
        </p:spPr>
        <p:txBody>
          <a:bodyPr wrap="square" rtlCol="0">
            <a:spAutoFit/>
          </a:bodyPr>
          <a:lstStyle/>
          <a:p>
            <a:pPr algn="ctr"/>
            <a:r>
              <a:rPr lang="en-US" sz="3700" b="1" dirty="0">
                <a:solidFill>
                  <a:schemeClr val="bg1"/>
                </a:solidFill>
                <a:latin typeface="Rockwell" panose="02060603020205020403" pitchFamily="18" charset="77"/>
                <a:ea typeface="Rockwell" charset="0"/>
                <a:cs typeface="Rockwell" charset="0"/>
              </a:rPr>
              <a:t>WHAT WE DO</a:t>
            </a:r>
          </a:p>
        </p:txBody>
      </p:sp>
      <p:sp>
        <p:nvSpPr>
          <p:cNvPr id="4" name="TextBox 3"/>
          <p:cNvSpPr txBox="1"/>
          <p:nvPr/>
        </p:nvSpPr>
        <p:spPr>
          <a:xfrm>
            <a:off x="340963" y="1599960"/>
            <a:ext cx="4698568" cy="3922420"/>
          </a:xfrm>
          <a:prstGeom prst="rect">
            <a:avLst/>
          </a:prstGeom>
          <a:noFill/>
        </p:spPr>
        <p:txBody>
          <a:bodyPr wrap="square" rtlCol="0">
            <a:spAutoFit/>
          </a:bodyPr>
          <a:lstStyle/>
          <a:p>
            <a:pPr>
              <a:lnSpc>
                <a:spcPct val="150000"/>
              </a:lnSpc>
            </a:pPr>
            <a:r>
              <a:rPr lang="en-US" sz="2400" dirty="0">
                <a:solidFill>
                  <a:schemeClr val="bg1"/>
                </a:solidFill>
                <a:latin typeface="Avenir LT Std 35 Light" panose="020B0402020203020204" pitchFamily="34" charset="0"/>
                <a:ea typeface="Open Sans" charset="0"/>
                <a:cs typeface="Open Sans" charset="0"/>
              </a:rPr>
              <a:t>Advance quality early childhood systems in Ohio by engaging, educating and mobilizing diverse stakeholders and strategic partners to promote data-driven and evidence-based early childhood policies.</a:t>
            </a:r>
          </a:p>
        </p:txBody>
      </p:sp>
    </p:spTree>
    <p:extLst>
      <p:ext uri="{BB962C8B-B14F-4D97-AF65-F5344CB8AC3E}">
        <p14:creationId xmlns:p14="http://schemas.microsoft.com/office/powerpoint/2010/main" val="1436752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FE3576C-68CB-1841-8B30-DCE232542DB6}"/>
              </a:ext>
            </a:extLst>
          </p:cNvPr>
          <p:cNvPicPr>
            <a:picLocks noChangeAspect="1"/>
          </p:cNvPicPr>
          <p:nvPr/>
        </p:nvPicPr>
        <p:blipFill>
          <a:blip r:embed="rId3"/>
          <a:stretch>
            <a:fillRect/>
          </a:stretch>
        </p:blipFill>
        <p:spPr>
          <a:xfrm>
            <a:off x="1816330" y="1451428"/>
            <a:ext cx="9093876" cy="5173405"/>
          </a:xfrm>
          <a:prstGeom prst="rect">
            <a:avLst/>
          </a:prstGeom>
        </p:spPr>
      </p:pic>
      <p:sp>
        <p:nvSpPr>
          <p:cNvPr id="3" name="TextBox 2">
            <a:extLst>
              <a:ext uri="{FF2B5EF4-FFF2-40B4-BE49-F238E27FC236}">
                <a16:creationId xmlns:a16="http://schemas.microsoft.com/office/drawing/2014/main" xmlns="" id="{E1DC9256-2BA8-A74D-A3D4-8C402DF6EBBD}"/>
              </a:ext>
            </a:extLst>
          </p:cNvPr>
          <p:cNvSpPr txBox="1"/>
          <p:nvPr/>
        </p:nvSpPr>
        <p:spPr>
          <a:xfrm>
            <a:off x="764978" y="489802"/>
            <a:ext cx="10877266" cy="830997"/>
          </a:xfrm>
          <a:prstGeom prst="rect">
            <a:avLst/>
          </a:prstGeom>
          <a:noFill/>
        </p:spPr>
        <p:txBody>
          <a:bodyPr wrap="square" rtlCol="0">
            <a:spAutoFit/>
          </a:bodyPr>
          <a:lstStyle/>
          <a:p>
            <a:r>
              <a:rPr lang="en-US" sz="4800" b="1" spc="-150" dirty="0">
                <a:solidFill>
                  <a:srgbClr val="00A5AB"/>
                </a:solidFill>
                <a:latin typeface="Rockwell" panose="02060603020205020403" pitchFamily="18" charset="0"/>
              </a:rPr>
              <a:t>Access to Quality Child Care</a:t>
            </a:r>
          </a:p>
        </p:txBody>
      </p:sp>
    </p:spTree>
    <p:extLst>
      <p:ext uri="{BB962C8B-B14F-4D97-AF65-F5344CB8AC3E}">
        <p14:creationId xmlns:p14="http://schemas.microsoft.com/office/powerpoint/2010/main" val="3782034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1ECE86C-61F0-D34A-983D-CCE3815AC981}"/>
              </a:ext>
            </a:extLst>
          </p:cNvPr>
          <p:cNvPicPr>
            <a:picLocks noChangeAspect="1"/>
          </p:cNvPicPr>
          <p:nvPr/>
        </p:nvPicPr>
        <p:blipFill>
          <a:blip r:embed="rId3"/>
          <a:stretch>
            <a:fillRect/>
          </a:stretch>
        </p:blipFill>
        <p:spPr>
          <a:xfrm>
            <a:off x="537028" y="1751052"/>
            <a:ext cx="10987314" cy="4508775"/>
          </a:xfrm>
          <a:prstGeom prst="rect">
            <a:avLst/>
          </a:prstGeom>
        </p:spPr>
      </p:pic>
      <p:sp>
        <p:nvSpPr>
          <p:cNvPr id="3" name="TextBox 2">
            <a:extLst>
              <a:ext uri="{FF2B5EF4-FFF2-40B4-BE49-F238E27FC236}">
                <a16:creationId xmlns:a16="http://schemas.microsoft.com/office/drawing/2014/main" xmlns="" id="{F76A7804-B72D-7541-8BBF-1BA56A9A4F84}"/>
              </a:ext>
            </a:extLst>
          </p:cNvPr>
          <p:cNvSpPr txBox="1"/>
          <p:nvPr/>
        </p:nvSpPr>
        <p:spPr>
          <a:xfrm>
            <a:off x="668741" y="661199"/>
            <a:ext cx="10877266" cy="769441"/>
          </a:xfrm>
          <a:prstGeom prst="rect">
            <a:avLst/>
          </a:prstGeom>
          <a:noFill/>
        </p:spPr>
        <p:txBody>
          <a:bodyPr wrap="square" rtlCol="0">
            <a:spAutoFit/>
          </a:bodyPr>
          <a:lstStyle/>
          <a:p>
            <a:r>
              <a:rPr lang="en-US" sz="4400" b="1" spc="-150" dirty="0">
                <a:solidFill>
                  <a:srgbClr val="00A5AB"/>
                </a:solidFill>
                <a:latin typeface="Rockwell" panose="02060603020205020403" pitchFamily="18" charset="0"/>
              </a:rPr>
              <a:t>Access to an Early Childhood Program</a:t>
            </a:r>
          </a:p>
        </p:txBody>
      </p:sp>
    </p:spTree>
    <p:extLst>
      <p:ext uri="{BB962C8B-B14F-4D97-AF65-F5344CB8AC3E}">
        <p14:creationId xmlns:p14="http://schemas.microsoft.com/office/powerpoint/2010/main" val="2918564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12DC978-DB6B-0E4A-B068-51D954F57A8D}"/>
              </a:ext>
            </a:extLst>
          </p:cNvPr>
          <p:cNvPicPr>
            <a:picLocks noChangeAspect="1"/>
          </p:cNvPicPr>
          <p:nvPr/>
        </p:nvPicPr>
        <p:blipFill>
          <a:blip r:embed="rId3"/>
          <a:stretch>
            <a:fillRect/>
          </a:stretch>
        </p:blipFill>
        <p:spPr>
          <a:xfrm>
            <a:off x="972456" y="1515978"/>
            <a:ext cx="9890579" cy="5025310"/>
          </a:xfrm>
          <a:prstGeom prst="rect">
            <a:avLst/>
          </a:prstGeom>
        </p:spPr>
      </p:pic>
      <p:sp>
        <p:nvSpPr>
          <p:cNvPr id="3" name="TextBox 2">
            <a:extLst>
              <a:ext uri="{FF2B5EF4-FFF2-40B4-BE49-F238E27FC236}">
                <a16:creationId xmlns:a16="http://schemas.microsoft.com/office/drawing/2014/main" xmlns="" id="{A928EE50-2845-8049-BC74-A5775BEBC5DA}"/>
              </a:ext>
            </a:extLst>
          </p:cNvPr>
          <p:cNvSpPr txBox="1"/>
          <p:nvPr/>
        </p:nvSpPr>
        <p:spPr>
          <a:xfrm>
            <a:off x="668741" y="516056"/>
            <a:ext cx="10877266" cy="830997"/>
          </a:xfrm>
          <a:prstGeom prst="rect">
            <a:avLst/>
          </a:prstGeom>
          <a:noFill/>
        </p:spPr>
        <p:txBody>
          <a:bodyPr wrap="square" rtlCol="0">
            <a:spAutoFit/>
          </a:bodyPr>
          <a:lstStyle/>
          <a:p>
            <a:r>
              <a:rPr lang="en-US" sz="4800" b="1" spc="-150" dirty="0">
                <a:solidFill>
                  <a:srgbClr val="00A5AB"/>
                </a:solidFill>
                <a:latin typeface="Rockwell" panose="02060603020205020403" pitchFamily="18" charset="0"/>
              </a:rPr>
              <a:t>Kindergarten Readiness</a:t>
            </a:r>
          </a:p>
        </p:txBody>
      </p:sp>
    </p:spTree>
    <p:extLst>
      <p:ext uri="{BB962C8B-B14F-4D97-AF65-F5344CB8AC3E}">
        <p14:creationId xmlns:p14="http://schemas.microsoft.com/office/powerpoint/2010/main" val="2738072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161A10F2-DB8F-AC4A-A8F6-40910C224200}"/>
              </a:ext>
            </a:extLst>
          </p:cNvPr>
          <p:cNvSpPr txBox="1"/>
          <p:nvPr/>
        </p:nvSpPr>
        <p:spPr>
          <a:xfrm>
            <a:off x="668741" y="516056"/>
            <a:ext cx="10877266" cy="830997"/>
          </a:xfrm>
          <a:prstGeom prst="rect">
            <a:avLst/>
          </a:prstGeom>
          <a:noFill/>
        </p:spPr>
        <p:txBody>
          <a:bodyPr wrap="square" rtlCol="0">
            <a:spAutoFit/>
          </a:bodyPr>
          <a:lstStyle/>
          <a:p>
            <a:r>
              <a:rPr lang="en-US" sz="4800" b="1" spc="-150" dirty="0">
                <a:solidFill>
                  <a:srgbClr val="00A5AB"/>
                </a:solidFill>
                <a:latin typeface="Rockwell" panose="02060603020205020403" pitchFamily="18" charset="0"/>
              </a:rPr>
              <a:t>Third Grade Reading</a:t>
            </a:r>
          </a:p>
        </p:txBody>
      </p:sp>
      <p:pic>
        <p:nvPicPr>
          <p:cNvPr id="3" name="Picture 2">
            <a:extLst>
              <a:ext uri="{FF2B5EF4-FFF2-40B4-BE49-F238E27FC236}">
                <a16:creationId xmlns:a16="http://schemas.microsoft.com/office/drawing/2014/main" xmlns="" id="{DCB210A5-4289-074C-B4D7-1C6532E40190}"/>
              </a:ext>
            </a:extLst>
          </p:cNvPr>
          <p:cNvPicPr>
            <a:picLocks noChangeAspect="1"/>
          </p:cNvPicPr>
          <p:nvPr/>
        </p:nvPicPr>
        <p:blipFill>
          <a:blip r:embed="rId2"/>
          <a:stretch>
            <a:fillRect/>
          </a:stretch>
        </p:blipFill>
        <p:spPr>
          <a:xfrm>
            <a:off x="1622541" y="1462577"/>
            <a:ext cx="8969665" cy="5206737"/>
          </a:xfrm>
          <a:prstGeom prst="rect">
            <a:avLst/>
          </a:prstGeom>
        </p:spPr>
      </p:pic>
    </p:spTree>
    <p:extLst>
      <p:ext uri="{BB962C8B-B14F-4D97-AF65-F5344CB8AC3E}">
        <p14:creationId xmlns:p14="http://schemas.microsoft.com/office/powerpoint/2010/main" val="770487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161A10F2-DB8F-AC4A-A8F6-40910C224200}"/>
              </a:ext>
            </a:extLst>
          </p:cNvPr>
          <p:cNvSpPr txBox="1"/>
          <p:nvPr/>
        </p:nvSpPr>
        <p:spPr>
          <a:xfrm>
            <a:off x="668741" y="516056"/>
            <a:ext cx="10877266" cy="830997"/>
          </a:xfrm>
          <a:prstGeom prst="rect">
            <a:avLst/>
          </a:prstGeom>
          <a:noFill/>
        </p:spPr>
        <p:txBody>
          <a:bodyPr wrap="square" rtlCol="0">
            <a:spAutoFit/>
          </a:bodyPr>
          <a:lstStyle/>
          <a:p>
            <a:r>
              <a:rPr lang="en-US" sz="4800" b="1" spc="-150" dirty="0">
                <a:solidFill>
                  <a:srgbClr val="00A5AB"/>
                </a:solidFill>
                <a:latin typeface="Rockwell" panose="02060603020205020403" pitchFamily="18" charset="0"/>
              </a:rPr>
              <a:t>Third Grade Reading</a:t>
            </a:r>
          </a:p>
        </p:txBody>
      </p:sp>
      <p:pic>
        <p:nvPicPr>
          <p:cNvPr id="8" name="Picture 7">
            <a:extLst>
              <a:ext uri="{FF2B5EF4-FFF2-40B4-BE49-F238E27FC236}">
                <a16:creationId xmlns:a16="http://schemas.microsoft.com/office/drawing/2014/main" xmlns="" id="{56B50D71-B0FC-FD47-91A2-1CD57472DC9F}"/>
              </a:ext>
            </a:extLst>
          </p:cNvPr>
          <p:cNvPicPr>
            <a:picLocks noChangeAspect="1"/>
          </p:cNvPicPr>
          <p:nvPr/>
        </p:nvPicPr>
        <p:blipFill>
          <a:blip r:embed="rId2"/>
          <a:stretch>
            <a:fillRect/>
          </a:stretch>
        </p:blipFill>
        <p:spPr>
          <a:xfrm>
            <a:off x="1673447" y="1452178"/>
            <a:ext cx="8867853" cy="5304222"/>
          </a:xfrm>
          <a:prstGeom prst="rect">
            <a:avLst/>
          </a:prstGeom>
        </p:spPr>
      </p:pic>
    </p:spTree>
    <p:extLst>
      <p:ext uri="{BB962C8B-B14F-4D97-AF65-F5344CB8AC3E}">
        <p14:creationId xmlns:p14="http://schemas.microsoft.com/office/powerpoint/2010/main" val="2897719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161A10F2-DB8F-AC4A-A8F6-40910C224200}"/>
              </a:ext>
            </a:extLst>
          </p:cNvPr>
          <p:cNvSpPr txBox="1"/>
          <p:nvPr/>
        </p:nvSpPr>
        <p:spPr>
          <a:xfrm>
            <a:off x="668741" y="516056"/>
            <a:ext cx="10877266" cy="830997"/>
          </a:xfrm>
          <a:prstGeom prst="rect">
            <a:avLst/>
          </a:prstGeom>
          <a:noFill/>
        </p:spPr>
        <p:txBody>
          <a:bodyPr wrap="square" rtlCol="0">
            <a:spAutoFit/>
          </a:bodyPr>
          <a:lstStyle/>
          <a:p>
            <a:r>
              <a:rPr lang="en-US" sz="4800" b="1" spc="-150" dirty="0">
                <a:solidFill>
                  <a:srgbClr val="00A5AB"/>
                </a:solidFill>
                <a:latin typeface="Rockwell" panose="02060603020205020403" pitchFamily="18" charset="0"/>
              </a:rPr>
              <a:t>Eighth Grade Math</a:t>
            </a:r>
          </a:p>
        </p:txBody>
      </p:sp>
      <p:pic>
        <p:nvPicPr>
          <p:cNvPr id="3" name="Picture 2">
            <a:extLst>
              <a:ext uri="{FF2B5EF4-FFF2-40B4-BE49-F238E27FC236}">
                <a16:creationId xmlns:a16="http://schemas.microsoft.com/office/drawing/2014/main" xmlns="" id="{5BDB4601-17BB-4147-990B-FB18677CF4EF}"/>
              </a:ext>
            </a:extLst>
          </p:cNvPr>
          <p:cNvPicPr>
            <a:picLocks noChangeAspect="1"/>
          </p:cNvPicPr>
          <p:nvPr/>
        </p:nvPicPr>
        <p:blipFill>
          <a:blip r:embed="rId2"/>
          <a:stretch>
            <a:fillRect/>
          </a:stretch>
        </p:blipFill>
        <p:spPr>
          <a:xfrm>
            <a:off x="1339431" y="1347053"/>
            <a:ext cx="9535886" cy="5338982"/>
          </a:xfrm>
          <a:prstGeom prst="rect">
            <a:avLst/>
          </a:prstGeom>
        </p:spPr>
      </p:pic>
    </p:spTree>
    <p:extLst>
      <p:ext uri="{BB962C8B-B14F-4D97-AF65-F5344CB8AC3E}">
        <p14:creationId xmlns:p14="http://schemas.microsoft.com/office/powerpoint/2010/main" val="23119266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161A10F2-DB8F-AC4A-A8F6-40910C224200}"/>
              </a:ext>
            </a:extLst>
          </p:cNvPr>
          <p:cNvSpPr txBox="1"/>
          <p:nvPr/>
        </p:nvSpPr>
        <p:spPr>
          <a:xfrm>
            <a:off x="668741" y="516056"/>
            <a:ext cx="10877266" cy="830997"/>
          </a:xfrm>
          <a:prstGeom prst="rect">
            <a:avLst/>
          </a:prstGeom>
          <a:noFill/>
        </p:spPr>
        <p:txBody>
          <a:bodyPr wrap="square" rtlCol="0">
            <a:spAutoFit/>
          </a:bodyPr>
          <a:lstStyle/>
          <a:p>
            <a:r>
              <a:rPr lang="en-US" sz="4800" b="1" spc="-150" dirty="0">
                <a:solidFill>
                  <a:srgbClr val="00A5AB"/>
                </a:solidFill>
                <a:latin typeface="Rockwell" panose="02060603020205020403" pitchFamily="18" charset="0"/>
              </a:rPr>
              <a:t>Eighth Grade Math</a:t>
            </a:r>
          </a:p>
        </p:txBody>
      </p:sp>
      <p:pic>
        <p:nvPicPr>
          <p:cNvPr id="3" name="Picture 2">
            <a:extLst>
              <a:ext uri="{FF2B5EF4-FFF2-40B4-BE49-F238E27FC236}">
                <a16:creationId xmlns:a16="http://schemas.microsoft.com/office/drawing/2014/main" xmlns="" id="{D295655B-3936-BF49-8B92-2ED3B93ECC8F}"/>
              </a:ext>
            </a:extLst>
          </p:cNvPr>
          <p:cNvPicPr>
            <a:picLocks noChangeAspect="1"/>
          </p:cNvPicPr>
          <p:nvPr/>
        </p:nvPicPr>
        <p:blipFill>
          <a:blip r:embed="rId2"/>
          <a:stretch>
            <a:fillRect/>
          </a:stretch>
        </p:blipFill>
        <p:spPr>
          <a:xfrm>
            <a:off x="2148045" y="1347053"/>
            <a:ext cx="7918658" cy="5291022"/>
          </a:xfrm>
          <a:prstGeom prst="rect">
            <a:avLst/>
          </a:prstGeom>
        </p:spPr>
      </p:pic>
    </p:spTree>
    <p:extLst>
      <p:ext uri="{BB962C8B-B14F-4D97-AF65-F5344CB8AC3E}">
        <p14:creationId xmlns:p14="http://schemas.microsoft.com/office/powerpoint/2010/main" val="3050939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161A10F2-DB8F-AC4A-A8F6-40910C224200}"/>
              </a:ext>
            </a:extLst>
          </p:cNvPr>
          <p:cNvSpPr txBox="1"/>
          <p:nvPr/>
        </p:nvSpPr>
        <p:spPr>
          <a:xfrm>
            <a:off x="668741" y="516056"/>
            <a:ext cx="10877266" cy="830997"/>
          </a:xfrm>
          <a:prstGeom prst="rect">
            <a:avLst/>
          </a:prstGeom>
          <a:noFill/>
        </p:spPr>
        <p:txBody>
          <a:bodyPr wrap="square" rtlCol="0">
            <a:spAutoFit/>
          </a:bodyPr>
          <a:lstStyle/>
          <a:p>
            <a:r>
              <a:rPr lang="en-US" sz="4800" b="1" spc="-150" dirty="0">
                <a:solidFill>
                  <a:srgbClr val="00A5AB"/>
                </a:solidFill>
                <a:latin typeface="Rockwell" panose="02060603020205020403" pitchFamily="18" charset="0"/>
              </a:rPr>
              <a:t>Post-Secondary Attainment</a:t>
            </a:r>
          </a:p>
        </p:txBody>
      </p:sp>
      <p:pic>
        <p:nvPicPr>
          <p:cNvPr id="3" name="Picture 2">
            <a:extLst>
              <a:ext uri="{FF2B5EF4-FFF2-40B4-BE49-F238E27FC236}">
                <a16:creationId xmlns:a16="http://schemas.microsoft.com/office/drawing/2014/main" xmlns="" id="{BEB684BB-719C-1E45-A375-188C90F133E6}"/>
              </a:ext>
            </a:extLst>
          </p:cNvPr>
          <p:cNvPicPr>
            <a:picLocks noChangeAspect="1"/>
          </p:cNvPicPr>
          <p:nvPr/>
        </p:nvPicPr>
        <p:blipFill>
          <a:blip r:embed="rId2"/>
          <a:stretch>
            <a:fillRect/>
          </a:stretch>
        </p:blipFill>
        <p:spPr>
          <a:xfrm>
            <a:off x="446802" y="1708880"/>
            <a:ext cx="11321143" cy="4638907"/>
          </a:xfrm>
          <a:prstGeom prst="rect">
            <a:avLst/>
          </a:prstGeom>
        </p:spPr>
      </p:pic>
    </p:spTree>
    <p:extLst>
      <p:ext uri="{BB962C8B-B14F-4D97-AF65-F5344CB8AC3E}">
        <p14:creationId xmlns:p14="http://schemas.microsoft.com/office/powerpoint/2010/main" val="14288764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161A10F2-DB8F-AC4A-A8F6-40910C224200}"/>
              </a:ext>
            </a:extLst>
          </p:cNvPr>
          <p:cNvSpPr txBox="1"/>
          <p:nvPr/>
        </p:nvSpPr>
        <p:spPr>
          <a:xfrm>
            <a:off x="668741" y="516056"/>
            <a:ext cx="10877266" cy="830997"/>
          </a:xfrm>
          <a:prstGeom prst="rect">
            <a:avLst/>
          </a:prstGeom>
          <a:noFill/>
        </p:spPr>
        <p:txBody>
          <a:bodyPr wrap="square" rtlCol="0">
            <a:spAutoFit/>
          </a:bodyPr>
          <a:lstStyle/>
          <a:p>
            <a:r>
              <a:rPr lang="en-US" sz="4800" b="1" spc="-150" dirty="0">
                <a:solidFill>
                  <a:srgbClr val="00A5AB"/>
                </a:solidFill>
                <a:latin typeface="Rockwell" panose="02060603020205020403" pitchFamily="18" charset="0"/>
              </a:rPr>
              <a:t>Why invest in early education?</a:t>
            </a:r>
          </a:p>
        </p:txBody>
      </p:sp>
      <p:pic>
        <p:nvPicPr>
          <p:cNvPr id="3" name="Picture 2">
            <a:hlinkClick r:id="rId2"/>
            <a:extLst>
              <a:ext uri="{FF2B5EF4-FFF2-40B4-BE49-F238E27FC236}">
                <a16:creationId xmlns:a16="http://schemas.microsoft.com/office/drawing/2014/main" xmlns="" id="{FE6D643B-3D24-CE41-B733-5620BE175548}"/>
              </a:ext>
            </a:extLst>
          </p:cNvPr>
          <p:cNvPicPr>
            <a:picLocks noChangeAspect="1"/>
          </p:cNvPicPr>
          <p:nvPr/>
        </p:nvPicPr>
        <p:blipFill>
          <a:blip r:embed="rId3"/>
          <a:stretch>
            <a:fillRect/>
          </a:stretch>
        </p:blipFill>
        <p:spPr>
          <a:xfrm>
            <a:off x="2383198" y="1843314"/>
            <a:ext cx="7448351" cy="4069170"/>
          </a:xfrm>
          <a:prstGeom prst="rect">
            <a:avLst/>
          </a:prstGeom>
        </p:spPr>
      </p:pic>
    </p:spTree>
    <p:extLst>
      <p:ext uri="{BB962C8B-B14F-4D97-AF65-F5344CB8AC3E}">
        <p14:creationId xmlns:p14="http://schemas.microsoft.com/office/powerpoint/2010/main" val="26081783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DF722C5-6A01-7147-BD59-9F4BD5CD7EC1}"/>
              </a:ext>
            </a:extLst>
          </p:cNvPr>
          <p:cNvPicPr>
            <a:picLocks noChangeAspect="1"/>
          </p:cNvPicPr>
          <p:nvPr/>
        </p:nvPicPr>
        <p:blipFill>
          <a:blip r:embed="rId2"/>
          <a:stretch>
            <a:fillRect/>
          </a:stretch>
        </p:blipFill>
        <p:spPr>
          <a:xfrm>
            <a:off x="783771" y="1298029"/>
            <a:ext cx="10624457" cy="3875841"/>
          </a:xfrm>
          <a:prstGeom prst="rect">
            <a:avLst/>
          </a:prstGeom>
        </p:spPr>
      </p:pic>
    </p:spTree>
    <p:extLst>
      <p:ext uri="{BB962C8B-B14F-4D97-AF65-F5344CB8AC3E}">
        <p14:creationId xmlns:p14="http://schemas.microsoft.com/office/powerpoint/2010/main" val="664204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9931" y="467247"/>
            <a:ext cx="11034793" cy="706438"/>
          </a:xfrm>
          <a:prstGeom prst="rect">
            <a:avLst/>
          </a:prstGeom>
          <a:solidFill>
            <a:srgbClr val="A23549"/>
          </a:solidFill>
        </p:spPr>
        <p:txBody>
          <a:bodyPr wrap="square" rtlCol="0" anchor="t">
            <a:spAutoFit/>
          </a:bodyPr>
          <a:lstStyle/>
          <a:p>
            <a:pPr algn="ctr"/>
            <a:r>
              <a:rPr lang="en-US" sz="4000" b="1" dirty="0">
                <a:solidFill>
                  <a:schemeClr val="bg1"/>
                </a:solidFill>
                <a:latin typeface="Rockwell" panose="02060603020205020403" pitchFamily="18" charset="77"/>
              </a:rPr>
              <a:t>Mission-Driven Leadership</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5646" y="1294494"/>
            <a:ext cx="1698219" cy="180186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6856" y="3125338"/>
            <a:ext cx="1695796" cy="169579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6856" y="4850112"/>
            <a:ext cx="1695796" cy="1695796"/>
          </a:xfrm>
          <a:prstGeom prst="rect">
            <a:avLst/>
          </a:prstGeom>
        </p:spPr>
      </p:pic>
      <p:sp>
        <p:nvSpPr>
          <p:cNvPr id="11" name="TextBox 10"/>
          <p:cNvSpPr txBox="1"/>
          <p:nvPr/>
        </p:nvSpPr>
        <p:spPr>
          <a:xfrm>
            <a:off x="4912497" y="1425808"/>
            <a:ext cx="6068290" cy="1384995"/>
          </a:xfrm>
          <a:prstGeom prst="rect">
            <a:avLst/>
          </a:prstGeom>
          <a:noFill/>
        </p:spPr>
        <p:txBody>
          <a:bodyPr wrap="square" rtlCol="0">
            <a:spAutoFit/>
          </a:bodyPr>
          <a:lstStyle/>
          <a:p>
            <a:r>
              <a:rPr lang="en-US" sz="2800" b="1" spc="300" dirty="0">
                <a:solidFill>
                  <a:srgbClr val="00A5AB"/>
                </a:solidFill>
                <a:latin typeface="Avenir LT Std 35 Light" panose="020B0402020203020204" pitchFamily="34" charset="0"/>
              </a:rPr>
              <a:t>SHANNON JONES</a:t>
            </a:r>
          </a:p>
          <a:p>
            <a:r>
              <a:rPr lang="en-US" sz="2800" dirty="0">
                <a:solidFill>
                  <a:srgbClr val="00A5AB"/>
                </a:solidFill>
                <a:latin typeface="Avenir LT Std 35 Light" panose="020B0402020203020204" pitchFamily="34" charset="0"/>
              </a:rPr>
              <a:t>Executive Director</a:t>
            </a:r>
          </a:p>
          <a:p>
            <a:r>
              <a:rPr lang="en-US" sz="2800" dirty="0">
                <a:solidFill>
                  <a:srgbClr val="00A5AB"/>
                </a:solidFill>
                <a:latin typeface="Avenir LT Std 35 Light" panose="020B0402020203020204" pitchFamily="34" charset="0"/>
              </a:rPr>
              <a:t>sjones@groundworkohio.org</a:t>
            </a:r>
          </a:p>
        </p:txBody>
      </p:sp>
      <p:sp>
        <p:nvSpPr>
          <p:cNvPr id="12" name="TextBox 11"/>
          <p:cNvSpPr txBox="1"/>
          <p:nvPr/>
        </p:nvSpPr>
        <p:spPr>
          <a:xfrm>
            <a:off x="4871752" y="3218326"/>
            <a:ext cx="6068290" cy="1384995"/>
          </a:xfrm>
          <a:prstGeom prst="rect">
            <a:avLst/>
          </a:prstGeom>
          <a:noFill/>
        </p:spPr>
        <p:txBody>
          <a:bodyPr wrap="square" rtlCol="0">
            <a:spAutoFit/>
          </a:bodyPr>
          <a:lstStyle/>
          <a:p>
            <a:r>
              <a:rPr lang="en-US" sz="2800" b="1" spc="300" dirty="0">
                <a:solidFill>
                  <a:srgbClr val="00A5AB"/>
                </a:solidFill>
                <a:latin typeface="Avenir LT Std 35 Light" panose="020B0402020203020204" pitchFamily="34" charset="0"/>
              </a:rPr>
              <a:t>LYNANNE GUTIERREZ</a:t>
            </a:r>
          </a:p>
          <a:p>
            <a:r>
              <a:rPr lang="en-US" sz="2800" dirty="0">
                <a:solidFill>
                  <a:srgbClr val="00A5AB"/>
                </a:solidFill>
                <a:latin typeface="Avenir LT Std 35 Light" panose="020B0402020203020204" pitchFamily="34" charset="0"/>
              </a:rPr>
              <a:t>Policy Director &amp; Legal Counsel</a:t>
            </a:r>
          </a:p>
          <a:p>
            <a:r>
              <a:rPr lang="en-US" sz="2800" dirty="0">
                <a:solidFill>
                  <a:srgbClr val="00A5AB"/>
                </a:solidFill>
                <a:latin typeface="Avenir LT Std 35 Light" panose="020B0402020203020204" pitchFamily="34" charset="0"/>
              </a:rPr>
              <a:t>lwolf@groundworkohio.org</a:t>
            </a:r>
          </a:p>
        </p:txBody>
      </p:sp>
      <p:sp>
        <p:nvSpPr>
          <p:cNvPr id="13" name="TextBox 12"/>
          <p:cNvSpPr txBox="1"/>
          <p:nvPr/>
        </p:nvSpPr>
        <p:spPr>
          <a:xfrm>
            <a:off x="4912497" y="4943100"/>
            <a:ext cx="6226233" cy="1384995"/>
          </a:xfrm>
          <a:prstGeom prst="rect">
            <a:avLst/>
          </a:prstGeom>
          <a:noFill/>
        </p:spPr>
        <p:txBody>
          <a:bodyPr wrap="square" rtlCol="0">
            <a:spAutoFit/>
          </a:bodyPr>
          <a:lstStyle/>
          <a:p>
            <a:r>
              <a:rPr lang="en-US" sz="2800" b="1" spc="300" dirty="0">
                <a:solidFill>
                  <a:srgbClr val="00A5AB"/>
                </a:solidFill>
                <a:latin typeface="Avenir LT Std 35 Light" panose="020B0402020203020204" pitchFamily="34" charset="0"/>
              </a:rPr>
              <a:t>JULIA HOHNER</a:t>
            </a:r>
          </a:p>
          <a:p>
            <a:r>
              <a:rPr lang="en-US" sz="2800" dirty="0">
                <a:solidFill>
                  <a:srgbClr val="00A5AB"/>
                </a:solidFill>
                <a:latin typeface="Avenir LT Std 35 Light" panose="020B0402020203020204" pitchFamily="34" charset="0"/>
              </a:rPr>
              <a:t>Communications &amp; Policy Associate </a:t>
            </a:r>
          </a:p>
          <a:p>
            <a:r>
              <a:rPr lang="en-US" sz="2800" dirty="0">
                <a:solidFill>
                  <a:srgbClr val="00A5AB"/>
                </a:solidFill>
                <a:latin typeface="Avenir LT Std 35 Light" panose="020B0402020203020204" pitchFamily="34" charset="0"/>
              </a:rPr>
              <a:t>jhohner@groundworkohio.org</a:t>
            </a:r>
          </a:p>
        </p:txBody>
      </p:sp>
    </p:spTree>
    <p:extLst>
      <p:ext uri="{BB962C8B-B14F-4D97-AF65-F5344CB8AC3E}">
        <p14:creationId xmlns:p14="http://schemas.microsoft.com/office/powerpoint/2010/main" val="35776356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87F996B-90F0-4648-A62C-B439B462175A}"/>
              </a:ext>
            </a:extLst>
          </p:cNvPr>
          <p:cNvPicPr>
            <a:picLocks noChangeAspect="1"/>
          </p:cNvPicPr>
          <p:nvPr/>
        </p:nvPicPr>
        <p:blipFill rotWithShape="1">
          <a:blip r:embed="rId2"/>
          <a:srcRect t="8385" r="19635" b="23747"/>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B3A43D77-0047-E244-9FE0-F67F848EDC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8462" y="190004"/>
            <a:ext cx="2850080" cy="1710048"/>
          </a:xfrm>
          <a:prstGeom prst="rect">
            <a:avLst/>
          </a:prstGeom>
        </p:spPr>
      </p:pic>
      <p:grpSp>
        <p:nvGrpSpPr>
          <p:cNvPr id="8" name="Group 7">
            <a:extLst>
              <a:ext uri="{FF2B5EF4-FFF2-40B4-BE49-F238E27FC236}">
                <a16:creationId xmlns:a16="http://schemas.microsoft.com/office/drawing/2014/main" xmlns="" id="{A980AB41-973C-8E49-AA2F-00EFB38EF0B1}"/>
              </a:ext>
            </a:extLst>
          </p:cNvPr>
          <p:cNvGrpSpPr/>
          <p:nvPr/>
        </p:nvGrpSpPr>
        <p:grpSpPr>
          <a:xfrm>
            <a:off x="819397" y="1959428"/>
            <a:ext cx="6585955" cy="4216539"/>
            <a:chOff x="819397" y="1959428"/>
            <a:chExt cx="6585955" cy="4216539"/>
          </a:xfrm>
        </p:grpSpPr>
        <p:sp>
          <p:nvSpPr>
            <p:cNvPr id="2" name="TextBox 1">
              <a:extLst>
                <a:ext uri="{FF2B5EF4-FFF2-40B4-BE49-F238E27FC236}">
                  <a16:creationId xmlns:a16="http://schemas.microsoft.com/office/drawing/2014/main" xmlns="" id="{032BA855-9B98-5E40-AEA4-78537403C9EA}"/>
                </a:ext>
              </a:extLst>
            </p:cNvPr>
            <p:cNvSpPr txBox="1"/>
            <p:nvPr/>
          </p:nvSpPr>
          <p:spPr>
            <a:xfrm>
              <a:off x="819397" y="1959428"/>
              <a:ext cx="6585955" cy="4216539"/>
            </a:xfrm>
            <a:prstGeom prst="rect">
              <a:avLst/>
            </a:prstGeom>
            <a:solidFill>
              <a:srgbClr val="00A5AB">
                <a:alpha val="63922"/>
              </a:srgbClr>
            </a:solidFill>
          </p:spPr>
          <p:txBody>
            <a:bodyPr wrap="square" rtlCol="0">
              <a:spAutoFit/>
            </a:bodyPr>
            <a:lstStyle/>
            <a:p>
              <a:r>
                <a:rPr lang="en-US" sz="5400" b="1" spc="300" dirty="0">
                  <a:solidFill>
                    <a:schemeClr val="bg1"/>
                  </a:solidFill>
                  <a:latin typeface="Rockwell" panose="02060603020205020403" pitchFamily="18" charset="77"/>
                </a:rPr>
                <a:t> THANK  YOU!</a:t>
              </a:r>
            </a:p>
            <a:p>
              <a:endParaRPr lang="en-US" sz="3200" dirty="0">
                <a:solidFill>
                  <a:schemeClr val="bg1"/>
                </a:solidFill>
                <a:latin typeface="Avenir Next" panose="020B0503020202020204" pitchFamily="34" charset="0"/>
              </a:endParaRPr>
            </a:p>
            <a:p>
              <a:r>
                <a:rPr lang="en-US" sz="3200" dirty="0">
                  <a:solidFill>
                    <a:schemeClr val="bg1"/>
                  </a:solidFill>
                  <a:latin typeface="Avenir Next" panose="020B0503020202020204" pitchFamily="34" charset="0"/>
                </a:rPr>
                <a:t>   To learn more, visit</a:t>
              </a:r>
            </a:p>
            <a:p>
              <a:r>
                <a:rPr lang="en-US" sz="3200" dirty="0">
                  <a:solidFill>
                    <a:schemeClr val="bg1"/>
                  </a:solidFill>
                  <a:latin typeface="Avenir Next" panose="020B0503020202020204" pitchFamily="34" charset="0"/>
                </a:rPr>
                <a:t>   </a:t>
              </a:r>
              <a:r>
                <a:rPr lang="en-US" sz="3200" dirty="0" err="1">
                  <a:solidFill>
                    <a:schemeClr val="bg1"/>
                  </a:solidFill>
                  <a:latin typeface="Avenir Next" panose="020B0503020202020204" pitchFamily="34" charset="0"/>
                </a:rPr>
                <a:t>www.GroundworkOhio.org</a:t>
              </a:r>
              <a:endParaRPr lang="en-US" sz="3200" dirty="0">
                <a:solidFill>
                  <a:schemeClr val="bg1"/>
                </a:solidFill>
                <a:latin typeface="Avenir Next" panose="020B0503020202020204" pitchFamily="34" charset="0"/>
              </a:endParaRP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sz="3200" dirty="0">
                  <a:solidFill>
                    <a:schemeClr val="bg1"/>
                  </a:solidFill>
                  <a:latin typeface="Avenir Next" panose="020B0503020202020204" pitchFamily="34" charset="0"/>
                </a:rPr>
                <a:t>                    @</a:t>
              </a:r>
              <a:r>
                <a:rPr lang="en-US" sz="3200" dirty="0" err="1">
                  <a:solidFill>
                    <a:schemeClr val="bg1"/>
                  </a:solidFill>
                  <a:latin typeface="Avenir Next" panose="020B0503020202020204" pitchFamily="34" charset="0"/>
                </a:rPr>
                <a:t>GroundworkOhio</a:t>
              </a:r>
              <a:endParaRPr lang="en-US" sz="3200" dirty="0">
                <a:solidFill>
                  <a:schemeClr val="bg1"/>
                </a:solidFill>
                <a:latin typeface="Avenir Next" panose="020B0503020202020204" pitchFamily="34" charset="0"/>
              </a:endParaRPr>
            </a:p>
            <a:p>
              <a:endParaRPr lang="en-US" sz="3200" dirty="0">
                <a:solidFill>
                  <a:schemeClr val="bg1"/>
                </a:solidFill>
                <a:latin typeface="Avenir Next" panose="020B0503020202020204" pitchFamily="34" charset="0"/>
              </a:endParaRPr>
            </a:p>
          </p:txBody>
        </p:sp>
        <p:pic>
          <p:nvPicPr>
            <p:cNvPr id="3" name="Picture 2">
              <a:extLst>
                <a:ext uri="{FF2B5EF4-FFF2-40B4-BE49-F238E27FC236}">
                  <a16:creationId xmlns:a16="http://schemas.microsoft.com/office/drawing/2014/main" xmlns="" id="{E6539EFF-54A3-1242-8B41-EA0A22C9D060}"/>
                </a:ext>
              </a:extLst>
            </p:cNvPr>
            <p:cNvPicPr>
              <a:picLocks noChangeAspect="1"/>
            </p:cNvPicPr>
            <p:nvPr/>
          </p:nvPicPr>
          <p:blipFill>
            <a:blip r:embed="rId4"/>
            <a:stretch>
              <a:fillRect/>
            </a:stretch>
          </p:blipFill>
          <p:spPr>
            <a:xfrm>
              <a:off x="1281676" y="4868865"/>
              <a:ext cx="806862" cy="806862"/>
            </a:xfrm>
            <a:prstGeom prst="rect">
              <a:avLst/>
            </a:prstGeom>
          </p:spPr>
        </p:pic>
        <p:pic>
          <p:nvPicPr>
            <p:cNvPr id="7" name="Picture 6">
              <a:extLst>
                <a:ext uri="{FF2B5EF4-FFF2-40B4-BE49-F238E27FC236}">
                  <a16:creationId xmlns:a16="http://schemas.microsoft.com/office/drawing/2014/main" xmlns="" id="{13687F05-E214-C141-9EF9-C2CE550139F2}"/>
                </a:ext>
              </a:extLst>
            </p:cNvPr>
            <p:cNvPicPr>
              <a:picLocks noChangeAspect="1"/>
            </p:cNvPicPr>
            <p:nvPr/>
          </p:nvPicPr>
          <p:blipFill>
            <a:blip r:embed="rId5"/>
            <a:stretch>
              <a:fillRect/>
            </a:stretch>
          </p:blipFill>
          <p:spPr>
            <a:xfrm>
              <a:off x="2088538" y="4826806"/>
              <a:ext cx="746285" cy="746285"/>
            </a:xfrm>
            <a:prstGeom prst="rect">
              <a:avLst/>
            </a:prstGeom>
          </p:spPr>
        </p:pic>
      </p:grpSp>
    </p:spTree>
    <p:extLst>
      <p:ext uri="{BB962C8B-B14F-4D97-AF65-F5344CB8AC3E}">
        <p14:creationId xmlns:p14="http://schemas.microsoft.com/office/powerpoint/2010/main" val="1032345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691205" y="1333571"/>
            <a:ext cx="5500795" cy="4801314"/>
          </a:xfrm>
          <a:prstGeom prst="rect">
            <a:avLst/>
          </a:prstGeom>
          <a:solidFill>
            <a:schemeClr val="bg1"/>
          </a:solidFill>
        </p:spPr>
        <p:txBody>
          <a:bodyPr wrap="square" rtlCol="0" anchor="t">
            <a:spAutoFit/>
          </a:bodyPr>
          <a:lstStyle/>
          <a:p>
            <a:pPr marL="285750" indent="-285750">
              <a:buFont typeface="Arial" panose="020B0604020202020204" pitchFamily="34" charset="0"/>
              <a:buChar char="•"/>
            </a:pPr>
            <a:endParaRPr lang="en-US" dirty="0">
              <a:solidFill>
                <a:srgbClr val="A12643"/>
              </a:solidFill>
              <a:latin typeface="Avenir LT Std 35 Light" panose="020B0402020203020204" pitchFamily="34" charset="0"/>
            </a:endParaRPr>
          </a:p>
          <a:p>
            <a:pPr marL="285750" indent="-285750">
              <a:buFont typeface="Arial" panose="020B0604020202020204" pitchFamily="34" charset="0"/>
              <a:buChar char="•"/>
            </a:pPr>
            <a:r>
              <a:rPr lang="en-US" dirty="0">
                <a:solidFill>
                  <a:srgbClr val="A12643"/>
                </a:solidFill>
                <a:latin typeface="Avenir LT Std 35 Light" panose="020B0402020203020204" pitchFamily="34" charset="0"/>
              </a:rPr>
              <a:t>Ohio PTAs</a:t>
            </a:r>
          </a:p>
          <a:p>
            <a:pPr marL="285750" indent="-285750">
              <a:buFont typeface="Arial" panose="020B0604020202020204" pitchFamily="34" charset="0"/>
              <a:buChar char="•"/>
            </a:pPr>
            <a:r>
              <a:rPr lang="en-US" dirty="0">
                <a:solidFill>
                  <a:srgbClr val="A12643"/>
                </a:solidFill>
                <a:latin typeface="Avenir LT Std 35 Light" panose="020B0402020203020204" pitchFamily="34" charset="0"/>
              </a:rPr>
              <a:t>Ohio Head Start Association</a:t>
            </a:r>
          </a:p>
          <a:p>
            <a:pPr marL="285750" indent="-285750">
              <a:buFont typeface="Arial" panose="020B0604020202020204" pitchFamily="34" charset="0"/>
              <a:buChar char="•"/>
            </a:pPr>
            <a:r>
              <a:rPr lang="en-US" dirty="0">
                <a:solidFill>
                  <a:srgbClr val="A12643"/>
                </a:solidFill>
                <a:latin typeface="Avenir LT Std 35 Light" panose="020B0402020203020204" pitchFamily="34" charset="0"/>
              </a:rPr>
              <a:t>Thomas B. Fordham Institute</a:t>
            </a:r>
          </a:p>
          <a:p>
            <a:pPr marL="285750" indent="-285750">
              <a:buFont typeface="Arial" panose="020B0604020202020204" pitchFamily="34" charset="0"/>
              <a:buChar char="•"/>
            </a:pPr>
            <a:r>
              <a:rPr lang="en-US" dirty="0">
                <a:solidFill>
                  <a:srgbClr val="A12643"/>
                </a:solidFill>
                <a:latin typeface="Avenir LT Std 35 Light" panose="020B0402020203020204" pitchFamily="34" charset="0"/>
              </a:rPr>
              <a:t>Action for Children</a:t>
            </a:r>
          </a:p>
          <a:p>
            <a:pPr marL="285750" indent="-285750">
              <a:buFont typeface="Arial" panose="020B0604020202020204" pitchFamily="34" charset="0"/>
              <a:buChar char="•"/>
            </a:pPr>
            <a:r>
              <a:rPr lang="en-US" dirty="0">
                <a:solidFill>
                  <a:srgbClr val="A12643"/>
                </a:solidFill>
                <a:latin typeface="Avenir LT Std 35 Light" panose="020B0402020203020204" pitchFamily="34" charset="0"/>
              </a:rPr>
              <a:t>Toledo Public Schools</a:t>
            </a:r>
          </a:p>
          <a:p>
            <a:pPr marL="285750" indent="-285750">
              <a:buFont typeface="Arial" panose="020B0604020202020204" pitchFamily="34" charset="0"/>
              <a:buChar char="•"/>
            </a:pPr>
            <a:r>
              <a:rPr lang="en-US" dirty="0">
                <a:solidFill>
                  <a:srgbClr val="A12643"/>
                </a:solidFill>
                <a:latin typeface="Avenir LT Std 35 Light" panose="020B0402020203020204" pitchFamily="34" charset="0"/>
              </a:rPr>
              <a:t>Mary’s Little Lambs Childcare &amp; Preschool</a:t>
            </a:r>
          </a:p>
          <a:p>
            <a:pPr marL="285750" indent="-285750">
              <a:buFont typeface="Arial" panose="020B0604020202020204" pitchFamily="34" charset="0"/>
              <a:buChar char="•"/>
            </a:pPr>
            <a:r>
              <a:rPr lang="en-US" dirty="0">
                <a:solidFill>
                  <a:srgbClr val="A12643"/>
                </a:solidFill>
                <a:latin typeface="Avenir LT Std 35 Light" panose="020B0402020203020204" pitchFamily="34" charset="0"/>
              </a:rPr>
              <a:t>Upper Arlington Schools</a:t>
            </a:r>
          </a:p>
          <a:p>
            <a:pPr marL="285750" indent="-285750">
              <a:buFont typeface="Arial" panose="020B0604020202020204" pitchFamily="34" charset="0"/>
              <a:buChar char="•"/>
            </a:pPr>
            <a:r>
              <a:rPr lang="en-US" dirty="0">
                <a:solidFill>
                  <a:srgbClr val="A12643"/>
                </a:solidFill>
                <a:latin typeface="Avenir LT Std 35 Light" panose="020B0402020203020204" pitchFamily="34" charset="0"/>
              </a:rPr>
              <a:t>Invest in Children</a:t>
            </a:r>
          </a:p>
          <a:p>
            <a:pPr marL="285750" indent="-285750">
              <a:buFont typeface="Arial" panose="020B0604020202020204" pitchFamily="34" charset="0"/>
              <a:buChar char="•"/>
            </a:pPr>
            <a:r>
              <a:rPr lang="en-US" dirty="0">
                <a:solidFill>
                  <a:srgbClr val="A12643"/>
                </a:solidFill>
                <a:latin typeface="Avenir LT Std 35 Light" panose="020B0402020203020204" pitchFamily="34" charset="0"/>
              </a:rPr>
              <a:t>Cincinnati Early Learning Center</a:t>
            </a:r>
          </a:p>
          <a:p>
            <a:pPr marL="285750" indent="-285750">
              <a:buFont typeface="Arial" panose="020B0604020202020204" pitchFamily="34" charset="0"/>
              <a:buChar char="•"/>
            </a:pPr>
            <a:r>
              <a:rPr lang="en-US" dirty="0">
                <a:solidFill>
                  <a:srgbClr val="A12643"/>
                </a:solidFill>
                <a:latin typeface="Avenir LT Std 35 Light" panose="020B0402020203020204" pitchFamily="34" charset="0"/>
              </a:rPr>
              <a:t>LGA Consulting, LLC</a:t>
            </a:r>
          </a:p>
          <a:p>
            <a:pPr marL="285750" indent="-285750">
              <a:buFont typeface="Arial" panose="020B0604020202020204" pitchFamily="34" charset="0"/>
              <a:buChar char="•"/>
            </a:pPr>
            <a:r>
              <a:rPr lang="en-US" dirty="0">
                <a:solidFill>
                  <a:srgbClr val="A12643"/>
                </a:solidFill>
                <a:latin typeface="Avenir LT Std 35 Light" panose="020B0402020203020204" pitchFamily="34" charset="0"/>
              </a:rPr>
              <a:t>Creative World of Child Care, Inc.</a:t>
            </a:r>
          </a:p>
          <a:p>
            <a:pPr marL="285750" indent="-285750">
              <a:buFont typeface="Arial" panose="020B0604020202020204" pitchFamily="34" charset="0"/>
              <a:buChar char="•"/>
            </a:pPr>
            <a:r>
              <a:rPr lang="en-US" dirty="0">
                <a:solidFill>
                  <a:srgbClr val="A12643"/>
                </a:solidFill>
                <a:latin typeface="Avenir LT Std 35 Light" panose="020B0402020203020204" pitchFamily="34" charset="0"/>
              </a:rPr>
              <a:t>Worthington City Schools</a:t>
            </a:r>
          </a:p>
          <a:p>
            <a:pPr marL="285750" indent="-285750">
              <a:buFont typeface="Arial" panose="020B0604020202020204" pitchFamily="34" charset="0"/>
              <a:buChar char="•"/>
            </a:pPr>
            <a:r>
              <a:rPr lang="en-US" dirty="0">
                <a:solidFill>
                  <a:srgbClr val="A12643"/>
                </a:solidFill>
                <a:latin typeface="Avenir LT Std 35 Light" panose="020B0402020203020204" pitchFamily="34" charset="0"/>
              </a:rPr>
              <a:t>Knox County Head Start, Inc.</a:t>
            </a:r>
          </a:p>
          <a:p>
            <a:pPr marL="285750" indent="-285750">
              <a:buFont typeface="Arial" panose="020B0604020202020204" pitchFamily="34" charset="0"/>
              <a:buChar char="•"/>
            </a:pPr>
            <a:r>
              <a:rPr lang="en-US" dirty="0">
                <a:solidFill>
                  <a:srgbClr val="A12643"/>
                </a:solidFill>
                <a:latin typeface="Avenir LT Std 35 Light" panose="020B0402020203020204" pitchFamily="34" charset="0"/>
              </a:rPr>
              <a:t>OSU Extension</a:t>
            </a:r>
          </a:p>
          <a:p>
            <a:pPr marL="285750" indent="-285750">
              <a:buFont typeface="Arial" panose="020B0604020202020204" pitchFamily="34" charset="0"/>
              <a:buChar char="•"/>
            </a:pPr>
            <a:endParaRPr lang="en-US" dirty="0">
              <a:solidFill>
                <a:srgbClr val="A12643"/>
              </a:solidFill>
              <a:latin typeface="Avenir LT Std 35 Light" panose="020B0402020203020204" pitchFamily="34" charset="0"/>
            </a:endParaRPr>
          </a:p>
          <a:p>
            <a:endParaRPr lang="en-US" dirty="0">
              <a:solidFill>
                <a:srgbClr val="A12643"/>
              </a:solidFill>
              <a:latin typeface="Avenir LT Std 35 Light" panose="020B0402020203020204" pitchFamily="34" charset="0"/>
            </a:endParaRPr>
          </a:p>
        </p:txBody>
      </p:sp>
      <p:sp>
        <p:nvSpPr>
          <p:cNvPr id="5" name="TextBox 4"/>
          <p:cNvSpPr txBox="1"/>
          <p:nvPr/>
        </p:nvSpPr>
        <p:spPr>
          <a:xfrm>
            <a:off x="1022888" y="1333571"/>
            <a:ext cx="5255119" cy="4524315"/>
          </a:xfrm>
          <a:prstGeom prst="rect">
            <a:avLst/>
          </a:prstGeom>
          <a:solidFill>
            <a:schemeClr val="bg1"/>
          </a:solidFill>
        </p:spPr>
        <p:txBody>
          <a:bodyPr wrap="square" rtlCol="0" anchor="t">
            <a:spAutoFit/>
          </a:bodyPr>
          <a:lstStyle/>
          <a:p>
            <a:pPr marL="285750" indent="-285750">
              <a:buFont typeface="Arial" panose="020B0604020202020204" pitchFamily="34" charset="0"/>
              <a:buChar char="•"/>
            </a:pPr>
            <a:endParaRPr lang="en-US" dirty="0">
              <a:solidFill>
                <a:srgbClr val="A12643"/>
              </a:solidFill>
              <a:latin typeface="Avenir LT Std 35 Light" panose="020B0402020203020204" pitchFamily="34" charset="0"/>
            </a:endParaRPr>
          </a:p>
          <a:p>
            <a:pPr marL="285750" indent="-285750">
              <a:buFont typeface="Arial" panose="020B0604020202020204" pitchFamily="34" charset="0"/>
              <a:buChar char="•"/>
            </a:pPr>
            <a:r>
              <a:rPr lang="en-US" dirty="0">
                <a:solidFill>
                  <a:srgbClr val="A12643"/>
                </a:solidFill>
                <a:latin typeface="Avenir LT Std 35 Light" panose="020B0402020203020204" pitchFamily="34" charset="0"/>
              </a:rPr>
              <a:t>Learn to Earn Dayton</a:t>
            </a:r>
          </a:p>
          <a:p>
            <a:pPr marL="285750" indent="-285750">
              <a:buFont typeface="Arial" panose="020B0604020202020204" pitchFamily="34" charset="0"/>
              <a:buChar char="•"/>
            </a:pPr>
            <a:r>
              <a:rPr lang="en-US" dirty="0">
                <a:solidFill>
                  <a:srgbClr val="A12643"/>
                </a:solidFill>
                <a:latin typeface="Avenir LT Std 35 Light" panose="020B0402020203020204" pitchFamily="34" charset="0"/>
              </a:rPr>
              <a:t>Success by 6</a:t>
            </a:r>
          </a:p>
          <a:p>
            <a:pPr marL="285750" indent="-285750">
              <a:buFont typeface="Arial" panose="020B0604020202020204" pitchFamily="34" charset="0"/>
              <a:buChar char="•"/>
            </a:pPr>
            <a:r>
              <a:rPr lang="en-US" dirty="0">
                <a:solidFill>
                  <a:srgbClr val="A12643"/>
                </a:solidFill>
                <a:latin typeface="Avenir LT Std 35 Light" panose="020B0402020203020204" pitchFamily="34" charset="0"/>
              </a:rPr>
              <a:t>Summit Education Initiative</a:t>
            </a:r>
          </a:p>
          <a:p>
            <a:pPr marL="285750" indent="-285750">
              <a:buFont typeface="Arial" panose="020B0604020202020204" pitchFamily="34" charset="0"/>
              <a:buChar char="•"/>
            </a:pPr>
            <a:r>
              <a:rPr lang="en-US" dirty="0">
                <a:solidFill>
                  <a:srgbClr val="A12643"/>
                </a:solidFill>
                <a:latin typeface="Avenir LT Std 35 Light" panose="020B0402020203020204" pitchFamily="34" charset="0"/>
              </a:rPr>
              <a:t>PRE4CLE</a:t>
            </a:r>
          </a:p>
          <a:p>
            <a:pPr marL="285750" indent="-285750">
              <a:buFont typeface="Arial" panose="020B0604020202020204" pitchFamily="34" charset="0"/>
              <a:buChar char="•"/>
            </a:pPr>
            <a:r>
              <a:rPr lang="en-US" dirty="0">
                <a:solidFill>
                  <a:srgbClr val="A12643"/>
                </a:solidFill>
                <a:latin typeface="Avenir LT Std 35 Light" panose="020B0402020203020204" pitchFamily="34" charset="0"/>
              </a:rPr>
              <a:t>Corporation for Ohio Appalachian Development</a:t>
            </a:r>
          </a:p>
          <a:p>
            <a:pPr marL="285750" indent="-285750">
              <a:buFont typeface="Arial" panose="020B0604020202020204" pitchFamily="34" charset="0"/>
              <a:buChar char="•"/>
            </a:pPr>
            <a:r>
              <a:rPr lang="en-US" dirty="0">
                <a:solidFill>
                  <a:srgbClr val="A12643"/>
                </a:solidFill>
                <a:latin typeface="Avenir LT Std 35 Light" panose="020B0402020203020204" pitchFamily="34" charset="0"/>
              </a:rPr>
              <a:t>Ohio Chapter, American Academy of Pediatrics</a:t>
            </a:r>
          </a:p>
          <a:p>
            <a:pPr marL="285750" indent="-285750">
              <a:buFont typeface="Arial" panose="020B0604020202020204" pitchFamily="34" charset="0"/>
              <a:buChar char="•"/>
            </a:pPr>
            <a:r>
              <a:rPr lang="en-US" dirty="0">
                <a:solidFill>
                  <a:srgbClr val="A12643"/>
                </a:solidFill>
                <a:latin typeface="Avenir LT Std 35 Light" panose="020B0402020203020204" pitchFamily="34" charset="0"/>
              </a:rPr>
              <a:t>Ohio Child Care Resource and Referral Association</a:t>
            </a:r>
          </a:p>
          <a:p>
            <a:pPr marL="285750" indent="-285750">
              <a:buFont typeface="Arial" panose="020B0604020202020204" pitchFamily="34" charset="0"/>
              <a:buChar char="•"/>
            </a:pPr>
            <a:r>
              <a:rPr lang="en-US" dirty="0">
                <a:solidFill>
                  <a:srgbClr val="A12643"/>
                </a:solidFill>
                <a:latin typeface="Avenir LT Std 35 Light" panose="020B0402020203020204" pitchFamily="34" charset="0"/>
              </a:rPr>
              <a:t>Children’s Defense Fund</a:t>
            </a:r>
          </a:p>
          <a:p>
            <a:pPr marL="285750" indent="-285750">
              <a:buFont typeface="Arial" panose="020B0604020202020204" pitchFamily="34" charset="0"/>
              <a:buChar char="•"/>
            </a:pPr>
            <a:r>
              <a:rPr lang="en-US" dirty="0">
                <a:solidFill>
                  <a:srgbClr val="A12643"/>
                </a:solidFill>
                <a:latin typeface="Avenir LT Std 35 Light" panose="020B0402020203020204" pitchFamily="34" charset="0"/>
              </a:rPr>
              <a:t>Voices for Ohio’s Children</a:t>
            </a:r>
          </a:p>
          <a:p>
            <a:pPr marL="285750" indent="-285750">
              <a:buFont typeface="Arial" panose="020B0604020202020204" pitchFamily="34" charset="0"/>
              <a:buChar char="•"/>
            </a:pPr>
            <a:r>
              <a:rPr lang="en-US" dirty="0">
                <a:solidFill>
                  <a:srgbClr val="A12643"/>
                </a:solidFill>
                <a:latin typeface="Avenir LT Std 35 Light" panose="020B0402020203020204" pitchFamily="34" charset="0"/>
              </a:rPr>
              <a:t>Ohio Association of Child Care Providers</a:t>
            </a:r>
          </a:p>
          <a:p>
            <a:pPr marL="285750" indent="-285750">
              <a:buFont typeface="Arial" panose="020B0604020202020204" pitchFamily="34" charset="0"/>
              <a:buChar char="•"/>
            </a:pPr>
            <a:r>
              <a:rPr lang="en-US" dirty="0">
                <a:solidFill>
                  <a:srgbClr val="A23549"/>
                </a:solidFill>
                <a:latin typeface="Avenir LT Std 35 Light" panose="020B0402020203020204" pitchFamily="34" charset="0"/>
              </a:rPr>
              <a:t>Ohio Association for the Education of Young Children</a:t>
            </a:r>
          </a:p>
          <a:p>
            <a:endParaRPr lang="en-US" dirty="0">
              <a:solidFill>
                <a:srgbClr val="A12643"/>
              </a:solidFill>
              <a:latin typeface="Avenir LT Std 35 Light" panose="020B0402020203020204" pitchFamily="34" charset="0"/>
            </a:endParaRPr>
          </a:p>
        </p:txBody>
      </p:sp>
      <p:sp>
        <p:nvSpPr>
          <p:cNvPr id="7" name="TextBox 6">
            <a:extLst>
              <a:ext uri="{FF2B5EF4-FFF2-40B4-BE49-F238E27FC236}">
                <a16:creationId xmlns:a16="http://schemas.microsoft.com/office/drawing/2014/main" xmlns="" id="{2384A782-88CA-5940-95B1-75A0560D2E6D}"/>
              </a:ext>
            </a:extLst>
          </p:cNvPr>
          <p:cNvSpPr txBox="1"/>
          <p:nvPr/>
        </p:nvSpPr>
        <p:spPr>
          <a:xfrm>
            <a:off x="542441" y="467247"/>
            <a:ext cx="11205274" cy="706438"/>
          </a:xfrm>
          <a:prstGeom prst="rect">
            <a:avLst/>
          </a:prstGeom>
          <a:solidFill>
            <a:srgbClr val="00A5AB"/>
          </a:solidFill>
        </p:spPr>
        <p:txBody>
          <a:bodyPr wrap="square" rtlCol="0" anchor="t">
            <a:spAutoFit/>
          </a:bodyPr>
          <a:lstStyle/>
          <a:p>
            <a:pPr algn="ctr"/>
            <a:r>
              <a:rPr lang="en-US" sz="4000" b="1" dirty="0">
                <a:solidFill>
                  <a:schemeClr val="bg1"/>
                </a:solidFill>
                <a:latin typeface="Rockwell" panose="02060603020205020403" pitchFamily="18" charset="77"/>
              </a:rPr>
              <a:t>Engaged Steering Committee</a:t>
            </a:r>
          </a:p>
        </p:txBody>
      </p:sp>
    </p:spTree>
    <p:extLst>
      <p:ext uri="{BB962C8B-B14F-4D97-AF65-F5344CB8AC3E}">
        <p14:creationId xmlns:p14="http://schemas.microsoft.com/office/powerpoint/2010/main" val="3597620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9300" y="2515399"/>
            <a:ext cx="13639800" cy="1569660"/>
          </a:xfrm>
          <a:prstGeom prst="rect">
            <a:avLst/>
          </a:prstGeom>
          <a:solidFill>
            <a:srgbClr val="A23549"/>
          </a:solidFill>
        </p:spPr>
        <p:txBody>
          <a:bodyPr wrap="square" rtlCol="0">
            <a:spAutoFit/>
          </a:bodyPr>
          <a:lstStyle/>
          <a:p>
            <a:pPr algn="ctr"/>
            <a:r>
              <a:rPr lang="en-US" sz="4800" b="1" spc="-150" dirty="0">
                <a:solidFill>
                  <a:schemeClr val="bg1"/>
                </a:solidFill>
                <a:latin typeface="Rockwell" panose="02060603020205020403" pitchFamily="18" charset="0"/>
              </a:rPr>
              <a:t>New Approaches for Ohio’s </a:t>
            </a:r>
          </a:p>
          <a:p>
            <a:pPr algn="ctr"/>
            <a:r>
              <a:rPr lang="en-US" sz="4800" b="1" spc="-150" dirty="0">
                <a:solidFill>
                  <a:schemeClr val="bg1"/>
                </a:solidFill>
                <a:latin typeface="Rockwell" panose="02060603020205020403" pitchFamily="18" charset="0"/>
              </a:rPr>
              <a:t>Most Vulnerable Children</a:t>
            </a:r>
          </a:p>
        </p:txBody>
      </p:sp>
    </p:spTree>
    <p:extLst>
      <p:ext uri="{BB962C8B-B14F-4D97-AF65-F5344CB8AC3E}">
        <p14:creationId xmlns:p14="http://schemas.microsoft.com/office/powerpoint/2010/main" val="2572315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ttps://www.healthpolicyohio.org/wp-content/uploads/2017/12/SDOIM_FinalCover-e151335141449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5545" y="2602961"/>
            <a:ext cx="2851555" cy="36499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AFBD7F3C-0CFA-A54B-A630-BD06D3F76292}"/>
              </a:ext>
            </a:extLst>
          </p:cNvPr>
          <p:cNvSpPr txBox="1"/>
          <p:nvPr/>
        </p:nvSpPr>
        <p:spPr>
          <a:xfrm>
            <a:off x="668741" y="661199"/>
            <a:ext cx="10877266" cy="1446550"/>
          </a:xfrm>
          <a:prstGeom prst="rect">
            <a:avLst/>
          </a:prstGeom>
          <a:solidFill>
            <a:srgbClr val="A23549"/>
          </a:solidFill>
        </p:spPr>
        <p:txBody>
          <a:bodyPr wrap="square" rtlCol="0">
            <a:spAutoFit/>
          </a:bodyPr>
          <a:lstStyle/>
          <a:p>
            <a:r>
              <a:rPr lang="en-US" sz="4400" b="1" spc="-150" dirty="0">
                <a:solidFill>
                  <a:schemeClr val="bg1"/>
                </a:solidFill>
                <a:latin typeface="Rockwell" panose="02060603020205020403" pitchFamily="18" charset="0"/>
              </a:rPr>
              <a:t>Infant Mortality Commission Recommends Study of New Approaches</a:t>
            </a:r>
          </a:p>
        </p:txBody>
      </p:sp>
    </p:spTree>
    <p:extLst>
      <p:ext uri="{BB962C8B-B14F-4D97-AF65-F5344CB8AC3E}">
        <p14:creationId xmlns:p14="http://schemas.microsoft.com/office/powerpoint/2010/main" val="3140119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39B5D6C-54CA-2145-86AB-74650C5CD646}"/>
              </a:ext>
            </a:extLst>
          </p:cNvPr>
          <p:cNvPicPr>
            <a:picLocks noChangeAspect="1"/>
          </p:cNvPicPr>
          <p:nvPr/>
        </p:nvPicPr>
        <p:blipFill>
          <a:blip r:embed="rId2"/>
          <a:stretch>
            <a:fillRect/>
          </a:stretch>
        </p:blipFill>
        <p:spPr>
          <a:xfrm>
            <a:off x="290286" y="1193257"/>
            <a:ext cx="11740872" cy="4641485"/>
          </a:xfrm>
          <a:prstGeom prst="rect">
            <a:avLst/>
          </a:prstGeom>
        </p:spPr>
      </p:pic>
    </p:spTree>
    <p:extLst>
      <p:ext uri="{BB962C8B-B14F-4D97-AF65-F5344CB8AC3E}">
        <p14:creationId xmlns:p14="http://schemas.microsoft.com/office/powerpoint/2010/main" val="2267050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38519" y="1864139"/>
            <a:ext cx="9337710" cy="3431709"/>
          </a:xfrm>
          <a:prstGeom prst="rect">
            <a:avLst/>
          </a:prstGeom>
          <a:noFill/>
        </p:spPr>
        <p:txBody>
          <a:bodyPr wrap="square" rtlCol="0" anchor="t">
            <a:spAutoFit/>
          </a:bodyPr>
          <a:lstStyle/>
          <a:p>
            <a:pPr marL="571500" indent="-571500">
              <a:spcAft>
                <a:spcPts val="600"/>
              </a:spcAft>
              <a:buFont typeface="Arial" panose="020B0604020202020204" pitchFamily="34" charset="0"/>
              <a:buChar char="•"/>
            </a:pPr>
            <a:r>
              <a:rPr lang="en-US" sz="3200" b="1" dirty="0">
                <a:solidFill>
                  <a:srgbClr val="5187B6"/>
                </a:solidFill>
                <a:latin typeface="Avenir LT Std 35 Light" panose="020B0402020203020204" pitchFamily="34" charset="0"/>
              </a:rPr>
              <a:t>Racism</a:t>
            </a:r>
          </a:p>
          <a:p>
            <a:pPr marL="571500" indent="-571500">
              <a:spcAft>
                <a:spcPts val="600"/>
              </a:spcAft>
              <a:buFont typeface="Arial" panose="020B0604020202020204" pitchFamily="34" charset="0"/>
              <a:buChar char="•"/>
            </a:pPr>
            <a:r>
              <a:rPr lang="en-US" sz="3200" b="1" dirty="0">
                <a:solidFill>
                  <a:srgbClr val="5187B6"/>
                </a:solidFill>
                <a:latin typeface="Avenir LT Std 35 Light" panose="020B0402020203020204" pitchFamily="34" charset="0"/>
              </a:rPr>
              <a:t>Poverty</a:t>
            </a:r>
          </a:p>
          <a:p>
            <a:pPr marL="571500" indent="-571500">
              <a:spcAft>
                <a:spcPts val="600"/>
              </a:spcAft>
              <a:buFont typeface="Arial" panose="020B0604020202020204" pitchFamily="34" charset="0"/>
              <a:buChar char="•"/>
            </a:pPr>
            <a:r>
              <a:rPr lang="en-US" sz="3200" b="1" dirty="0">
                <a:solidFill>
                  <a:srgbClr val="5187B6"/>
                </a:solidFill>
                <a:latin typeface="Avenir LT Std 35 Light" panose="020B0402020203020204" pitchFamily="34" charset="0"/>
              </a:rPr>
              <a:t>Discrimination</a:t>
            </a:r>
          </a:p>
          <a:p>
            <a:pPr marL="571500" indent="-571500">
              <a:spcAft>
                <a:spcPts val="600"/>
              </a:spcAft>
              <a:buFont typeface="Arial" panose="020B0604020202020204" pitchFamily="34" charset="0"/>
              <a:buChar char="•"/>
            </a:pPr>
            <a:r>
              <a:rPr lang="en-US" sz="3200" b="1" dirty="0">
                <a:solidFill>
                  <a:srgbClr val="5187B6"/>
                </a:solidFill>
                <a:latin typeface="Avenir LT Std 35 Light" panose="020B0402020203020204" pitchFamily="34" charset="0"/>
              </a:rPr>
              <a:t>Trauma</a:t>
            </a:r>
          </a:p>
          <a:p>
            <a:pPr marL="571500" indent="-571500">
              <a:spcAft>
                <a:spcPts val="600"/>
              </a:spcAft>
              <a:buFont typeface="Arial" panose="020B0604020202020204" pitchFamily="34" charset="0"/>
              <a:buChar char="•"/>
            </a:pPr>
            <a:r>
              <a:rPr lang="en-US" sz="3200" b="1" dirty="0">
                <a:solidFill>
                  <a:srgbClr val="5187B6"/>
                </a:solidFill>
                <a:latin typeface="Avenir LT Std 35 Light" panose="020B0402020203020204" pitchFamily="34" charset="0"/>
              </a:rPr>
              <a:t>Violence</a:t>
            </a:r>
          </a:p>
          <a:p>
            <a:pPr marL="571500" indent="-571500">
              <a:spcAft>
                <a:spcPts val="600"/>
              </a:spcAft>
              <a:buFont typeface="Arial" panose="020B0604020202020204" pitchFamily="34" charset="0"/>
              <a:buChar char="•"/>
            </a:pPr>
            <a:r>
              <a:rPr lang="en-US" sz="3200" b="1" dirty="0">
                <a:solidFill>
                  <a:srgbClr val="5187B6"/>
                </a:solidFill>
                <a:latin typeface="Avenir LT Std 35 Light" panose="020B0402020203020204" pitchFamily="34" charset="0"/>
              </a:rPr>
              <a:t>Toxic stress</a:t>
            </a:r>
          </a:p>
        </p:txBody>
      </p:sp>
      <p:sp>
        <p:nvSpPr>
          <p:cNvPr id="4" name="TextBox 3"/>
          <p:cNvSpPr txBox="1"/>
          <p:nvPr/>
        </p:nvSpPr>
        <p:spPr>
          <a:xfrm>
            <a:off x="668741" y="661199"/>
            <a:ext cx="10877266" cy="830997"/>
          </a:xfrm>
          <a:prstGeom prst="rect">
            <a:avLst/>
          </a:prstGeom>
          <a:solidFill>
            <a:srgbClr val="A23549"/>
          </a:solidFill>
        </p:spPr>
        <p:txBody>
          <a:bodyPr wrap="square" rtlCol="0">
            <a:spAutoFit/>
          </a:bodyPr>
          <a:lstStyle/>
          <a:p>
            <a:r>
              <a:rPr lang="en-US" sz="4800" b="1" spc="-150" dirty="0">
                <a:solidFill>
                  <a:schemeClr val="bg1"/>
                </a:solidFill>
                <a:latin typeface="Rockwell" panose="02060603020205020403" pitchFamily="18" charset="0"/>
              </a:rPr>
              <a:t>Underlying Drivers of Inequity</a:t>
            </a:r>
          </a:p>
        </p:txBody>
      </p:sp>
    </p:spTree>
    <p:extLst>
      <p:ext uri="{BB962C8B-B14F-4D97-AF65-F5344CB8AC3E}">
        <p14:creationId xmlns:p14="http://schemas.microsoft.com/office/powerpoint/2010/main" val="1515642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AC26887-6DC9-C141-AE1E-F656C641CFFC}"/>
              </a:ext>
            </a:extLst>
          </p:cNvPr>
          <p:cNvPicPr>
            <a:picLocks noChangeAspect="1"/>
          </p:cNvPicPr>
          <p:nvPr/>
        </p:nvPicPr>
        <p:blipFill>
          <a:blip r:embed="rId3"/>
          <a:stretch>
            <a:fillRect/>
          </a:stretch>
        </p:blipFill>
        <p:spPr>
          <a:xfrm>
            <a:off x="-2311400" y="-1324768"/>
            <a:ext cx="14592300" cy="8208168"/>
          </a:xfrm>
          <a:prstGeom prst="rect">
            <a:avLst/>
          </a:prstGeom>
        </p:spPr>
      </p:pic>
      <p:sp>
        <p:nvSpPr>
          <p:cNvPr id="4" name="TextBox 3">
            <a:extLst>
              <a:ext uri="{FF2B5EF4-FFF2-40B4-BE49-F238E27FC236}">
                <a16:creationId xmlns:a16="http://schemas.microsoft.com/office/drawing/2014/main" xmlns="" id="{254F4EA1-1254-3143-AB52-0FB3C6CBDFC6}"/>
              </a:ext>
            </a:extLst>
          </p:cNvPr>
          <p:cNvSpPr txBox="1"/>
          <p:nvPr/>
        </p:nvSpPr>
        <p:spPr>
          <a:xfrm>
            <a:off x="6917141" y="3798099"/>
            <a:ext cx="4944659" cy="646331"/>
          </a:xfrm>
          <a:prstGeom prst="rect">
            <a:avLst/>
          </a:prstGeom>
          <a:solidFill>
            <a:srgbClr val="A23549"/>
          </a:solidFill>
        </p:spPr>
        <p:txBody>
          <a:bodyPr wrap="square" rtlCol="0">
            <a:spAutoFit/>
          </a:bodyPr>
          <a:lstStyle/>
          <a:p>
            <a:r>
              <a:rPr lang="en-US" sz="3600" b="1" spc="-150" dirty="0">
                <a:solidFill>
                  <a:schemeClr val="bg1"/>
                </a:solidFill>
                <a:latin typeface="Rockwell" panose="02060603020205020403" pitchFamily="18" charset="0"/>
              </a:rPr>
              <a:t>127 Recommendations</a:t>
            </a:r>
          </a:p>
        </p:txBody>
      </p:sp>
    </p:spTree>
    <p:extLst>
      <p:ext uri="{BB962C8B-B14F-4D97-AF65-F5344CB8AC3E}">
        <p14:creationId xmlns:p14="http://schemas.microsoft.com/office/powerpoint/2010/main" val="31625898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TotalTime>
  <Words>537</Words>
  <Application>Microsoft Office PowerPoint</Application>
  <PresentationFormat>Custom</PresentationFormat>
  <Paragraphs>135</Paragraphs>
  <Slides>30</Slides>
  <Notes>20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 HOHNER</dc:creator>
  <cp:lastModifiedBy>Valentine, Lisa</cp:lastModifiedBy>
  <cp:revision>12</cp:revision>
  <dcterms:created xsi:type="dcterms:W3CDTF">2018-09-10T17:00:10Z</dcterms:created>
  <dcterms:modified xsi:type="dcterms:W3CDTF">2018-09-12T09:55:40Z</dcterms:modified>
</cp:coreProperties>
</file>