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56" r:id="rId3"/>
    <p:sldId id="330" r:id="rId4"/>
    <p:sldId id="326" r:id="rId5"/>
    <p:sldId id="306" r:id="rId6"/>
    <p:sldId id="332" r:id="rId7"/>
    <p:sldId id="288" r:id="rId8"/>
    <p:sldId id="266" r:id="rId9"/>
    <p:sldId id="281" r:id="rId10"/>
    <p:sldId id="303" r:id="rId11"/>
    <p:sldId id="328" r:id="rId12"/>
    <p:sldId id="304" r:id="rId13"/>
    <p:sldId id="308" r:id="rId14"/>
    <p:sldId id="320" r:id="rId15"/>
    <p:sldId id="312" r:id="rId16"/>
    <p:sldId id="307" r:id="rId17"/>
    <p:sldId id="313" r:id="rId18"/>
    <p:sldId id="323" r:id="rId19"/>
    <p:sldId id="317" r:id="rId20"/>
    <p:sldId id="310" r:id="rId21"/>
    <p:sldId id="325" r:id="rId22"/>
    <p:sldId id="324" r:id="rId23"/>
    <p:sldId id="327" r:id="rId24"/>
    <p:sldId id="29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3F3"/>
    <a:srgbClr val="029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51" d="100"/>
          <a:sy n="51" d="100"/>
        </p:scale>
        <p:origin x="125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opc-fs\shared\Users\UDS\2011%20UDS%20Analysis\Statewide_2011_Table%20Analysis%20Report,%20Patients%20-%20by%20Insurance%20Status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429115580608135"/>
                  <c:y val="8.8869853555449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128828255799501"/>
                  <c:y val="-0.248754252541507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830822497856486E-3"/>
                  <c:y val="-6.167280592071913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&lt;18</c:v>
                </c:pt>
                <c:pt idx="1">
                  <c:v>Adults 18-64</c:v>
                </c:pt>
                <c:pt idx="2">
                  <c:v>65+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3"/>
                <c:pt idx="0">
                  <c:v>0.29499999999999998</c:v>
                </c:pt>
                <c:pt idx="1">
                  <c:v>0.63100000000000001</c:v>
                </c:pt>
                <c:pt idx="2">
                  <c:v>7.3999999999999996E-2</c:v>
                </c:pt>
              </c:numCache>
            </c:numRef>
          </c:val>
          <c:extLst/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798499769701489"/>
          <c:y val="7.26942402979662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46205923423917"/>
          <c:y val="0.15876422081075828"/>
          <c:w val="0.62707959555194881"/>
          <c:h val="0.613689069562377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 &amp; Ethnicity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163526564750437"/>
                  <c:y val="-6.52445116564069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044085714912377E-2"/>
                  <c:y val="9.037267818460091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880456795268283"/>
                  <c:y val="7.1507950431686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748528648403622"/>
                  <c:y val="1.27907519188846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Non-Hispanic White</c:v>
                </c:pt>
                <c:pt idx="1">
                  <c:v>Hispanic/Latino</c:v>
                </c:pt>
                <c:pt idx="2">
                  <c:v>Black/African American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0.61</c:v>
                </c:pt>
                <c:pt idx="1">
                  <c:v>7.0000000000000007E-2</c:v>
                </c:pt>
                <c:pt idx="2">
                  <c:v>0.3</c:v>
                </c:pt>
                <c:pt idx="3">
                  <c:v>0.01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19796898646721"/>
          <c:y val="0.81992262928770809"/>
          <c:w val="0.64104138793235821"/>
          <c:h val="0.18007737071229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786609849218115"/>
                  <c:y val="2.51555732774527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621806360240442"/>
                  <c:y val="-0.144189597906176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204241879235848"/>
                  <c:y val="-8.40454173007140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068416935348263"/>
                  <c:y val="4.28898879735965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At or below 200% FPL</c:v>
                </c:pt>
                <c:pt idx="1">
                  <c:v>At or below 100% FPL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2"/>
                <c:pt idx="0">
                  <c:v>0.9</c:v>
                </c:pt>
                <c:pt idx="1">
                  <c:v>0.69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Uninsured</c:v>
                </c:pt>
                <c:pt idx="1">
                  <c:v>Medicaid/CHIP</c:v>
                </c:pt>
                <c:pt idx="2">
                  <c:v>Medicare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0.19600000000000001</c:v>
                </c:pt>
                <c:pt idx="1">
                  <c:v>0.53300000000000003</c:v>
                </c:pt>
                <c:pt idx="2">
                  <c:v>9.4E-2</c:v>
                </c:pt>
                <c:pt idx="3">
                  <c:v>0.17699999999999999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Insurance</a:t>
            </a:r>
            <a:r>
              <a:rPr lang="en-US" baseline="0"/>
              <a:t> Status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% Medicaid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Sheet1!$B$7:$C$7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Sheet1!$B$8:$C$8</c:f>
              <c:numCache>
                <c:formatCode>0%</c:formatCode>
                <c:ptCount val="2"/>
                <c:pt idx="0">
                  <c:v>0.43</c:v>
                </c:pt>
                <c:pt idx="1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% Uninsured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Sheet1!$B$7:$C$7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Sheet1!$B$9:$C$9</c:f>
              <c:numCache>
                <c:formatCode>0%</c:formatCode>
                <c:ptCount val="2"/>
                <c:pt idx="0">
                  <c:v>0.32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8906376"/>
        <c:axId val="578907552"/>
      </c:barChart>
      <c:catAx>
        <c:axId val="578906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8907552"/>
        <c:crosses val="autoZero"/>
        <c:auto val="1"/>
        <c:lblAlgn val="ctr"/>
        <c:lblOffset val="100"/>
        <c:noMultiLvlLbl val="0"/>
      </c:catAx>
      <c:valAx>
        <c:axId val="578907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78906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EB3A-6F19-4980-83D6-4BD8BA64824B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D0C6E-8077-4059-B52C-4987AE6D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F04FE0-DBBB-4FDF-AAD9-5942594B3B2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EB653F-448F-4CE1-A791-B8C87131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0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B653F-448F-4CE1-A791-B8C87131AF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B653F-448F-4CE1-A791-B8C87131AF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B653F-448F-4CE1-A791-B8C87131AFB3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A3495C4-31CE-42E5-8546-945582C7EB4F}" type="datetime1">
              <a:rPr lang="en-US" smtClean="0"/>
              <a:t>12/2/2015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1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04924" y="-21511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36393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939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994A4DF-16A5-4DB0-8D4C-C2B2622D92D9}" type="datetime1">
              <a:rPr lang="en-US" smtClean="0"/>
              <a:t>12/2/2015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5719966"/>
            <a:ext cx="2953512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ACCESS – QUALITY - VALUE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FC4-BFDF-4A88-A23A-F195C62EC326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902F-C93E-49E8-B42D-244C36D519DD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 – QUALITY - VALUE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04924" y="-21511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36393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939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994A4DF-16A5-4DB0-8D4C-C2B2622D92D9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5719966"/>
            <a:ext cx="2953512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rgbClr val="920000"/>
                </a:solidFill>
              </a:rPr>
              <a:t>ACCESS – QUALITY - VALUE 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45DE20C-F13D-439C-B519-0B2A1E779F09}" type="slidenum">
              <a:rPr lang="en-US" smtClean="0">
                <a:solidFill>
                  <a:srgbClr val="920000"/>
                </a:solidFill>
              </a:rPr>
              <a:pPr/>
              <a:t>‹#›</a:t>
            </a:fld>
            <a:endParaRPr lang="en-US">
              <a:solidFill>
                <a:srgbClr val="92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2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236F-113F-4D4F-A0B3-959E0059C51E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20000"/>
                </a:solidFill>
              </a:rPr>
              <a:t>ACCESS – QUALITY - VALUE </a:t>
            </a:r>
            <a:endParaRPr lang="en-US">
              <a:solidFill>
                <a:srgbClr val="9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317E-3214-494C-8050-35DE69AFFFED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20000"/>
                </a:solidFill>
              </a:rPr>
              <a:t>ACCESS – QUALITY - VALUE </a:t>
            </a:r>
            <a:endParaRPr lang="en-US">
              <a:solidFill>
                <a:srgbClr val="9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4786-7602-4BE2-A678-CD3DDC66A1B4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20000"/>
                </a:solidFill>
              </a:rPr>
              <a:t>ACCESS – QUALITY - VALUE </a:t>
            </a:r>
            <a:endParaRPr lang="en-US">
              <a:solidFill>
                <a:srgbClr val="92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8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FDF9-314F-4B91-B69D-B75E9C19D6CB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20000"/>
                </a:solidFill>
              </a:rPr>
              <a:t>ACCESS – QUALITY - VALUE </a:t>
            </a:r>
            <a:endParaRPr lang="en-US">
              <a:solidFill>
                <a:srgbClr val="92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F63A-F00F-4D04-88A3-B3B2D5EC7DD5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20000"/>
                </a:solidFill>
              </a:rPr>
              <a:t>ACCESS – QUALITY - VALUE </a:t>
            </a:r>
            <a:endParaRPr lang="en-US">
              <a:solidFill>
                <a:srgbClr val="92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05A0-BEE8-45BE-B09E-4A16F8A27419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20000"/>
                </a:solidFill>
              </a:rPr>
              <a:t>ACCESS – QUALITY - VALUE </a:t>
            </a:r>
            <a:endParaRPr lang="en-US">
              <a:solidFill>
                <a:srgbClr val="92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9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60D-AD3D-45C5-9D0C-07B566F020C3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>
                <a:solidFill>
                  <a:srgbClr val="920000"/>
                </a:solidFill>
              </a:rPr>
              <a:t>ACCESS – QUALITY - VALUE 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90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851918"/>
            <a:ext cx="702474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024744" cy="36990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224492"/>
            <a:ext cx="294938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684904" cy="365125"/>
          </a:xfrm>
        </p:spPr>
        <p:txBody>
          <a:bodyPr/>
          <a:lstStyle/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717D-1F72-4E47-A7DA-3F262B89A106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>
                <a:solidFill>
                  <a:srgbClr val="920000"/>
                </a:solidFill>
              </a:rPr>
              <a:t>ACCESS – QUALITY - VALUE 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5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FC4-BFDF-4A88-A23A-F195C62EC326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20000"/>
                </a:solidFill>
              </a:rPr>
              <a:t>ACCESS – QUALITY - VALUE </a:t>
            </a:r>
            <a:endParaRPr lang="en-US">
              <a:solidFill>
                <a:srgbClr val="9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902F-C93E-49E8-B42D-244C36D519DD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0000"/>
                </a:solidFill>
              </a:rPr>
              <a:t>ACCESS – QUALITY - VALUE 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410200" y="224492"/>
            <a:ext cx="2720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Ohio Commission on Infant Mortality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60D-AD3D-45C5-9D0C-07B566F020C3}" type="datetime1">
              <a:rPr lang="en-US" smtClean="0"/>
              <a:t>12/2/2015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ACCESS – QUALITY - VALUE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717D-1F72-4E47-A7DA-3F262B89A106}" type="datetime1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ACCESS – QUALITY - VALUE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1FF2343-D07B-4C8F-8D75-F530A5DC2351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0832" y="5852160"/>
            <a:ext cx="3842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ACCESS – QUALITY - VALUE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45DE20C-F13D-439C-B519-0B2A1E779F0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79" y="5837686"/>
            <a:ext cx="1388901" cy="6666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accent5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3F3F3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3F3F3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3F3F3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3F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1FF2343-D07B-4C8F-8D75-F530A5DC2351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0832" y="5852160"/>
            <a:ext cx="3842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rgbClr val="920000"/>
                </a:solidFill>
              </a:rPr>
              <a:t>ACCESS – QUALITY - VALUE 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45DE20C-F13D-439C-B519-0B2A1E77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79" y="5837686"/>
            <a:ext cx="1388901" cy="6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accent5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dirossi@ohiochc.org" TargetMode="External"/><Relationship Id="rId2" Type="http://schemas.openxmlformats.org/officeDocument/2006/relationships/hyperlink" Target="http://www.ohiochc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mailto:twymyslo@ohioch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600" dirty="0" smtClean="0"/>
              <a:t>Ohio </a:t>
            </a:r>
            <a:r>
              <a:rPr lang="en-US" sz="2600" dirty="0"/>
              <a:t>Association of Community Health Centers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Commission on Infant Mortality</a:t>
            </a:r>
          </a:p>
          <a:p>
            <a:endParaRPr lang="en-US" dirty="0"/>
          </a:p>
          <a:p>
            <a:r>
              <a:rPr lang="en-US" dirty="0" smtClean="0"/>
              <a:t>December 3,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6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199"/>
            <a:ext cx="7391400" cy="38709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1371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3-Year Statewide Comparison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0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11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2" y="1122507"/>
            <a:ext cx="7292788" cy="4852834"/>
          </a:xfr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4" y="2840578"/>
            <a:ext cx="6637468" cy="1362075"/>
          </a:xfrm>
        </p:spPr>
        <p:txBody>
          <a:bodyPr/>
          <a:lstStyle/>
          <a:p>
            <a:r>
              <a:rPr lang="en-US" dirty="0" smtClean="0"/>
              <a:t>Survey Themes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LARCs :: 17-P :: Safe Sleep</a:t>
            </a:r>
            <a:endParaRPr lang="en-US" sz="2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8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Sent statewide to </a:t>
            </a:r>
            <a:r>
              <a:rPr lang="en-US" dirty="0"/>
              <a:t>45 </a:t>
            </a:r>
            <a:r>
              <a:rPr lang="en-US" dirty="0" smtClean="0"/>
              <a:t>FQHCs </a:t>
            </a:r>
            <a:endParaRPr lang="en-US" dirty="0"/>
          </a:p>
          <a:p>
            <a:r>
              <a:rPr lang="en-US" dirty="0"/>
              <a:t>43 </a:t>
            </a:r>
            <a:r>
              <a:rPr lang="en-US" dirty="0" smtClean="0"/>
              <a:t>responses representing </a:t>
            </a:r>
            <a:r>
              <a:rPr lang="en-US" dirty="0" smtClean="0"/>
              <a:t>minimum of 28</a:t>
            </a:r>
            <a:r>
              <a:rPr lang="en-US" dirty="0" smtClean="0"/>
              <a:t> </a:t>
            </a:r>
            <a:r>
              <a:rPr lang="en-US" dirty="0"/>
              <a:t>organizations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Please note, not all respondents answered all questions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Ohio Commission on Infant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851918"/>
            <a:ext cx="7024744" cy="824482"/>
          </a:xfrm>
        </p:spPr>
        <p:txBody>
          <a:bodyPr/>
          <a:lstStyle/>
          <a:p>
            <a:r>
              <a:rPr lang="en-US" dirty="0" smtClean="0"/>
              <a:t>LARCs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024744" cy="41562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93% </a:t>
            </a:r>
            <a:r>
              <a:rPr lang="en-US" dirty="0" smtClean="0"/>
              <a:t>discuss LARCs as family planning option</a:t>
            </a:r>
          </a:p>
          <a:p>
            <a:r>
              <a:rPr lang="en-US" dirty="0" smtClean="0"/>
              <a:t>81% provide LARCs onsite</a:t>
            </a:r>
          </a:p>
          <a:p>
            <a:endParaRPr lang="en-US" dirty="0"/>
          </a:p>
          <a:p>
            <a:r>
              <a:rPr lang="en-US" dirty="0" smtClean="0"/>
              <a:t>Best Practices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Same day </a:t>
            </a:r>
            <a:r>
              <a:rPr lang="en-US" dirty="0" smtClean="0"/>
              <a:t>procedure with office visit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LARC education packets available at all sites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Contraception and pregnancy spacing routinely discussed by provider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Make affordable to uninsured patients</a:t>
            </a:r>
          </a:p>
          <a:p>
            <a:pPr marL="68580" indent="0">
              <a:buNone/>
            </a:pPr>
            <a:endParaRPr lang="en-US" dirty="0" smtClean="0"/>
          </a:p>
          <a:p>
            <a:pPr lvl="0">
              <a:buClr>
                <a:srgbClr val="920000"/>
              </a:buClr>
            </a:pPr>
            <a:r>
              <a:rPr lang="en-US" dirty="0" smtClean="0">
                <a:solidFill>
                  <a:srgbClr val="014C6A"/>
                </a:solidFill>
              </a:rPr>
              <a:t>Other</a:t>
            </a:r>
          </a:p>
          <a:p>
            <a:pPr lvl="1"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14C6A"/>
                </a:solidFill>
              </a:rPr>
              <a:t>Popularity </a:t>
            </a:r>
            <a:r>
              <a:rPr lang="en-US" dirty="0">
                <a:solidFill>
                  <a:srgbClr val="014C6A"/>
                </a:solidFill>
              </a:rPr>
              <a:t>among young women has grown </a:t>
            </a:r>
            <a:r>
              <a:rPr lang="en-US" dirty="0" smtClean="0">
                <a:solidFill>
                  <a:srgbClr val="014C6A"/>
                </a:solidFill>
              </a:rPr>
              <a:t>substantially</a:t>
            </a:r>
          </a:p>
          <a:p>
            <a:pPr lvl="1"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Routinely </a:t>
            </a:r>
            <a:r>
              <a:rPr lang="en-US" dirty="0"/>
              <a:t>ask all reproductive age females if they plan to become pregnant in the next </a:t>
            </a:r>
            <a:r>
              <a:rPr lang="en-US" dirty="0" smtClean="0"/>
              <a:t>year; educate on birth spacing options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Barriers (27 responses)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cost/reimbursement – 59%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</a:t>
            </a:r>
            <a:r>
              <a:rPr lang="en-US" dirty="0" smtClean="0"/>
              <a:t>nsurance coverage – 41%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</a:t>
            </a:r>
            <a:r>
              <a:rPr lang="en-US" dirty="0" smtClean="0"/>
              <a:t>atient attitude – 22%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availability – 19%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provider attitude – 4%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</a:t>
            </a:r>
            <a:r>
              <a:rPr lang="en-US" dirty="0" smtClean="0"/>
              <a:t>edication shelf life – 11%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</a:t>
            </a:r>
            <a:r>
              <a:rPr lang="en-US" dirty="0" smtClean="0"/>
              <a:t>o barrier – 15%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Additional Feedback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Providers not trained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Negative attitude of numerous patients’ mothers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Ohio Commission on Infant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8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Recommendations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LARC </a:t>
            </a:r>
            <a:r>
              <a:rPr lang="en-US" dirty="0"/>
              <a:t>offered and </a:t>
            </a:r>
            <a:r>
              <a:rPr lang="en-US" dirty="0" smtClean="0"/>
              <a:t>performed following </a:t>
            </a:r>
            <a:r>
              <a:rPr lang="en-US" dirty="0"/>
              <a:t>deliveries and before patient </a:t>
            </a:r>
            <a:r>
              <a:rPr lang="en-US" dirty="0" smtClean="0"/>
              <a:t>discharged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Same day </a:t>
            </a:r>
            <a:r>
              <a:rPr lang="en-US" dirty="0" smtClean="0"/>
              <a:t>procedure with office visit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Provide training and proctoring opportunities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Ohio Commission on Infant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9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Preterm Birth Risk/17-P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81% screen preterm birth risk (22/27)</a:t>
            </a:r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 smtClean="0"/>
              <a:t>preterm </a:t>
            </a:r>
            <a:r>
              <a:rPr lang="en-US" dirty="0"/>
              <a:t>high </a:t>
            </a:r>
            <a:r>
              <a:rPr lang="en-US" dirty="0" smtClean="0"/>
              <a:t>risk is </a:t>
            </a:r>
            <a:r>
              <a:rPr lang="en-US" dirty="0" smtClean="0"/>
              <a:t>identified: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Transfer </a:t>
            </a:r>
            <a:r>
              <a:rPr lang="en-US" dirty="0" smtClean="0"/>
              <a:t>all care </a:t>
            </a:r>
            <a:r>
              <a:rPr lang="en-US" dirty="0"/>
              <a:t>to </a:t>
            </a:r>
            <a:r>
              <a:rPr lang="en-US" dirty="0" smtClean="0"/>
              <a:t>outside OB: </a:t>
            </a:r>
            <a:r>
              <a:rPr lang="en-US" dirty="0"/>
              <a:t>36</a:t>
            </a:r>
            <a:r>
              <a:rPr lang="en-US" dirty="0" smtClean="0"/>
              <a:t>% (8)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Treat in office with </a:t>
            </a:r>
            <a:r>
              <a:rPr lang="en-US" dirty="0" smtClean="0"/>
              <a:t>17-P: </a:t>
            </a:r>
            <a:r>
              <a:rPr lang="en-US" dirty="0"/>
              <a:t>32</a:t>
            </a:r>
            <a:r>
              <a:rPr lang="en-US" dirty="0" smtClean="0"/>
              <a:t>% (7)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Refer for OB consult </a:t>
            </a:r>
            <a:r>
              <a:rPr lang="en-US" dirty="0" smtClean="0"/>
              <a:t>&amp; manage </a:t>
            </a:r>
            <a:r>
              <a:rPr lang="en-US" dirty="0"/>
              <a:t>at </a:t>
            </a:r>
            <a:r>
              <a:rPr lang="en-US" dirty="0" smtClean="0"/>
              <a:t>FQHC: </a:t>
            </a:r>
            <a:r>
              <a:rPr lang="en-US" dirty="0"/>
              <a:t>18</a:t>
            </a:r>
            <a:r>
              <a:rPr lang="en-US" dirty="0" smtClean="0"/>
              <a:t>% 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Ohio Commission on Infant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9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851918"/>
            <a:ext cx="7024744" cy="957351"/>
          </a:xfrm>
        </p:spPr>
        <p:txBody>
          <a:bodyPr>
            <a:normAutofit/>
          </a:bodyPr>
          <a:lstStyle/>
          <a:p>
            <a:r>
              <a:rPr lang="en-US" dirty="0" smtClean="0"/>
              <a:t>17-P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7262308" cy="4080029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endParaRPr lang="en-US" dirty="0"/>
          </a:p>
          <a:p>
            <a:r>
              <a:rPr lang="en-US" sz="4200" dirty="0" smtClean="0"/>
              <a:t>Barriers (17 responses)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300" dirty="0" smtClean="0"/>
              <a:t>cost/reimbursement – 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300" dirty="0"/>
              <a:t>i</a:t>
            </a:r>
            <a:r>
              <a:rPr lang="en-US" sz="3300" dirty="0" smtClean="0"/>
              <a:t>nsurance coverage – 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300" dirty="0"/>
              <a:t>a</a:t>
            </a:r>
            <a:r>
              <a:rPr lang="en-US" sz="3300" dirty="0" smtClean="0"/>
              <a:t>vailability – 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300" dirty="0" smtClean="0"/>
              <a:t>patient attitude – 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300" dirty="0" smtClean="0"/>
              <a:t>provider attitude – 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300" dirty="0" smtClean="0"/>
              <a:t>no barrier(s) identified – 2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sz="4200" dirty="0" smtClean="0"/>
              <a:t>Additional Feedback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Time intensive to get progesterone (on average 6 attempts)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1 full hour of provider/patient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 smtClean="0"/>
              <a:t>Availability has decreased over the last 6 </a:t>
            </a:r>
            <a:r>
              <a:rPr lang="en-US" sz="3000" dirty="0" err="1" smtClean="0"/>
              <a:t>mos</a:t>
            </a:r>
            <a:r>
              <a:rPr lang="en-US" sz="3000" dirty="0" smtClean="0"/>
              <a:t> causing significant reduction in implementation  </a:t>
            </a:r>
            <a:endParaRPr lang="en-US" sz="3000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Ohio Commission on Infant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2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Sleep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93% routinely instruct (25/27)</a:t>
            </a:r>
          </a:p>
          <a:p>
            <a:endParaRPr lang="en-US" dirty="0"/>
          </a:p>
          <a:p>
            <a:r>
              <a:rPr lang="en-US" dirty="0" smtClean="0"/>
              <a:t>Recommendations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Healthy Start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Sleep sacks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Crib for Kids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Centering Parenting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Social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Community outreach promoting Safe Sleep/SIDS awareness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Ohio Commission on Infant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9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Ohio Association of Community Health Centers (OACHC)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/>
              <a:t>Professional </a:t>
            </a:r>
            <a:r>
              <a:rPr lang="en-US" dirty="0" smtClean="0"/>
              <a:t>organization representing </a:t>
            </a:r>
            <a:r>
              <a:rPr lang="en-US" dirty="0"/>
              <a:t>Ohio’s Federally Qualified Health Center (FQHC) and Look-Alike (FQHC-LA) </a:t>
            </a:r>
            <a:r>
              <a:rPr lang="en-US" dirty="0" smtClean="0"/>
              <a:t>networks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sz="1900" dirty="0" smtClean="0"/>
              <a:t>45 </a:t>
            </a:r>
            <a:r>
              <a:rPr lang="en-US" sz="1900" dirty="0"/>
              <a:t>FQHCs in Ohio (includes FQHC-LAs</a:t>
            </a:r>
            <a:r>
              <a:rPr lang="en-US" sz="1900" dirty="0" smtClean="0"/>
              <a:t>).</a:t>
            </a:r>
            <a:endParaRPr lang="en-US" sz="1900" dirty="0"/>
          </a:p>
          <a:p>
            <a:r>
              <a:rPr lang="en-US" sz="1900" dirty="0"/>
              <a:t>Healthcare home and family doctor for more than </a:t>
            </a:r>
            <a:r>
              <a:rPr lang="en-US" sz="1900" dirty="0" smtClean="0"/>
              <a:t>573,000 </a:t>
            </a:r>
            <a:r>
              <a:rPr lang="en-US" sz="1900" dirty="0"/>
              <a:t>Ohioans </a:t>
            </a:r>
            <a:r>
              <a:rPr lang="en-US" sz="1900" dirty="0" smtClean="0"/>
              <a:t>annually.</a:t>
            </a:r>
            <a:endParaRPr lang="en-US" sz="1900" dirty="0"/>
          </a:p>
          <a:p>
            <a:r>
              <a:rPr lang="en-US" sz="1900" dirty="0"/>
              <a:t>Providing high-quality, affordable, primary and preventive health care and care management services regardless of insurance status or ability to </a:t>
            </a:r>
            <a:r>
              <a:rPr lang="en-US" sz="1900" dirty="0" smtClean="0"/>
              <a:t>pay.</a:t>
            </a:r>
            <a:endParaRPr lang="en-US" sz="1900" dirty="0"/>
          </a:p>
          <a:p>
            <a:r>
              <a:rPr lang="en-US" sz="1900" dirty="0" smtClean="0"/>
              <a:t>250 locations in </a:t>
            </a:r>
            <a:r>
              <a:rPr lang="en-US" sz="1900" dirty="0" smtClean="0"/>
              <a:t>64 </a:t>
            </a:r>
            <a:r>
              <a:rPr lang="en-US" sz="1900" dirty="0"/>
              <a:t>of Ohio’s 88 </a:t>
            </a:r>
            <a:r>
              <a:rPr lang="en-US" sz="1900" dirty="0" smtClean="0"/>
              <a:t>counties</a:t>
            </a:r>
            <a:endParaRPr lang="en-US" sz="1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4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Sample of Other IM Interventions Reported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Tobacco Cessation</a:t>
            </a:r>
          </a:p>
          <a:p>
            <a:r>
              <a:rPr lang="en-US" dirty="0" smtClean="0"/>
              <a:t>Substance Intervention Programs (including tobacco, heroin, opiate, &amp; alcohol use)</a:t>
            </a:r>
          </a:p>
          <a:p>
            <a:r>
              <a:rPr lang="en-US" dirty="0" smtClean="0"/>
              <a:t>Breastfeeding Policies and </a:t>
            </a:r>
            <a:r>
              <a:rPr lang="en-US" u="sng" dirty="0" smtClean="0"/>
              <a:t>Support</a:t>
            </a:r>
          </a:p>
          <a:p>
            <a:r>
              <a:rPr lang="en-US" dirty="0" smtClean="0"/>
              <a:t>Centering Pregnancy; parent/infant education classes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Ohio Commission on Infant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Addt’l</a:t>
            </a:r>
            <a:r>
              <a:rPr lang="en-US" dirty="0" smtClean="0"/>
              <a:t> Survey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Provider education; critical role(s) to play regardless of prenatal care delivered onsite</a:t>
            </a:r>
          </a:p>
          <a:p>
            <a:r>
              <a:rPr lang="en-US" dirty="0" smtClean="0"/>
              <a:t>Global health system needs to co-manage patients better</a:t>
            </a:r>
          </a:p>
          <a:p>
            <a:r>
              <a:rPr lang="en-US" dirty="0" smtClean="0"/>
              <a:t>Standardize practice guideline adherence using EMR templates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Ohio Commission on Infant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9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Recommendations from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Reimburse Community Health Workers</a:t>
            </a:r>
          </a:p>
          <a:p>
            <a:r>
              <a:rPr lang="en-US" dirty="0"/>
              <a:t>Expand </a:t>
            </a:r>
            <a:r>
              <a:rPr lang="en-US" dirty="0" smtClean="0"/>
              <a:t>Centering Pregnancy </a:t>
            </a:r>
            <a:r>
              <a:rPr lang="en-US" dirty="0"/>
              <a:t>and </a:t>
            </a:r>
            <a:r>
              <a:rPr lang="en-US" dirty="0" smtClean="0"/>
              <a:t>Centering Parenting </a:t>
            </a:r>
          </a:p>
          <a:p>
            <a:r>
              <a:rPr lang="en-US" dirty="0"/>
              <a:t>Funding to support e</a:t>
            </a:r>
            <a:r>
              <a:rPr lang="en-US" dirty="0" smtClean="0"/>
              <a:t>vidence based practices and innovative practices</a:t>
            </a:r>
          </a:p>
          <a:p>
            <a:r>
              <a:rPr lang="en-US" dirty="0"/>
              <a:t>Stronger linkages w community partners/social service agencies re SDH</a:t>
            </a:r>
          </a:p>
          <a:p>
            <a:r>
              <a:rPr lang="en-US" dirty="0" smtClean="0"/>
              <a:t>Add staff to connect with women (pre-pregnancy, early entry) </a:t>
            </a:r>
          </a:p>
          <a:p>
            <a:r>
              <a:rPr lang="en-US" dirty="0" smtClean="0"/>
              <a:t>Safe sleep education at all immunization visits &lt;12 months; depression screen moms at all well child visits &lt;12 months</a:t>
            </a:r>
          </a:p>
          <a:p>
            <a:r>
              <a:rPr lang="en-US" dirty="0" smtClean="0"/>
              <a:t>Routinely ask “do you plan to get pregnant in the next year?”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Ohio Commission on Infant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4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23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43600" y="838200"/>
            <a:ext cx="259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Thank You</a:t>
            </a:r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!</a:t>
            </a:r>
          </a:p>
          <a:p>
            <a:endParaRPr lang="en-US" dirty="0"/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For </a:t>
            </a:r>
            <a:r>
              <a:rPr lang="en-US" sz="1600" dirty="0">
                <a:solidFill>
                  <a:schemeClr val="tx2"/>
                </a:solidFill>
              </a:rPr>
              <a:t>additional information please visit the OACHC website at </a:t>
            </a:r>
            <a:r>
              <a:rPr lang="en-US" sz="1600" dirty="0" smtClean="0">
                <a:solidFill>
                  <a:schemeClr val="tx2"/>
                </a:solidFill>
                <a:hlinkClick r:id="rId2"/>
              </a:rPr>
              <a:t>www.ohiochc.org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OACHC</a:t>
            </a:r>
          </a:p>
          <a:p>
            <a:r>
              <a:rPr lang="en-US" sz="1400" dirty="0">
                <a:solidFill>
                  <a:schemeClr val="tx2"/>
                </a:solidFill>
              </a:rPr>
              <a:t>4150 Indianola </a:t>
            </a:r>
            <a:r>
              <a:rPr lang="en-US" sz="1400" dirty="0" smtClean="0">
                <a:solidFill>
                  <a:schemeClr val="tx2"/>
                </a:solidFill>
              </a:rPr>
              <a:t>Avenue</a:t>
            </a:r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Columbus, 43214</a:t>
            </a:r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614.884.3101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tx2"/>
              </a:solidFill>
            </a:endParaRP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Julie DiRossi-King</a:t>
            </a:r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COO</a:t>
            </a:r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  <a:hlinkClick r:id="rId3"/>
              </a:rPr>
              <a:t>jdirossi@ohiochc.org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Dr. Ted Wymyslo</a:t>
            </a:r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CMO</a:t>
            </a:r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  <a:hlinkClick r:id="rId4"/>
              </a:rPr>
              <a:t>twymyslo@ohiochc.org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S:\OACHC Maps\OACHC Site Map111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9"/>
          <a:stretch/>
        </p:blipFill>
        <p:spPr bwMode="auto">
          <a:xfrm>
            <a:off x="600635" y="797359"/>
            <a:ext cx="5266765" cy="56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435" y="757093"/>
            <a:ext cx="7024744" cy="1143000"/>
          </a:xfrm>
        </p:spPr>
        <p:txBody>
          <a:bodyPr/>
          <a:lstStyle/>
          <a:p>
            <a:r>
              <a:rPr lang="en-US" dirty="0" smtClean="0"/>
              <a:t>Patient Race, Age &amp; Sex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2845622" y="1870614"/>
          <a:ext cx="3419475" cy="349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94268" y="1921109"/>
          <a:ext cx="3419475" cy="361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53560753"/>
              </p:ext>
            </p:extLst>
          </p:nvPr>
        </p:nvGraphicFramePr>
        <p:xfrm>
          <a:off x="5613679" y="1849599"/>
          <a:ext cx="3202772" cy="353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Income &amp; Insurance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82396079"/>
              </p:ext>
            </p:extLst>
          </p:nvPr>
        </p:nvGraphicFramePr>
        <p:xfrm>
          <a:off x="1042988" y="2312988"/>
          <a:ext cx="3419475" cy="349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805426"/>
              </p:ext>
            </p:extLst>
          </p:nvPr>
        </p:nvGraphicFramePr>
        <p:xfrm>
          <a:off x="4645025" y="2312988"/>
          <a:ext cx="3419475" cy="349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5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Medicaid and Uninsured Patients in Ohio FQHCs 2013-2014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4786-7602-4BE2-A678-CD3DDC66A1B4}" type="datetime1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20000"/>
                </a:solidFill>
              </a:rPr>
              <a:t>ACCESS – QUALITY - VALUE </a:t>
            </a:r>
            <a:endParaRPr lang="en-US">
              <a:solidFill>
                <a:srgbClr val="92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724400" y="2286000"/>
          <a:ext cx="3419475" cy="349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066800" y="2286000"/>
          <a:ext cx="6934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064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286A236F-113F-4D4F-A0B3-959E0059C51E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S:\OACHC Maps\OACHC Site Map11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3776"/>
            <a:ext cx="8462520" cy="646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FQHC Required Services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</a:t>
            </a:r>
          </a:p>
          <a:p>
            <a:r>
              <a:rPr lang="en-US" dirty="0" smtClean="0"/>
              <a:t>Preventive</a:t>
            </a:r>
          </a:p>
          <a:p>
            <a:r>
              <a:rPr lang="en-US" dirty="0" smtClean="0"/>
              <a:t>Enabling</a:t>
            </a:r>
          </a:p>
          <a:p>
            <a:r>
              <a:rPr lang="en-US" dirty="0" smtClean="0"/>
              <a:t>Other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Screenings</a:t>
            </a:r>
          </a:p>
          <a:p>
            <a:r>
              <a:rPr lang="en-US" dirty="0" smtClean="0"/>
              <a:t>Emergency Medical Services</a:t>
            </a:r>
          </a:p>
          <a:p>
            <a:r>
              <a:rPr lang="en-US" dirty="0" smtClean="0"/>
              <a:t>Family Planning</a:t>
            </a:r>
          </a:p>
          <a:p>
            <a:r>
              <a:rPr lang="en-US" dirty="0" smtClean="0"/>
              <a:t>Immunizations</a:t>
            </a:r>
          </a:p>
          <a:p>
            <a:r>
              <a:rPr lang="en-US" dirty="0" smtClean="0"/>
              <a:t>Well Child</a:t>
            </a:r>
          </a:p>
          <a:p>
            <a:r>
              <a:rPr lang="en-US" dirty="0" smtClean="0"/>
              <a:t>Gynecology</a:t>
            </a:r>
          </a:p>
          <a:p>
            <a:r>
              <a:rPr lang="en-US" dirty="0" smtClean="0"/>
              <a:t>Obstetrics</a:t>
            </a:r>
          </a:p>
          <a:p>
            <a:r>
              <a:rPr lang="en-US" dirty="0" smtClean="0"/>
              <a:t>Pre/perinatal</a:t>
            </a:r>
          </a:p>
          <a:p>
            <a:r>
              <a:rPr lang="en-US" dirty="0" smtClean="0"/>
              <a:t>Preventive Dental</a:t>
            </a:r>
          </a:p>
          <a:p>
            <a:r>
              <a:rPr lang="en-US" dirty="0" smtClean="0"/>
              <a:t>Mental Health</a:t>
            </a:r>
          </a:p>
          <a:p>
            <a:r>
              <a:rPr lang="en-US" dirty="0" smtClean="0"/>
              <a:t>Substance Abuse</a:t>
            </a:r>
          </a:p>
          <a:p>
            <a:r>
              <a:rPr lang="en-US" dirty="0" smtClean="0"/>
              <a:t>Specialty</a:t>
            </a:r>
          </a:p>
          <a:p>
            <a:r>
              <a:rPr lang="en-US" dirty="0" smtClean="0"/>
              <a:t>Pharmacy</a:t>
            </a:r>
          </a:p>
          <a:p>
            <a:r>
              <a:rPr lang="en-US" dirty="0" smtClean="0"/>
              <a:t>Case Management</a:t>
            </a:r>
          </a:p>
          <a:p>
            <a:r>
              <a:rPr lang="en-US" dirty="0" smtClean="0"/>
              <a:t>Health Education</a:t>
            </a:r>
          </a:p>
          <a:p>
            <a:r>
              <a:rPr lang="en-US" dirty="0" smtClean="0"/>
              <a:t>Outreach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Translation</a:t>
            </a:r>
          </a:p>
          <a:p>
            <a:endParaRPr lang="en-US" dirty="0" smtClean="0"/>
          </a:p>
        </p:txBody>
      </p:sp>
      <p:sp>
        <p:nvSpPr>
          <p:cNvPr id="12" name="Chevron 11"/>
          <p:cNvSpPr/>
          <p:nvPr/>
        </p:nvSpPr>
        <p:spPr>
          <a:xfrm>
            <a:off x="3200400" y="3657600"/>
            <a:ext cx="1219200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200400" y="3027348"/>
            <a:ext cx="1219200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202536" y="2410626"/>
            <a:ext cx="1219200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8607" y="5487784"/>
            <a:ext cx="358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accent2"/>
                </a:solidFill>
              </a:rPr>
              <a:t>Homeless grantees must provide substance abuse services</a:t>
            </a:r>
            <a:endParaRPr lang="en-US" sz="900" i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4343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Required services must be provided on-site or through established written agreements and referrals.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Providers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9096" y="6400800"/>
            <a:ext cx="3842768" cy="365125"/>
          </a:xfrm>
        </p:spPr>
        <p:txBody>
          <a:bodyPr/>
          <a:lstStyle/>
          <a:p>
            <a:r>
              <a:rPr lang="en-US" smtClean="0"/>
              <a:t>ACCESS – QUALITY - VALUE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966104"/>
              </p:ext>
            </p:extLst>
          </p:nvPr>
        </p:nvGraphicFramePr>
        <p:xfrm>
          <a:off x="1600200" y="1772582"/>
          <a:ext cx="5410200" cy="401861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38138"/>
                <a:gridCol w="1241685"/>
                <a:gridCol w="1330377"/>
              </a:tblGrid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Provider Types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FTEs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Total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Primary Care Physicians</a:t>
                      </a:r>
                      <a:endParaRPr kumimoji="0" lang="en-US" sz="12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174.94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211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OB/GYNs</a:t>
                      </a:r>
                      <a:endParaRPr kumimoji="0" lang="en-US" sz="12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21.75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Pediatricians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55.93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Dentists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91.18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120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Psychiatrists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6.51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Psychologists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3.28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Optometrists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5.85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Physician Assistants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14.95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16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Nurse Practitioners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167.05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233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Certified Nurse Midwives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18.47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27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LISWs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51.35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Nurses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446.46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572</a:t>
                      </a:r>
                    </a:p>
                  </a:txBody>
                  <a:tcPr marT="45696" marB="45696" horzOverflow="overflow"/>
                </a:tc>
              </a:tr>
              <a:tr h="28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Dental Hygienists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46.58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65</a:t>
                      </a:r>
                    </a:p>
                  </a:txBody>
                  <a:tcPr marT="45696" marB="45696" horzOverflow="overflow"/>
                </a:tc>
              </a:tr>
            </a:tbl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224492"/>
            <a:ext cx="2720788" cy="365125"/>
          </a:xfrm>
        </p:spPr>
        <p:txBody>
          <a:bodyPr/>
          <a:lstStyle/>
          <a:p>
            <a:r>
              <a:rPr lang="en-US" dirty="0" smtClean="0"/>
              <a:t>Ohio Commission on Infant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3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3BC205A0-BEE8-45BE-B09E-4A16F8A27419}" type="datetime1">
              <a:rPr lang="en-US" smtClean="0"/>
              <a:t>12/2/2015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E20C-F13D-439C-B519-0B2A1E779F0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 descr="C:\Users\hporter\Documents\Caliper\Maptitude 2014\PCMH Ma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5709"/>
            <a:ext cx="6032664" cy="59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ACHC ppt Template_Oct2012">
  <a:themeElements>
    <a:clrScheme name="OACHC">
      <a:dk1>
        <a:sysClr val="windowText" lastClr="000000"/>
      </a:dk1>
      <a:lt1>
        <a:srgbClr val="F3F3F3"/>
      </a:lt1>
      <a:dk2>
        <a:srgbClr val="014C6A"/>
      </a:dk2>
      <a:lt2>
        <a:srgbClr val="C9C9C9"/>
      </a:lt2>
      <a:accent1>
        <a:srgbClr val="920000"/>
      </a:accent1>
      <a:accent2>
        <a:srgbClr val="014C6A"/>
      </a:accent2>
      <a:accent3>
        <a:srgbClr val="3C3C3C"/>
      </a:accent3>
      <a:accent4>
        <a:srgbClr val="540000"/>
      </a:accent4>
      <a:accent5>
        <a:srgbClr val="7F7F80"/>
      </a:accent5>
      <a:accent6>
        <a:srgbClr val="000000"/>
      </a:accent6>
      <a:hlink>
        <a:srgbClr val="000000"/>
      </a:hlink>
      <a:folHlink>
        <a:srgbClr val="540000"/>
      </a:folHlink>
    </a:clrScheme>
    <a:fontScheme name="OACHC">
      <a:majorFont>
        <a:latin typeface="Century Gothic"/>
        <a:ea typeface=""/>
        <a:cs typeface=""/>
      </a:majorFont>
      <a:minorFont>
        <a:latin typeface="Trebuchet MS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ACHC ppt Template_Oct2012">
  <a:themeElements>
    <a:clrScheme name="OACHC">
      <a:dk1>
        <a:sysClr val="windowText" lastClr="000000"/>
      </a:dk1>
      <a:lt1>
        <a:srgbClr val="F3F3F3"/>
      </a:lt1>
      <a:dk2>
        <a:srgbClr val="014C6A"/>
      </a:dk2>
      <a:lt2>
        <a:srgbClr val="C9C9C9"/>
      </a:lt2>
      <a:accent1>
        <a:srgbClr val="920000"/>
      </a:accent1>
      <a:accent2>
        <a:srgbClr val="014C6A"/>
      </a:accent2>
      <a:accent3>
        <a:srgbClr val="3C3C3C"/>
      </a:accent3>
      <a:accent4>
        <a:srgbClr val="540000"/>
      </a:accent4>
      <a:accent5>
        <a:srgbClr val="7F7F80"/>
      </a:accent5>
      <a:accent6>
        <a:srgbClr val="000000"/>
      </a:accent6>
      <a:hlink>
        <a:srgbClr val="000000"/>
      </a:hlink>
      <a:folHlink>
        <a:srgbClr val="540000"/>
      </a:folHlink>
    </a:clrScheme>
    <a:fontScheme name="OACHC">
      <a:majorFont>
        <a:latin typeface="Century Gothic"/>
        <a:ea typeface=""/>
        <a:cs typeface=""/>
      </a:majorFont>
      <a:minorFont>
        <a:latin typeface="Trebuchet MS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ACHC">
    <a:dk1>
      <a:sysClr val="windowText" lastClr="000000"/>
    </a:dk1>
    <a:lt1>
      <a:srgbClr val="F3F3F3"/>
    </a:lt1>
    <a:dk2>
      <a:srgbClr val="014C6A"/>
    </a:dk2>
    <a:lt2>
      <a:srgbClr val="C9C9C9"/>
    </a:lt2>
    <a:accent1>
      <a:srgbClr val="920000"/>
    </a:accent1>
    <a:accent2>
      <a:srgbClr val="014C6A"/>
    </a:accent2>
    <a:accent3>
      <a:srgbClr val="3C3C3C"/>
    </a:accent3>
    <a:accent4>
      <a:srgbClr val="540000"/>
    </a:accent4>
    <a:accent5>
      <a:srgbClr val="7F7F80"/>
    </a:accent5>
    <a:accent6>
      <a:srgbClr val="000000"/>
    </a:accent6>
    <a:hlink>
      <a:srgbClr val="000000"/>
    </a:hlink>
    <a:folHlink>
      <a:srgbClr val="54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OACHC ppt Template_Oct2012</Template>
  <TotalTime>2577</TotalTime>
  <Words>951</Words>
  <Application>Microsoft Office PowerPoint</Application>
  <PresentationFormat>On-screen Show (4:3)</PresentationFormat>
  <Paragraphs>281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Calibri</vt:lpstr>
      <vt:lpstr>Century Gothic</vt:lpstr>
      <vt:lpstr>Courier New</vt:lpstr>
      <vt:lpstr>Trebuchet MS</vt:lpstr>
      <vt:lpstr>Wingdings 2</vt:lpstr>
      <vt:lpstr>OACHC ppt Template_Oct2012</vt:lpstr>
      <vt:lpstr>1_OACHC ppt Template_Oct2012</vt:lpstr>
      <vt:lpstr>Ohio Association of Community Health Centers </vt:lpstr>
      <vt:lpstr>Ohio Association of Community Health Centers (OACHC)</vt:lpstr>
      <vt:lpstr>Patient Race, Age &amp; Sex</vt:lpstr>
      <vt:lpstr>Patient Income &amp; Insurance</vt:lpstr>
      <vt:lpstr> Medicaid and Uninsured Patients in Ohio FQHCs 2013-2014</vt:lpstr>
      <vt:lpstr>PowerPoint Presentation</vt:lpstr>
      <vt:lpstr>FQHC Required Services</vt:lpstr>
      <vt:lpstr>Types of Providers</vt:lpstr>
      <vt:lpstr>PowerPoint Presentation</vt:lpstr>
      <vt:lpstr>PowerPoint Presentation</vt:lpstr>
      <vt:lpstr>PowerPoint Presentation</vt:lpstr>
      <vt:lpstr>Survey Themes</vt:lpstr>
      <vt:lpstr>Survey Methodology</vt:lpstr>
      <vt:lpstr>LARCs</vt:lpstr>
      <vt:lpstr>LARCs</vt:lpstr>
      <vt:lpstr>LARCs</vt:lpstr>
      <vt:lpstr>Preterm Birth Risk/17-P</vt:lpstr>
      <vt:lpstr>17-P</vt:lpstr>
      <vt:lpstr>Safe Sleep Practices</vt:lpstr>
      <vt:lpstr>Sample of Other IM Interventions Reported</vt:lpstr>
      <vt:lpstr>Addt’l Survey Themes</vt:lpstr>
      <vt:lpstr>Other Recommendations from Survey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FQHC 101</dc:title>
  <dc:creator>Heather Porter</dc:creator>
  <cp:lastModifiedBy>Julie DiRossi-King</cp:lastModifiedBy>
  <cp:revision>189</cp:revision>
  <cp:lastPrinted>2015-12-02T22:27:47Z</cp:lastPrinted>
  <dcterms:created xsi:type="dcterms:W3CDTF">2012-11-01T14:20:58Z</dcterms:created>
  <dcterms:modified xsi:type="dcterms:W3CDTF">2015-12-03T00:28:30Z</dcterms:modified>
</cp:coreProperties>
</file>