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74" r:id="rId4"/>
    <p:sldId id="275" r:id="rId5"/>
    <p:sldId id="276" r:id="rId6"/>
    <p:sldId id="283" r:id="rId7"/>
    <p:sldId id="278" r:id="rId8"/>
    <p:sldId id="280" r:id="rId9"/>
    <p:sldId id="288" r:id="rId10"/>
    <p:sldId id="290" r:id="rId11"/>
    <p:sldId id="291" r:id="rId12"/>
    <p:sldId id="282" r:id="rId13"/>
    <p:sldId id="284" r:id="rId14"/>
    <p:sldId id="285" r:id="rId15"/>
    <p:sldId id="286" r:id="rId16"/>
    <p:sldId id="287" r:id="rId17"/>
    <p:sldId id="289" r:id="rId18"/>
    <p:sldId id="27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014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75" autoAdjust="0"/>
  </p:normalViewPr>
  <p:slideViewPr>
    <p:cSldViewPr snapToGrid="0">
      <p:cViewPr>
        <p:scale>
          <a:sx n="88" d="100"/>
          <a:sy n="88" d="100"/>
        </p:scale>
        <p:origin x="-422"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Book2"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Book2"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square"/>
            <c:size val="6"/>
            <c:spPr>
              <a:solidFill>
                <a:schemeClr val="accent1"/>
              </a:solidFill>
              <a:ln w="9525" cap="flat">
                <a:solidFill>
                  <a:schemeClr val="accent1">
                    <a:alpha val="99000"/>
                  </a:schemeClr>
                </a:solidFill>
              </a:ln>
              <a:effectLst/>
            </c:spPr>
          </c:marker>
          <c:cat>
            <c:numRef>
              <c:f>'Pg intent'!$A$1:$A$7</c:f>
              <c:numCache>
                <c:formatCode>mmm\-yy</c:formatCode>
                <c:ptCount val="7"/>
                <c:pt idx="0">
                  <c:v>42856</c:v>
                </c:pt>
                <c:pt idx="1">
                  <c:v>42887</c:v>
                </c:pt>
                <c:pt idx="2">
                  <c:v>42917</c:v>
                </c:pt>
                <c:pt idx="3">
                  <c:v>42948</c:v>
                </c:pt>
                <c:pt idx="4">
                  <c:v>42979</c:v>
                </c:pt>
                <c:pt idx="5">
                  <c:v>43009</c:v>
                </c:pt>
                <c:pt idx="6">
                  <c:v>43040</c:v>
                </c:pt>
              </c:numCache>
            </c:numRef>
          </c:cat>
          <c:val>
            <c:numRef>
              <c:f>'Pg intent'!$B$1:$B$7</c:f>
              <c:numCache>
                <c:formatCode>0%</c:formatCode>
                <c:ptCount val="7"/>
                <c:pt idx="0">
                  <c:v>0.56999999999999995</c:v>
                </c:pt>
                <c:pt idx="1">
                  <c:v>0.55000000000000004</c:v>
                </c:pt>
                <c:pt idx="2">
                  <c:v>0.76</c:v>
                </c:pt>
                <c:pt idx="3">
                  <c:v>0.8</c:v>
                </c:pt>
                <c:pt idx="4">
                  <c:v>0.98</c:v>
                </c:pt>
                <c:pt idx="5">
                  <c:v>0.96</c:v>
                </c:pt>
                <c:pt idx="6">
                  <c:v>0.95</c:v>
                </c:pt>
              </c:numCache>
            </c:numRef>
          </c:val>
          <c:smooth val="0"/>
        </c:ser>
        <c:dLbls>
          <c:showLegendKey val="0"/>
          <c:showVal val="0"/>
          <c:showCatName val="0"/>
          <c:showSerName val="0"/>
          <c:showPercent val="0"/>
          <c:showBubbleSize val="0"/>
        </c:dLbls>
        <c:marker val="1"/>
        <c:smooth val="0"/>
        <c:axId val="41768448"/>
        <c:axId val="39428672"/>
      </c:lineChart>
      <c:dateAx>
        <c:axId val="417684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28672"/>
        <c:crosses val="autoZero"/>
        <c:auto val="1"/>
        <c:lblOffset val="100"/>
        <c:baseTimeUnit val="months"/>
      </c:dateAx>
      <c:valAx>
        <c:axId val="394286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7684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square"/>
            <c:size val="6"/>
            <c:spPr>
              <a:solidFill>
                <a:schemeClr val="accent1"/>
              </a:solidFill>
              <a:ln w="9525">
                <a:solidFill>
                  <a:schemeClr val="accent1"/>
                </a:solidFill>
              </a:ln>
              <a:effectLst/>
            </c:spPr>
          </c:marker>
          <c:cat>
            <c:numRef>
              <c:f>counsel!$A$1:$A$7</c:f>
              <c:numCache>
                <c:formatCode>mmm\-yy</c:formatCode>
                <c:ptCount val="7"/>
                <c:pt idx="0">
                  <c:v>42856</c:v>
                </c:pt>
                <c:pt idx="1">
                  <c:v>42887</c:v>
                </c:pt>
                <c:pt idx="2">
                  <c:v>42917</c:v>
                </c:pt>
                <c:pt idx="3">
                  <c:v>42948</c:v>
                </c:pt>
                <c:pt idx="4">
                  <c:v>42979</c:v>
                </c:pt>
                <c:pt idx="5">
                  <c:v>43009</c:v>
                </c:pt>
                <c:pt idx="6">
                  <c:v>43040</c:v>
                </c:pt>
              </c:numCache>
            </c:numRef>
          </c:cat>
          <c:val>
            <c:numRef>
              <c:f>counsel!$B$1:$B$7</c:f>
              <c:numCache>
                <c:formatCode>0%</c:formatCode>
                <c:ptCount val="7"/>
                <c:pt idx="0">
                  <c:v>0.42</c:v>
                </c:pt>
                <c:pt idx="1">
                  <c:v>0.55000000000000004</c:v>
                </c:pt>
                <c:pt idx="2">
                  <c:v>0.6</c:v>
                </c:pt>
                <c:pt idx="3">
                  <c:v>0.7</c:v>
                </c:pt>
                <c:pt idx="4">
                  <c:v>0.74</c:v>
                </c:pt>
                <c:pt idx="5">
                  <c:v>0.78</c:v>
                </c:pt>
                <c:pt idx="6">
                  <c:v>0.72</c:v>
                </c:pt>
              </c:numCache>
            </c:numRef>
          </c:val>
          <c:smooth val="0"/>
        </c:ser>
        <c:dLbls>
          <c:showLegendKey val="0"/>
          <c:showVal val="0"/>
          <c:showCatName val="0"/>
          <c:showSerName val="0"/>
          <c:showPercent val="0"/>
          <c:showBubbleSize val="0"/>
        </c:dLbls>
        <c:marker val="1"/>
        <c:smooth val="0"/>
        <c:axId val="41874944"/>
        <c:axId val="39430976"/>
      </c:lineChart>
      <c:dateAx>
        <c:axId val="4187494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30976"/>
        <c:crosses val="autoZero"/>
        <c:auto val="1"/>
        <c:lblOffset val="100"/>
        <c:baseTimeUnit val="months"/>
      </c:dateAx>
      <c:valAx>
        <c:axId val="3943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8749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65747437667075E-2"/>
          <c:y val="4.3105099205705696E-2"/>
          <c:w val="0.9243342491073957"/>
          <c:h val="0.90142235987768071"/>
        </c:manualLayout>
      </c:layout>
      <c:lineChart>
        <c:grouping val="standard"/>
        <c:varyColors val="0"/>
        <c:ser>
          <c:idx val="0"/>
          <c:order val="0"/>
          <c:spPr>
            <a:ln w="28575" cap="rnd">
              <a:solidFill>
                <a:schemeClr val="accent1"/>
              </a:solidFill>
              <a:round/>
            </a:ln>
            <a:effectLst/>
          </c:spPr>
          <c:marker>
            <c:symbol val="square"/>
            <c:size val="6"/>
            <c:spPr>
              <a:solidFill>
                <a:schemeClr val="accent1"/>
              </a:solidFill>
              <a:ln w="9525">
                <a:solidFill>
                  <a:schemeClr val="accent1"/>
                </a:solidFill>
              </a:ln>
              <a:effectLst/>
            </c:spPr>
          </c:marker>
          <c:cat>
            <c:numRef>
              <c:f>LARC!$A$1:$A$7</c:f>
              <c:numCache>
                <c:formatCode>mmm\-yy</c:formatCode>
                <c:ptCount val="7"/>
                <c:pt idx="0">
                  <c:v>42856</c:v>
                </c:pt>
                <c:pt idx="1">
                  <c:v>42887</c:v>
                </c:pt>
                <c:pt idx="2">
                  <c:v>42917</c:v>
                </c:pt>
                <c:pt idx="3">
                  <c:v>42948</c:v>
                </c:pt>
                <c:pt idx="4">
                  <c:v>42979</c:v>
                </c:pt>
                <c:pt idx="5">
                  <c:v>43009</c:v>
                </c:pt>
                <c:pt idx="6">
                  <c:v>43040</c:v>
                </c:pt>
              </c:numCache>
            </c:numRef>
          </c:cat>
          <c:val>
            <c:numRef>
              <c:f>LARC!$B$1:$B$7</c:f>
              <c:numCache>
                <c:formatCode>0%</c:formatCode>
                <c:ptCount val="7"/>
                <c:pt idx="0">
                  <c:v>0.2</c:v>
                </c:pt>
                <c:pt idx="1">
                  <c:v>0.25</c:v>
                </c:pt>
                <c:pt idx="2">
                  <c:v>0.28000000000000003</c:v>
                </c:pt>
                <c:pt idx="3">
                  <c:v>0.21</c:v>
                </c:pt>
                <c:pt idx="4">
                  <c:v>0.3</c:v>
                </c:pt>
                <c:pt idx="5">
                  <c:v>0.42</c:v>
                </c:pt>
                <c:pt idx="6">
                  <c:v>0.41</c:v>
                </c:pt>
              </c:numCache>
            </c:numRef>
          </c:val>
          <c:smooth val="0"/>
        </c:ser>
        <c:dLbls>
          <c:showLegendKey val="0"/>
          <c:showVal val="0"/>
          <c:showCatName val="0"/>
          <c:showSerName val="0"/>
          <c:showPercent val="0"/>
          <c:showBubbleSize val="0"/>
        </c:dLbls>
        <c:marker val="1"/>
        <c:smooth val="0"/>
        <c:axId val="41876992"/>
        <c:axId val="39433280"/>
      </c:lineChart>
      <c:dateAx>
        <c:axId val="418769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33280"/>
        <c:crosses val="autoZero"/>
        <c:auto val="1"/>
        <c:lblOffset val="100"/>
        <c:baseTimeUnit val="months"/>
      </c:dateAx>
      <c:valAx>
        <c:axId val="39433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8769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0.12927</cdr:x>
      <cdr:y>0.42139</cdr:y>
    </cdr:from>
    <cdr:to>
      <cdr:x>0.94627</cdr:x>
      <cdr:y>0.42139</cdr:y>
    </cdr:to>
    <cdr:cxnSp macro="">
      <cdr:nvCxnSpPr>
        <cdr:cNvPr id="3" name="Straight Connector 2"/>
        <cdr:cNvCxnSpPr/>
      </cdr:nvCxnSpPr>
      <cdr:spPr>
        <a:xfrm xmlns:a="http://schemas.openxmlformats.org/drawingml/2006/main">
          <a:off x="1191939" y="2106977"/>
          <a:ext cx="7532830" cy="0"/>
        </a:xfrm>
        <a:prstGeom xmlns:a="http://schemas.openxmlformats.org/drawingml/2006/main" prst="line">
          <a:avLst/>
        </a:pr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0.12743</cdr:x>
      <cdr:y>0.56015</cdr:y>
    </cdr:from>
    <cdr:to>
      <cdr:x>0.92761</cdr:x>
      <cdr:y>0.56015</cdr:y>
    </cdr:to>
    <cdr:cxnSp macro="">
      <cdr:nvCxnSpPr>
        <cdr:cNvPr id="3" name="Straight Connector 2"/>
        <cdr:cNvCxnSpPr/>
      </cdr:nvCxnSpPr>
      <cdr:spPr>
        <a:xfrm xmlns:a="http://schemas.openxmlformats.org/drawingml/2006/main">
          <a:off x="1228369" y="2773400"/>
          <a:ext cx="7713189" cy="0"/>
        </a:xfrm>
        <a:prstGeom xmlns:a="http://schemas.openxmlformats.org/drawingml/2006/main" prst="line">
          <a:avLst/>
        </a:prstGeom>
        <a:ln xmlns:a="http://schemas.openxmlformats.org/drawingml/2006/main" w="1587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C3DB631-7070-4784-9454-9D9D0B3B476D}" type="datetimeFigureOut">
              <a:rPr lang="en-US" smtClean="0"/>
              <a:t>4/12/2019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B5B999E2-AA74-42F3-A2A1-C04DC3F73CE4}" type="slidenum">
              <a:rPr lang="en-US" smtClean="0"/>
              <a:t>‹#›</a:t>
            </a:fld>
            <a:endParaRPr lang="en-US"/>
          </a:p>
        </p:txBody>
      </p:sp>
    </p:spTree>
    <p:extLst>
      <p:ext uri="{BB962C8B-B14F-4D97-AF65-F5344CB8AC3E}">
        <p14:creationId xmlns:p14="http://schemas.microsoft.com/office/powerpoint/2010/main" val="2879864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D079E0F8-D522-4911-9DE4-1F56B802866D}" type="datetimeFigureOut">
              <a:rPr lang="en-US" smtClean="0"/>
              <a:t>4/12/2019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03FD8F8-C2B6-42B3-83AD-CD3EF4A4FE2D}" type="slidenum">
              <a:rPr lang="en-US" smtClean="0"/>
              <a:t>‹#›</a:t>
            </a:fld>
            <a:endParaRPr lang="en-US"/>
          </a:p>
        </p:txBody>
      </p:sp>
    </p:spTree>
    <p:extLst>
      <p:ext uri="{BB962C8B-B14F-4D97-AF65-F5344CB8AC3E}">
        <p14:creationId xmlns:p14="http://schemas.microsoft.com/office/powerpoint/2010/main" val="242732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brief background on Ohio: it’s political landscape, its players and our FQHCs so you can have a little insight on why we chose a stateside response.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Ohio now has 55 FQHCs comprised of 330+ sites and providing care to nearly 800K Ohioans. </a:t>
            </a:r>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2</a:t>
            </a:fld>
            <a:endParaRPr lang="en-US"/>
          </a:p>
        </p:txBody>
      </p:sp>
    </p:spTree>
    <p:extLst>
      <p:ext uri="{BB962C8B-B14F-4D97-AF65-F5344CB8AC3E}">
        <p14:creationId xmlns:p14="http://schemas.microsoft.com/office/powerpoint/2010/main" val="16387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Ohio Perinatal Quality Collaborative (OPQC) partnered with </a:t>
            </a:r>
            <a:r>
              <a:rPr lang="en-US" sz="1200" kern="1200" dirty="0" err="1" smtClean="0">
                <a:solidFill>
                  <a:schemeClr val="tx1"/>
                </a:solidFill>
                <a:effectLst/>
                <a:latin typeface="+mn-lt"/>
                <a:ea typeface="+mn-ea"/>
                <a:cs typeface="+mn-cs"/>
              </a:rPr>
              <a:t>Cicatelli</a:t>
            </a:r>
            <a:r>
              <a:rPr lang="en-US" sz="1200" kern="1200" dirty="0" smtClean="0">
                <a:solidFill>
                  <a:schemeClr val="tx1"/>
                </a:solidFill>
                <a:effectLst/>
                <a:latin typeface="+mn-lt"/>
                <a:ea typeface="+mn-ea"/>
                <a:cs typeface="+mn-cs"/>
              </a:rPr>
              <a:t> Associates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(CAI), the Ohio Association of Community Health Centers (OACHC) the Ohio Department of Medicaid (ODM) and the Ohio Colleges of Medicine Government Resource Center (GRC) to implement the “Infant Mortality Reduction-Federally Qualified Health Centers” project.  The aim of this initiative was to improve infant vitality and maternal health by empowering women with information and services to optimize timing and spacing of their pregnancies.  The project involved nine clinical sites of five FQHC networks.  The Client-Centered Care framework we used, developed with CAI and OPQC content and implementation expertise, aimed to improve patient care and outcomes by training teams on evidence-based clinical practices, long-acting reversible contraceptives (LARC) stocking and financing, workflow, and contraceptive counseling.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5</a:t>
            </a:fld>
            <a:endParaRPr lang="en-US"/>
          </a:p>
        </p:txBody>
      </p:sp>
    </p:spTree>
    <p:extLst>
      <p:ext uri="{BB962C8B-B14F-4D97-AF65-F5344CB8AC3E}">
        <p14:creationId xmlns:p14="http://schemas.microsoft.com/office/powerpoint/2010/main" val="7447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6</a:t>
            </a:fld>
            <a:endParaRPr lang="en-US"/>
          </a:p>
        </p:txBody>
      </p:sp>
    </p:spTree>
    <p:extLst>
      <p:ext uri="{BB962C8B-B14F-4D97-AF65-F5344CB8AC3E}">
        <p14:creationId xmlns:p14="http://schemas.microsoft.com/office/powerpoint/2010/main" val="337011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Numerator is about 155</a:t>
            </a:r>
            <a:r>
              <a:rPr lang="en-US" baseline="0" dirty="0" smtClean="0"/>
              <a:t> patients</a:t>
            </a:r>
          </a:p>
          <a:p>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10</a:t>
            </a:fld>
            <a:endParaRPr lang="en-US"/>
          </a:p>
        </p:txBody>
      </p:sp>
    </p:spTree>
    <p:extLst>
      <p:ext uri="{BB962C8B-B14F-4D97-AF65-F5344CB8AC3E}">
        <p14:creationId xmlns:p14="http://schemas.microsoft.com/office/powerpoint/2010/main" val="205547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13</a:t>
            </a:fld>
            <a:endParaRPr lang="en-US"/>
          </a:p>
        </p:txBody>
      </p:sp>
    </p:spTree>
    <p:extLst>
      <p:ext uri="{BB962C8B-B14F-4D97-AF65-F5344CB8AC3E}">
        <p14:creationId xmlns:p14="http://schemas.microsoft.com/office/powerpoint/2010/main" val="163061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IS possible to incorporate the Client-Centered Contraceptive Care Model into a practice workflow</a:t>
            </a:r>
          </a:p>
          <a:p>
            <a:endParaRPr lang="en-US" dirty="0"/>
          </a:p>
        </p:txBody>
      </p:sp>
      <p:sp>
        <p:nvSpPr>
          <p:cNvPr id="4" name="Slide Number Placeholder 3"/>
          <p:cNvSpPr>
            <a:spLocks noGrp="1"/>
          </p:cNvSpPr>
          <p:nvPr>
            <p:ph type="sldNum" sz="quarter" idx="10"/>
          </p:nvPr>
        </p:nvSpPr>
        <p:spPr/>
        <p:txBody>
          <a:bodyPr/>
          <a:lstStyle/>
          <a:p>
            <a:fld id="{A03FD8F8-C2B6-42B3-83AD-CD3EF4A4FE2D}" type="slidenum">
              <a:rPr lang="en-US" smtClean="0"/>
              <a:t>14</a:t>
            </a:fld>
            <a:endParaRPr lang="en-US"/>
          </a:p>
        </p:txBody>
      </p:sp>
    </p:spTree>
    <p:extLst>
      <p:ext uri="{BB962C8B-B14F-4D97-AF65-F5344CB8AC3E}">
        <p14:creationId xmlns:p14="http://schemas.microsoft.com/office/powerpoint/2010/main" val="397757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3227" y="1077913"/>
            <a:ext cx="9144000" cy="2387600"/>
          </a:xfrm>
        </p:spPr>
        <p:txBody>
          <a:bodyPr anchor="b"/>
          <a:lstStyle>
            <a:lvl1pPr algn="ctr">
              <a:defRPr sz="6000" b="1">
                <a:solidFill>
                  <a:srgbClr val="014C6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3227" y="360045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grpSp>
        <p:nvGrpSpPr>
          <p:cNvPr id="7" name="Group 6"/>
          <p:cNvGrpSpPr/>
          <p:nvPr userDrawn="1"/>
        </p:nvGrpSpPr>
        <p:grpSpPr>
          <a:xfrm>
            <a:off x="-186267" y="-8467"/>
            <a:ext cx="12378267" cy="6925734"/>
            <a:chOff x="0" y="-8467"/>
            <a:chExt cx="12192000" cy="6866467"/>
          </a:xfrm>
        </p:grpSpPr>
        <p:cxnSp>
          <p:nvCxnSpPr>
            <p:cNvPr id="8" name="Straight Connector 7"/>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8" name="TextBox 17"/>
          <p:cNvSpPr txBox="1"/>
          <p:nvPr userDrawn="1"/>
        </p:nvSpPr>
        <p:spPr>
          <a:xfrm>
            <a:off x="9769193" y="6282266"/>
            <a:ext cx="1831913" cy="369332"/>
          </a:xfrm>
          <a:prstGeom prst="rect">
            <a:avLst/>
          </a:prstGeom>
          <a:noFill/>
        </p:spPr>
        <p:txBody>
          <a:bodyPr wrap="square" rtlCol="0">
            <a:spAutoFit/>
          </a:bodyPr>
          <a:lstStyle/>
          <a:p>
            <a:r>
              <a:rPr lang="en-US" dirty="0" smtClean="0">
                <a:solidFill>
                  <a:schemeClr val="bg1"/>
                </a:solidFill>
              </a:rPr>
              <a:t>www.ohiochc.org</a:t>
            </a:r>
            <a:endParaRPr lang="en-US" dirty="0">
              <a:solidFill>
                <a:schemeClr val="bg1"/>
              </a:solidFill>
            </a:endParaRPr>
          </a:p>
        </p:txBody>
      </p:sp>
    </p:spTree>
    <p:extLst>
      <p:ext uri="{BB962C8B-B14F-4D97-AF65-F5344CB8AC3E}">
        <p14:creationId xmlns:p14="http://schemas.microsoft.com/office/powerpoint/2010/main" val="260662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5DA6-B62A-4D03-9854-3AFF55C8CD7A}"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9269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525DA6-B62A-4D03-9854-3AFF55C8CD7A}"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87290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59267" y="-84667"/>
            <a:ext cx="12335934" cy="1439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22790"/>
            <a:ext cx="10515600" cy="1031881"/>
          </a:xfrm>
        </p:spPr>
        <p:txBody>
          <a:bodyPr>
            <a:normAutofit/>
          </a:bodyPr>
          <a:lstStyle>
            <a:lvl1pPr>
              <a:defRPr sz="4000" b="1">
                <a:solidFill>
                  <a:schemeClr val="bg1"/>
                </a:solidFill>
                <a:latin typeface="Gadug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0933"/>
            <a:ext cx="10515600" cy="4636029"/>
          </a:xfrm>
        </p:spPr>
        <p:txBody>
          <a:bodyPr/>
          <a:lstStyle>
            <a:lvl1pPr marL="228600" indent="-228600">
              <a:buClr>
                <a:srgbClr val="014C6A"/>
              </a:buClr>
              <a:buSzPct val="75000"/>
              <a:buFont typeface="Wingdings" panose="05000000000000000000" pitchFamily="2" charset="2"/>
              <a:buChar char="§"/>
              <a:defRPr>
                <a:latin typeface="+mj-lt"/>
              </a:defRPr>
            </a:lvl1pPr>
            <a:lvl2pPr marL="685800" indent="-228600">
              <a:buClr>
                <a:srgbClr val="014C6A"/>
              </a:buClr>
              <a:buSzPct val="60000"/>
              <a:buFont typeface="Calibri Light" panose="020F0302020204030204" pitchFamily="34" charset="0"/>
              <a:buChar char="→"/>
              <a:defRPr>
                <a:latin typeface="+mj-lt"/>
              </a:defRPr>
            </a:lvl2pPr>
            <a:lvl3pPr marL="1143000" indent="-228600">
              <a:buClr>
                <a:srgbClr val="014C6A"/>
              </a:buClr>
              <a:buFont typeface="Wingdings" panose="05000000000000000000" pitchFamily="2" charset="2"/>
              <a:buChar cha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0202340" y="6214536"/>
            <a:ext cx="1303866" cy="365125"/>
          </a:xfrm>
        </p:spPr>
        <p:txBody>
          <a:bodyPr/>
          <a:lstStyle>
            <a:lvl1pPr algn="l">
              <a:defRPr/>
            </a:lvl1pPr>
          </a:lstStyle>
          <a:p>
            <a:r>
              <a:rPr lang="en-US" dirty="0" smtClean="0"/>
              <a:t>www.ohiochc.org</a:t>
            </a:r>
            <a:endParaRPr lang="en-US" dirty="0"/>
          </a:p>
        </p:txBody>
      </p:sp>
    </p:spTree>
    <p:extLst>
      <p:ext uri="{BB962C8B-B14F-4D97-AF65-F5344CB8AC3E}">
        <p14:creationId xmlns:p14="http://schemas.microsoft.com/office/powerpoint/2010/main" val="60307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14C6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1403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14C6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rgbClr val="014C6A"/>
              </a:buClr>
              <a:buSzPct val="80000"/>
              <a:buFont typeface="Calibri" panose="020F050202020403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525DA6-B62A-4D03-9854-3AFF55C8CD7A}"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95772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525DA6-B62A-4D03-9854-3AFF55C8CD7A}"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3025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525DA6-B62A-4D03-9854-3AFF55C8CD7A}"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337984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25DA6-B62A-4D03-9854-3AFF55C8CD7A}"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181078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25DA6-B62A-4D03-9854-3AFF55C8CD7A}"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68B78-FDCA-4BFB-8262-87DA7B7AD9C5}" type="slidenum">
              <a:rPr lang="en-US" smtClean="0"/>
              <a:t>‹#›</a:t>
            </a:fld>
            <a:endParaRPr lang="en-US"/>
          </a:p>
        </p:txBody>
      </p:sp>
    </p:spTree>
    <p:extLst>
      <p:ext uri="{BB962C8B-B14F-4D97-AF65-F5344CB8AC3E}">
        <p14:creationId xmlns:p14="http://schemas.microsoft.com/office/powerpoint/2010/main" val="148513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25DA6-B62A-4D03-9854-3AFF55C8CD7A}"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68B78-FDCA-4BFB-8262-87DA7B7AD9C5}"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9077" y="6176963"/>
            <a:ext cx="559123" cy="500061"/>
          </a:xfrm>
          <a:prstGeom prst="rect">
            <a:avLst/>
          </a:prstGeom>
        </p:spPr>
      </p:pic>
    </p:spTree>
    <p:extLst>
      <p:ext uri="{BB962C8B-B14F-4D97-AF65-F5344CB8AC3E}">
        <p14:creationId xmlns:p14="http://schemas.microsoft.com/office/powerpoint/2010/main" val="164885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wymyslo@ohiochc.org" TargetMode="External"/><Relationship Id="rId2" Type="http://schemas.openxmlformats.org/officeDocument/2006/relationships/hyperlink" Target="mailto:jdirossi@ohiochc.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235" y="3557015"/>
            <a:ext cx="9144000" cy="1207009"/>
          </a:xfrm>
        </p:spPr>
        <p:txBody>
          <a:bodyPr>
            <a:normAutofit/>
          </a:bodyPr>
          <a:lstStyle/>
          <a:p>
            <a:r>
              <a:rPr lang="en-US" dirty="0" smtClean="0"/>
              <a:t>Infant Vitality Initiatives</a:t>
            </a:r>
            <a:endParaRPr lang="en-US" dirty="0"/>
          </a:p>
        </p:txBody>
      </p:sp>
      <p:sp>
        <p:nvSpPr>
          <p:cNvPr id="3" name="Subtitle 2"/>
          <p:cNvSpPr>
            <a:spLocks noGrp="1"/>
          </p:cNvSpPr>
          <p:nvPr>
            <p:ph type="subTitle" idx="1"/>
          </p:nvPr>
        </p:nvSpPr>
        <p:spPr>
          <a:xfrm>
            <a:off x="343227" y="5394959"/>
            <a:ext cx="9144000" cy="663507"/>
          </a:xfrm>
        </p:spPr>
        <p:txBody>
          <a:bodyPr>
            <a:normAutofit fontScale="85000" lnSpcReduction="20000"/>
          </a:bodyPr>
          <a:lstStyle/>
          <a:p>
            <a:r>
              <a:rPr lang="en-US" dirty="0"/>
              <a:t>Julie DiRossi-King, Chief Operating Officer</a:t>
            </a:r>
          </a:p>
          <a:p>
            <a:r>
              <a:rPr lang="en-US" dirty="0" smtClean="0"/>
              <a:t>Dr. Ted Wymyslo, Chief Medical Officer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340" y="830829"/>
            <a:ext cx="2575774" cy="1828800"/>
          </a:xfrm>
          <a:prstGeom prst="rect">
            <a:avLst/>
          </a:prstGeom>
        </p:spPr>
      </p:pic>
    </p:spTree>
    <p:extLst>
      <p:ext uri="{BB962C8B-B14F-4D97-AF65-F5344CB8AC3E}">
        <p14:creationId xmlns:p14="http://schemas.microsoft.com/office/powerpoint/2010/main" val="61163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Screened for Pregnancy Intention</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73535074"/>
              </p:ext>
            </p:extLst>
          </p:nvPr>
        </p:nvGraphicFramePr>
        <p:xfrm>
          <a:off x="1476375" y="1556896"/>
          <a:ext cx="9220200" cy="5000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6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Contraceptive Counseling Occurred</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02512521"/>
              </p:ext>
            </p:extLst>
          </p:nvPr>
        </p:nvGraphicFramePr>
        <p:xfrm>
          <a:off x="1162050" y="1505416"/>
          <a:ext cx="9639300" cy="4951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863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with Most Effective Contraceptive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36034629"/>
              </p:ext>
            </p:extLst>
          </p:nvPr>
        </p:nvGraphicFramePr>
        <p:xfrm>
          <a:off x="1095376" y="1354672"/>
          <a:ext cx="10182224" cy="517994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583366" y="5319132"/>
            <a:ext cx="8046534" cy="0"/>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9067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Change Package</a:t>
            </a:r>
            <a:endParaRPr lang="en-US" dirty="0"/>
          </a:p>
        </p:txBody>
      </p:sp>
      <p:pic>
        <p:nvPicPr>
          <p:cNvPr id="4" name="Picture 3"/>
          <p:cNvPicPr>
            <a:picLocks noChangeAspect="1"/>
          </p:cNvPicPr>
          <p:nvPr/>
        </p:nvPicPr>
        <p:blipFill rotWithShape="1">
          <a:blip r:embed="rId3"/>
          <a:srcRect t="1431" b="933"/>
          <a:stretch/>
        </p:blipFill>
        <p:spPr>
          <a:xfrm>
            <a:off x="2495730" y="1400851"/>
            <a:ext cx="7200539" cy="5443104"/>
          </a:xfrm>
          <a:prstGeom prst="rect">
            <a:avLst/>
          </a:prstGeom>
        </p:spPr>
      </p:pic>
    </p:spTree>
    <p:extLst>
      <p:ext uri="{BB962C8B-B14F-4D97-AF65-F5344CB8AC3E}">
        <p14:creationId xmlns:p14="http://schemas.microsoft.com/office/powerpoint/2010/main" val="233859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Possible!</a:t>
            </a:r>
            <a:endParaRPr lang="en-US" dirty="0"/>
          </a:p>
        </p:txBody>
      </p:sp>
      <p:sp>
        <p:nvSpPr>
          <p:cNvPr id="5" name="Content Placeholder 4"/>
          <p:cNvSpPr>
            <a:spLocks noGrp="1"/>
          </p:cNvSpPr>
          <p:nvPr>
            <p:ph idx="1"/>
          </p:nvPr>
        </p:nvSpPr>
        <p:spPr/>
        <p:txBody>
          <a:bodyPr>
            <a:normAutofit/>
          </a:bodyPr>
          <a:lstStyle/>
          <a:p>
            <a:r>
              <a:rPr lang="en-US" sz="3200" dirty="0" smtClean="0"/>
              <a:t>In a client-centered contraceptive case workflow, every woman is:</a:t>
            </a:r>
          </a:p>
          <a:p>
            <a:pPr lvl="1"/>
            <a:r>
              <a:rPr lang="en-US" sz="2800" dirty="0" smtClean="0"/>
              <a:t>Asked about her pregnancy intentions</a:t>
            </a:r>
          </a:p>
          <a:p>
            <a:pPr marL="457200" lvl="1" indent="0">
              <a:buNone/>
            </a:pPr>
            <a:r>
              <a:rPr lang="en-US" sz="2800" b="1" dirty="0" smtClean="0">
                <a:solidFill>
                  <a:schemeClr val="accent3"/>
                </a:solidFill>
              </a:rPr>
              <a:t>Do you want to be pregnant in the next few months, or have a baby in the next year?</a:t>
            </a:r>
          </a:p>
          <a:p>
            <a:pPr lvl="1"/>
            <a:r>
              <a:rPr lang="en-US" sz="2800" dirty="0" smtClean="0"/>
              <a:t>Provided follow-up counseling based </a:t>
            </a:r>
            <a:br>
              <a:rPr lang="en-US" sz="2800" dirty="0" smtClean="0"/>
            </a:br>
            <a:r>
              <a:rPr lang="en-US" sz="2800" dirty="0" smtClean="0"/>
              <a:t>on her response</a:t>
            </a:r>
          </a:p>
          <a:p>
            <a:pPr lvl="1"/>
            <a:r>
              <a:rPr lang="en-US" sz="2800" dirty="0" smtClean="0"/>
              <a:t>Provided with the contraceptive method </a:t>
            </a:r>
            <a:br>
              <a:rPr lang="en-US" sz="2800" dirty="0" smtClean="0"/>
            </a:br>
            <a:r>
              <a:rPr lang="en-US" sz="2800" dirty="0" smtClean="0"/>
              <a:t>of her choice that same day</a:t>
            </a:r>
            <a:endParaRPr lang="en-US" sz="2800" dirty="0"/>
          </a:p>
        </p:txBody>
      </p:sp>
      <p:pic>
        <p:nvPicPr>
          <p:cNvPr id="6" name="Picture 5"/>
          <p:cNvPicPr>
            <a:picLocks noChangeAspect="1"/>
          </p:cNvPicPr>
          <p:nvPr/>
        </p:nvPicPr>
        <p:blipFill>
          <a:blip r:embed="rId3"/>
          <a:stretch>
            <a:fillRect/>
          </a:stretch>
        </p:blipFill>
        <p:spPr>
          <a:xfrm>
            <a:off x="8157698" y="3595687"/>
            <a:ext cx="3209925" cy="2581275"/>
          </a:xfrm>
          <a:prstGeom prst="rect">
            <a:avLst/>
          </a:prstGeom>
        </p:spPr>
      </p:pic>
    </p:spTree>
    <p:extLst>
      <p:ext uri="{BB962C8B-B14F-4D97-AF65-F5344CB8AC3E}">
        <p14:creationId xmlns:p14="http://schemas.microsoft.com/office/powerpoint/2010/main" val="201219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Today: Successes </a:t>
            </a:r>
            <a:endParaRPr lang="en-US" dirty="0"/>
          </a:p>
        </p:txBody>
      </p:sp>
      <p:sp>
        <p:nvSpPr>
          <p:cNvPr id="3" name="Content Placeholder 2"/>
          <p:cNvSpPr>
            <a:spLocks noGrp="1"/>
          </p:cNvSpPr>
          <p:nvPr>
            <p:ph idx="1"/>
          </p:nvPr>
        </p:nvSpPr>
        <p:spPr/>
        <p:txBody>
          <a:bodyPr/>
          <a:lstStyle/>
          <a:p>
            <a:r>
              <a:rPr lang="en-US" dirty="0" smtClean="0"/>
              <a:t>Reproductive Life Plan: full spectrum of contraceptive services, abstinence education</a:t>
            </a:r>
          </a:p>
          <a:p>
            <a:r>
              <a:rPr lang="en-US" dirty="0" smtClean="0"/>
              <a:t>Patients provided with their contraceptive method of choice or a short-term bridge prior to IUD insertions</a:t>
            </a:r>
          </a:p>
          <a:p>
            <a:r>
              <a:rPr lang="en-US" dirty="0" smtClean="0"/>
              <a:t>Expanded the program to more sites</a:t>
            </a:r>
          </a:p>
          <a:p>
            <a:r>
              <a:rPr lang="en-US" dirty="0" smtClean="0"/>
              <a:t>Learned insurance/billing protocols for LARC</a:t>
            </a:r>
          </a:p>
          <a:p>
            <a:r>
              <a:rPr lang="en-US" dirty="0" smtClean="0"/>
              <a:t>Partnered with ODM/MCPs to support LARC </a:t>
            </a:r>
            <a:br>
              <a:rPr lang="en-US" dirty="0" smtClean="0"/>
            </a:br>
            <a:r>
              <a:rPr lang="en-US" dirty="0" smtClean="0"/>
              <a:t>billing (viable and sustainable) </a:t>
            </a:r>
            <a:endParaRPr lang="en-US" dirty="0"/>
          </a:p>
        </p:txBody>
      </p:sp>
      <p:pic>
        <p:nvPicPr>
          <p:cNvPr id="2050" name="Picture 2" descr="Image result for su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0788" y="4534424"/>
            <a:ext cx="41801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Today: Challenges</a:t>
            </a:r>
            <a:endParaRPr lang="en-US" dirty="0"/>
          </a:p>
        </p:txBody>
      </p:sp>
      <p:sp>
        <p:nvSpPr>
          <p:cNvPr id="3" name="Content Placeholder 2"/>
          <p:cNvSpPr>
            <a:spLocks noGrp="1"/>
          </p:cNvSpPr>
          <p:nvPr>
            <p:ph idx="1"/>
          </p:nvPr>
        </p:nvSpPr>
        <p:spPr/>
        <p:txBody>
          <a:bodyPr/>
          <a:lstStyle/>
          <a:p>
            <a:r>
              <a:rPr lang="en-US" dirty="0" smtClean="0"/>
              <a:t>Need additional providers trained on all insertion devices and techniques</a:t>
            </a:r>
          </a:p>
          <a:p>
            <a:r>
              <a:rPr lang="en-US" dirty="0" smtClean="0"/>
              <a:t>Some providers have religious objections to contraception</a:t>
            </a:r>
          </a:p>
          <a:p>
            <a:r>
              <a:rPr lang="en-US" dirty="0" smtClean="0"/>
              <a:t>Only one center was able to incorporate the “One Key Question” into their EHR</a:t>
            </a:r>
          </a:p>
          <a:p>
            <a:r>
              <a:rPr lang="en-US" dirty="0" smtClean="0"/>
              <a:t>Incorporating into the center’s daily workflow remains a challenge</a:t>
            </a:r>
          </a:p>
          <a:p>
            <a:endParaRPr lang="en-US" dirty="0"/>
          </a:p>
        </p:txBody>
      </p:sp>
      <p:pic>
        <p:nvPicPr>
          <p:cNvPr id="3074" name="Picture 2" descr="Image result for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4367212"/>
            <a:ext cx="46672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8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p:txBody>
          <a:bodyPr>
            <a:normAutofit lnSpcReduction="10000"/>
          </a:bodyPr>
          <a:lstStyle/>
          <a:p>
            <a:r>
              <a:rPr lang="en-US" sz="4000" dirty="0"/>
              <a:t>Spread the proven model</a:t>
            </a:r>
          </a:p>
          <a:p>
            <a:pPr lvl="1"/>
            <a:r>
              <a:rPr lang="en-US" sz="3600" dirty="0"/>
              <a:t>Training</a:t>
            </a:r>
          </a:p>
          <a:p>
            <a:pPr lvl="1"/>
            <a:r>
              <a:rPr lang="en-US" sz="3600" dirty="0"/>
              <a:t>Proven success leads to </a:t>
            </a:r>
            <a:r>
              <a:rPr lang="en-US" sz="3600" dirty="0" smtClean="0"/>
              <a:t/>
            </a:r>
            <a:br>
              <a:rPr lang="en-US" sz="3600" dirty="0" smtClean="0"/>
            </a:br>
            <a:r>
              <a:rPr lang="en-US" sz="3600" dirty="0" smtClean="0"/>
              <a:t>more buy </a:t>
            </a:r>
            <a:r>
              <a:rPr lang="en-US" sz="3600" dirty="0"/>
              <a:t>in</a:t>
            </a:r>
          </a:p>
          <a:p>
            <a:r>
              <a:rPr lang="en-US" sz="4000" dirty="0" smtClean="0"/>
              <a:t>Incorporate the “universal </a:t>
            </a:r>
            <a:br>
              <a:rPr lang="en-US" sz="4000" dirty="0" smtClean="0"/>
            </a:br>
            <a:r>
              <a:rPr lang="en-US" sz="4000" dirty="0" smtClean="0"/>
              <a:t>question/one key question” </a:t>
            </a:r>
            <a:br>
              <a:rPr lang="en-US" sz="4000" dirty="0" smtClean="0"/>
            </a:br>
            <a:r>
              <a:rPr lang="en-US" sz="4000" dirty="0" smtClean="0"/>
              <a:t>in EHR</a:t>
            </a:r>
          </a:p>
          <a:p>
            <a:r>
              <a:rPr lang="en-US" sz="4000" dirty="0" smtClean="0"/>
              <a:t>Community Education</a:t>
            </a:r>
            <a:endParaRPr lang="en-US" sz="4000" dirty="0"/>
          </a:p>
        </p:txBody>
      </p:sp>
      <p:pic>
        <p:nvPicPr>
          <p:cNvPr id="4" name="Picture 3"/>
          <p:cNvPicPr>
            <a:picLocks noChangeAspect="1"/>
          </p:cNvPicPr>
          <p:nvPr/>
        </p:nvPicPr>
        <p:blipFill>
          <a:blip r:embed="rId2"/>
          <a:stretch>
            <a:fillRect/>
          </a:stretch>
        </p:blipFill>
        <p:spPr>
          <a:xfrm>
            <a:off x="7109807" y="2254796"/>
            <a:ext cx="4737087" cy="2662892"/>
          </a:xfrm>
          <a:prstGeom prst="rect">
            <a:avLst/>
          </a:prstGeom>
        </p:spPr>
      </p:pic>
    </p:spTree>
    <p:extLst>
      <p:ext uri="{BB962C8B-B14F-4D97-AF65-F5344CB8AC3E}">
        <p14:creationId xmlns:p14="http://schemas.microsoft.com/office/powerpoint/2010/main" val="13414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Please!</a:t>
            </a:r>
            <a:endParaRPr lang="en-US" dirty="0"/>
          </a:p>
        </p:txBody>
      </p:sp>
      <p:sp>
        <p:nvSpPr>
          <p:cNvPr id="3" name="Subtitle 2"/>
          <p:cNvSpPr>
            <a:spLocks noGrp="1"/>
          </p:cNvSpPr>
          <p:nvPr>
            <p:ph type="subTitle" idx="1"/>
          </p:nvPr>
        </p:nvSpPr>
        <p:spPr/>
        <p:txBody>
          <a:bodyPr/>
          <a:lstStyle/>
          <a:p>
            <a:r>
              <a:rPr lang="en-US" dirty="0" smtClean="0"/>
              <a:t>Julie DiRossi-King, COO | </a:t>
            </a:r>
            <a:r>
              <a:rPr lang="en-US" dirty="0" smtClean="0">
                <a:hlinkClick r:id="rId2"/>
              </a:rPr>
              <a:t>jdirossi@ohiochc.org</a:t>
            </a:r>
            <a:endParaRPr lang="en-US" dirty="0" smtClean="0"/>
          </a:p>
          <a:p>
            <a:r>
              <a:rPr lang="en-US" dirty="0" smtClean="0"/>
              <a:t>Dr. Ted Wymyslo, CMO | </a:t>
            </a:r>
            <a:r>
              <a:rPr lang="en-US" dirty="0" smtClean="0">
                <a:hlinkClick r:id="rId3"/>
              </a:rPr>
              <a:t>twymyslo@ohiochc.org</a:t>
            </a:r>
            <a:r>
              <a:rPr lang="en-US" dirty="0" smtClean="0"/>
              <a:t> </a:t>
            </a:r>
          </a:p>
          <a:p>
            <a:endParaRPr lang="en-US" dirty="0"/>
          </a:p>
        </p:txBody>
      </p:sp>
    </p:spTree>
    <p:extLst>
      <p:ext uri="{BB962C8B-B14F-4D97-AF65-F5344CB8AC3E}">
        <p14:creationId xmlns:p14="http://schemas.microsoft.com/office/powerpoint/2010/main" val="281956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Ohio Community Health Centers</a:t>
            </a:r>
            <a:endParaRPr lang="en-US" dirty="0"/>
          </a:p>
        </p:txBody>
      </p:sp>
      <p:sp>
        <p:nvSpPr>
          <p:cNvPr id="3" name="Content Placeholder 2"/>
          <p:cNvSpPr>
            <a:spLocks noGrp="1"/>
          </p:cNvSpPr>
          <p:nvPr>
            <p:ph idx="1"/>
          </p:nvPr>
        </p:nvSpPr>
        <p:spPr>
          <a:xfrm>
            <a:off x="838200" y="1540933"/>
            <a:ext cx="4730496" cy="4636029"/>
          </a:xfrm>
        </p:spPr>
        <p:txBody>
          <a:bodyPr>
            <a:normAutofit/>
          </a:bodyPr>
          <a:lstStyle/>
          <a:p>
            <a:r>
              <a:rPr lang="en-US" dirty="0" smtClean="0"/>
              <a:t>55 Community Health Centers in Ohio</a:t>
            </a:r>
          </a:p>
          <a:p>
            <a:pPr lvl="1"/>
            <a:r>
              <a:rPr lang="en-US" dirty="0" smtClean="0"/>
              <a:t>330+ locations statewide</a:t>
            </a:r>
          </a:p>
          <a:p>
            <a:pPr lvl="1"/>
            <a:r>
              <a:rPr lang="en-US" dirty="0" smtClean="0"/>
              <a:t>69 of Ohio’s 88 counties</a:t>
            </a:r>
          </a:p>
          <a:p>
            <a:r>
              <a:rPr lang="en-US" dirty="0" smtClean="0"/>
              <a:t>Healthcare home and family doctor for more than </a:t>
            </a:r>
            <a:r>
              <a:rPr lang="en-US" b="1" dirty="0" smtClean="0"/>
              <a:t>780,000 Ohioans </a:t>
            </a:r>
            <a:r>
              <a:rPr lang="en-US" dirty="0" smtClean="0"/>
              <a:t>annually </a:t>
            </a:r>
            <a:r>
              <a:rPr lang="en-US" sz="1600" dirty="0" smtClean="0"/>
              <a:t>(2018 preliminary data)</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394" t="1332" r="26626" b="3600"/>
          <a:stretch/>
        </p:blipFill>
        <p:spPr>
          <a:xfrm>
            <a:off x="6672072" y="1409535"/>
            <a:ext cx="5032248" cy="5395478"/>
          </a:xfrm>
          <a:prstGeom prst="rect">
            <a:avLst/>
          </a:prstGeom>
        </p:spPr>
      </p:pic>
      <p:sp>
        <p:nvSpPr>
          <p:cNvPr id="7" name="Rectangle 6"/>
          <p:cNvSpPr/>
          <p:nvPr/>
        </p:nvSpPr>
        <p:spPr>
          <a:xfrm>
            <a:off x="6528816" y="6382511"/>
            <a:ext cx="749808" cy="422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72072" y="1412917"/>
            <a:ext cx="3752088" cy="260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67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Health Center Reach</a:t>
            </a:r>
            <a:endParaRPr lang="en-US" dirty="0"/>
          </a:p>
        </p:txBody>
      </p:sp>
      <p:sp>
        <p:nvSpPr>
          <p:cNvPr id="3" name="Content Placeholder 2"/>
          <p:cNvSpPr>
            <a:spLocks noGrp="1"/>
          </p:cNvSpPr>
          <p:nvPr>
            <p:ph idx="1"/>
          </p:nvPr>
        </p:nvSpPr>
        <p:spPr/>
        <p:txBody>
          <a:bodyPr>
            <a:normAutofit/>
          </a:bodyPr>
          <a:lstStyle/>
          <a:p>
            <a:r>
              <a:rPr lang="en-US" sz="4000" dirty="0" smtClean="0"/>
              <a:t>In </a:t>
            </a:r>
            <a:r>
              <a:rPr lang="en-US" sz="4000" b="1" dirty="0" smtClean="0"/>
              <a:t>2017</a:t>
            </a:r>
            <a:r>
              <a:rPr lang="en-US" sz="4000" dirty="0" smtClean="0"/>
              <a:t>, served (annually)</a:t>
            </a:r>
            <a:r>
              <a:rPr lang="en-US" sz="3200" baseline="30000" dirty="0" smtClean="0"/>
              <a:t>*</a:t>
            </a:r>
          </a:p>
          <a:p>
            <a:pPr lvl="1"/>
            <a:r>
              <a:rPr lang="en-US" sz="3600" dirty="0" smtClean="0"/>
              <a:t>14,000+ pregnant women </a:t>
            </a:r>
          </a:p>
          <a:p>
            <a:pPr lvl="1"/>
            <a:r>
              <a:rPr lang="en-US" sz="3600" dirty="0" smtClean="0"/>
              <a:t>Nearly 16,300 infants</a:t>
            </a:r>
          </a:p>
          <a:p>
            <a:pPr lvl="1"/>
            <a:r>
              <a:rPr lang="en-US" sz="3600" dirty="0" smtClean="0"/>
              <a:t>197,000+ women of </a:t>
            </a:r>
            <a:br>
              <a:rPr lang="en-US" sz="3600" dirty="0" smtClean="0"/>
            </a:br>
            <a:r>
              <a:rPr lang="en-US" sz="3600" dirty="0" smtClean="0"/>
              <a:t>childbearing age </a:t>
            </a:r>
            <a:r>
              <a:rPr lang="en-US" sz="2700" dirty="0" smtClean="0"/>
              <a:t>(20% increase from 2016)</a:t>
            </a:r>
            <a:endParaRPr lang="en-US" sz="2700" dirty="0"/>
          </a:p>
        </p:txBody>
      </p:sp>
      <p:pic>
        <p:nvPicPr>
          <p:cNvPr id="1026" name="Picture 2" descr="Pregnant Mom"/>
          <p:cNvPicPr>
            <a:picLocks noChangeAspect="1" noChangeArrowheads="1"/>
          </p:cNvPicPr>
          <p:nvPr/>
        </p:nvPicPr>
        <p:blipFill rotWithShape="1">
          <a:blip r:embed="rId2">
            <a:extLst>
              <a:ext uri="{28A0092B-C50C-407E-A947-70E740481C1C}">
                <a14:useLocalDpi xmlns:a14="http://schemas.microsoft.com/office/drawing/2010/main" val="0"/>
              </a:ext>
            </a:extLst>
          </a:blip>
          <a:srcRect r="4886"/>
          <a:stretch/>
        </p:blipFill>
        <p:spPr bwMode="auto">
          <a:xfrm>
            <a:off x="8660409" y="2003680"/>
            <a:ext cx="2890344" cy="4552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2873" y="6410036"/>
            <a:ext cx="2013527" cy="292388"/>
          </a:xfrm>
          <a:prstGeom prst="rect">
            <a:avLst/>
          </a:prstGeom>
          <a:noFill/>
        </p:spPr>
        <p:txBody>
          <a:bodyPr wrap="square" rtlCol="0">
            <a:spAutoFit/>
          </a:bodyPr>
          <a:lstStyle/>
          <a:p>
            <a:r>
              <a:rPr lang="en-US" sz="1300" dirty="0" smtClean="0"/>
              <a:t>*Source: 2017 UDS data</a:t>
            </a:r>
            <a:endParaRPr lang="en-US" sz="1300" dirty="0"/>
          </a:p>
        </p:txBody>
      </p:sp>
    </p:spTree>
    <p:extLst>
      <p:ext uri="{BB962C8B-B14F-4D97-AF65-F5344CB8AC3E}">
        <p14:creationId xmlns:p14="http://schemas.microsoft.com/office/powerpoint/2010/main" val="39469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OACHC Current Initiatives</a:t>
            </a:r>
            <a:endParaRPr lang="en-US" dirty="0"/>
          </a:p>
        </p:txBody>
      </p:sp>
      <p:sp>
        <p:nvSpPr>
          <p:cNvPr id="3" name="Content Placeholder 2"/>
          <p:cNvSpPr>
            <a:spLocks noGrp="1"/>
          </p:cNvSpPr>
          <p:nvPr>
            <p:ph idx="1"/>
          </p:nvPr>
        </p:nvSpPr>
        <p:spPr/>
        <p:txBody>
          <a:bodyPr>
            <a:normAutofit fontScale="85000" lnSpcReduction="20000"/>
          </a:bodyPr>
          <a:lstStyle/>
          <a:p>
            <a:r>
              <a:rPr lang="en-US" sz="4000" dirty="0" smtClean="0"/>
              <a:t>17-Progesterone </a:t>
            </a:r>
          </a:p>
          <a:p>
            <a:r>
              <a:rPr lang="en-US" sz="4000" dirty="0" err="1"/>
              <a:t>CenteringPregnancy</a:t>
            </a:r>
            <a:endParaRPr lang="en-US" sz="4000" dirty="0"/>
          </a:p>
          <a:p>
            <a:r>
              <a:rPr lang="en-US" sz="4000" dirty="0" smtClean="0"/>
              <a:t>Injury Prevention/Safe </a:t>
            </a:r>
            <a:r>
              <a:rPr lang="en-US" sz="4000" dirty="0"/>
              <a:t>Sleep </a:t>
            </a:r>
            <a:endParaRPr lang="en-US" sz="4000" dirty="0" smtClean="0"/>
          </a:p>
          <a:p>
            <a:r>
              <a:rPr lang="en-US" sz="4000" dirty="0"/>
              <a:t>LARC Access Ohio</a:t>
            </a:r>
          </a:p>
          <a:p>
            <a:r>
              <a:rPr lang="en-US" sz="4000" dirty="0" smtClean="0"/>
              <a:t>OACHC Infant Mortality Taskforce </a:t>
            </a:r>
          </a:p>
          <a:p>
            <a:r>
              <a:rPr lang="en-US" sz="4000" dirty="0" smtClean="0"/>
              <a:t>OCPIM</a:t>
            </a:r>
          </a:p>
          <a:p>
            <a:r>
              <a:rPr lang="en-US" sz="4000" dirty="0" smtClean="0"/>
              <a:t>Smoking </a:t>
            </a:r>
            <a:r>
              <a:rPr lang="en-US" sz="4000" dirty="0"/>
              <a:t>Cessation/Smoke-Free Families</a:t>
            </a:r>
          </a:p>
          <a:p>
            <a:endParaRPr lang="en-US" sz="4000" dirty="0" smtClean="0"/>
          </a:p>
          <a:p>
            <a:r>
              <a:rPr lang="en-US" sz="4000" b="1" dirty="0" smtClean="0"/>
              <a:t>Birth </a:t>
            </a:r>
            <a:r>
              <a:rPr lang="en-US" sz="4000" b="1" dirty="0"/>
              <a:t>Spacing (FQHC Infant Vitality Initiative) – CAI &amp; OPQC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8812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FQHC Infant Vitality Initiative</a:t>
            </a:r>
            <a:endParaRPr lang="en-US" dirty="0"/>
          </a:p>
        </p:txBody>
      </p:sp>
      <p:sp>
        <p:nvSpPr>
          <p:cNvPr id="5" name="Content Placeholder 4"/>
          <p:cNvSpPr>
            <a:spLocks noGrp="1"/>
          </p:cNvSpPr>
          <p:nvPr>
            <p:ph idx="1"/>
          </p:nvPr>
        </p:nvSpPr>
        <p:spPr/>
        <p:txBody>
          <a:bodyPr/>
          <a:lstStyle/>
          <a:p>
            <a:r>
              <a:rPr lang="en-US" dirty="0"/>
              <a:t>To improve infant vitality and maternal health by empowering women with information and services to optimize timing and spacing of their pregnancies</a:t>
            </a:r>
          </a:p>
          <a:p>
            <a:r>
              <a:rPr lang="en-US" dirty="0"/>
              <a:t>To improve patient care and outcomes by training teams on evidence-based clinical practices, long-acting reversible contraceptives (LARC) stocking and financing, workflow, and contraceptive counseling</a:t>
            </a:r>
          </a:p>
          <a:p>
            <a:endParaRPr lang="en-US" dirty="0"/>
          </a:p>
        </p:txBody>
      </p:sp>
      <p:pic>
        <p:nvPicPr>
          <p:cNvPr id="6" name="Picture 5"/>
          <p:cNvPicPr>
            <a:picLocks noChangeAspect="1"/>
          </p:cNvPicPr>
          <p:nvPr/>
        </p:nvPicPr>
        <p:blipFill>
          <a:blip r:embed="rId3"/>
          <a:stretch>
            <a:fillRect/>
          </a:stretch>
        </p:blipFill>
        <p:spPr>
          <a:xfrm>
            <a:off x="22318" y="4276726"/>
            <a:ext cx="12226834" cy="1645920"/>
          </a:xfrm>
          <a:prstGeom prst="rect">
            <a:avLst/>
          </a:prstGeom>
        </p:spPr>
      </p:pic>
    </p:spTree>
    <p:extLst>
      <p:ext uri="{BB962C8B-B14F-4D97-AF65-F5344CB8AC3E}">
        <p14:creationId xmlns:p14="http://schemas.microsoft.com/office/powerpoint/2010/main" val="296644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Client-Centered Contraceptive Care Model</a:t>
            </a:r>
            <a:endParaRPr lang="en-US" dirty="0"/>
          </a:p>
        </p:txBody>
      </p:sp>
      <p:sp>
        <p:nvSpPr>
          <p:cNvPr id="3" name="Content Placeholder 2"/>
          <p:cNvSpPr>
            <a:spLocks noGrp="1"/>
          </p:cNvSpPr>
          <p:nvPr>
            <p:ph idx="1"/>
          </p:nvPr>
        </p:nvSpPr>
        <p:spPr/>
        <p:txBody>
          <a:bodyPr>
            <a:noAutofit/>
          </a:bodyPr>
          <a:lstStyle/>
          <a:p>
            <a:r>
              <a:rPr lang="en-US" sz="3200" dirty="0"/>
              <a:t>Healthcare providers have systems and processes in place to: </a:t>
            </a:r>
          </a:p>
          <a:p>
            <a:pPr lvl="1"/>
            <a:r>
              <a:rPr lang="en-US" sz="2800" dirty="0"/>
              <a:t>identify women in need of contraceptive services at every visit, </a:t>
            </a:r>
          </a:p>
          <a:p>
            <a:pPr lvl="1"/>
            <a:r>
              <a:rPr lang="en-US" sz="2800" dirty="0"/>
              <a:t>ensure that they have accurate and unbiased information about all FDA-approved contraceptive methods, </a:t>
            </a:r>
          </a:p>
          <a:p>
            <a:pPr lvl="1"/>
            <a:r>
              <a:rPr lang="en-US" sz="2800" dirty="0"/>
              <a:t>employ a shared decision-making approach to contraceptive counseling and, if clinically appropriate, </a:t>
            </a:r>
          </a:p>
          <a:p>
            <a:pPr lvl="1"/>
            <a:r>
              <a:rPr lang="en-US" sz="2800" dirty="0"/>
              <a:t>provide or prescribe a woman’s contraceptive method of choice on the same day of the visit</a:t>
            </a:r>
          </a:p>
        </p:txBody>
      </p:sp>
    </p:spTree>
    <p:extLst>
      <p:ext uri="{BB962C8B-B14F-4D97-AF65-F5344CB8AC3E}">
        <p14:creationId xmlns:p14="http://schemas.microsoft.com/office/powerpoint/2010/main" val="192589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Sites</a:t>
            </a:r>
            <a:endParaRPr lang="en-US" dirty="0"/>
          </a:p>
        </p:txBody>
      </p:sp>
      <p:sp>
        <p:nvSpPr>
          <p:cNvPr id="3" name="Content Placeholder 2"/>
          <p:cNvSpPr>
            <a:spLocks noGrp="1"/>
          </p:cNvSpPr>
          <p:nvPr>
            <p:ph idx="1"/>
          </p:nvPr>
        </p:nvSpPr>
        <p:spPr/>
        <p:txBody>
          <a:bodyPr/>
          <a:lstStyle/>
          <a:p>
            <a:r>
              <a:rPr lang="en-US" dirty="0" smtClean="0"/>
              <a:t>Five (5) Community Health Center networks consisting of nine (9) total sites</a:t>
            </a:r>
            <a:endParaRPr lang="en-US" dirty="0"/>
          </a:p>
        </p:txBody>
      </p:sp>
      <p:pic>
        <p:nvPicPr>
          <p:cNvPr id="4" name="Content Placeholder 5"/>
          <p:cNvPicPr>
            <a:picLocks noChangeAspect="1"/>
          </p:cNvPicPr>
          <p:nvPr/>
        </p:nvPicPr>
        <p:blipFill rotWithShape="1">
          <a:blip r:embed="rId2"/>
          <a:srcRect t="9346"/>
          <a:stretch/>
        </p:blipFill>
        <p:spPr>
          <a:xfrm>
            <a:off x="2588266" y="2005781"/>
            <a:ext cx="7148005" cy="4852219"/>
          </a:xfrm>
          <a:prstGeom prst="rect">
            <a:avLst/>
          </a:prstGeom>
        </p:spPr>
      </p:pic>
    </p:spTree>
    <p:extLst>
      <p:ext uri="{BB962C8B-B14F-4D97-AF65-F5344CB8AC3E}">
        <p14:creationId xmlns:p14="http://schemas.microsoft.com/office/powerpoint/2010/main" val="10436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897626" y="78658"/>
            <a:ext cx="8898193" cy="6779342"/>
          </a:xfrm>
          <a:prstGeom prst="rect">
            <a:avLst/>
          </a:prstGeom>
        </p:spPr>
      </p:pic>
    </p:spTree>
    <p:extLst>
      <p:ext uri="{BB962C8B-B14F-4D97-AF65-F5344CB8AC3E}">
        <p14:creationId xmlns:p14="http://schemas.microsoft.com/office/powerpoint/2010/main" val="29625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Aim</a:t>
            </a:r>
            <a:endParaRPr lang="en-US" dirty="0"/>
          </a:p>
        </p:txBody>
      </p:sp>
      <p:sp>
        <p:nvSpPr>
          <p:cNvPr id="3" name="Content Placeholder 2"/>
          <p:cNvSpPr>
            <a:spLocks noGrp="1"/>
          </p:cNvSpPr>
          <p:nvPr>
            <p:ph idx="1"/>
          </p:nvPr>
        </p:nvSpPr>
        <p:spPr/>
        <p:txBody>
          <a:bodyPr/>
          <a:lstStyle/>
          <a:p>
            <a:r>
              <a:rPr lang="en-US" dirty="0"/>
              <a:t>The SMART Aim: to increase the percentage of women who desire and receive effective contraception in a timely manner from 55% to 70% by December 2017</a:t>
            </a:r>
          </a:p>
          <a:p>
            <a:pPr marL="0" indent="0">
              <a:buNone/>
            </a:pPr>
            <a:endParaRPr lang="en-US" dirty="0"/>
          </a:p>
        </p:txBody>
      </p:sp>
      <p:pic>
        <p:nvPicPr>
          <p:cNvPr id="4" name="Picture 2" descr="Image result for smart a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1" y="2928936"/>
            <a:ext cx="75438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58304"/>
      </p:ext>
    </p:extLst>
  </p:cSld>
  <p:clrMapOvr>
    <a:masterClrMapping/>
  </p:clrMapOvr>
</p:sld>
</file>

<file path=ppt/theme/theme1.xml><?xml version="1.0" encoding="utf-8"?>
<a:theme xmlns:a="http://schemas.openxmlformats.org/drawingml/2006/main" name="Office Theme">
  <a:themeElements>
    <a:clrScheme name="OACHC">
      <a:dk1>
        <a:sysClr val="windowText" lastClr="000000"/>
      </a:dk1>
      <a:lt1>
        <a:sysClr val="window" lastClr="FFFFFF"/>
      </a:lt1>
      <a:dk2>
        <a:srgbClr val="7F7F80"/>
      </a:dk2>
      <a:lt2>
        <a:srgbClr val="E7E6E6"/>
      </a:lt2>
      <a:accent1>
        <a:srgbClr val="014C6A"/>
      </a:accent1>
      <a:accent2>
        <a:srgbClr val="920000"/>
      </a:accent2>
      <a:accent3>
        <a:srgbClr val="0177A6"/>
      </a:accent3>
      <a:accent4>
        <a:srgbClr val="7F7F80"/>
      </a:accent4>
      <a:accent5>
        <a:srgbClr val="757070"/>
      </a:accent5>
      <a:accent6>
        <a:srgbClr val="7F7F7F"/>
      </a:accent6>
      <a:hlink>
        <a:srgbClr val="920000"/>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10022</TotalTime>
  <Words>670</Words>
  <Application>Microsoft Office PowerPoint</Application>
  <PresentationFormat>Custom</PresentationFormat>
  <Paragraphs>79</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Infant Vitality Initiatives</vt:lpstr>
      <vt:lpstr>Ohio Community Health Centers</vt:lpstr>
      <vt:lpstr>Our Health Center Reach</vt:lpstr>
      <vt:lpstr>OACHC Current Initiatives</vt:lpstr>
      <vt:lpstr>Ohio FQHC Infant Vitality Initiative</vt:lpstr>
      <vt:lpstr>Client-Centered Contraceptive Care Model</vt:lpstr>
      <vt:lpstr>Participating Sites</vt:lpstr>
      <vt:lpstr>PowerPoint Presentation</vt:lpstr>
      <vt:lpstr>SMART Aim</vt:lpstr>
      <vt:lpstr>Screened for Pregnancy Intention</vt:lpstr>
      <vt:lpstr>Contraceptive Counseling Occurred</vt:lpstr>
      <vt:lpstr>Leave with Most Effective Contraceptive</vt:lpstr>
      <vt:lpstr>Outcome: Change Package</vt:lpstr>
      <vt:lpstr>It IS Possible!</vt:lpstr>
      <vt:lpstr>Landscape Today: Successes </vt:lpstr>
      <vt:lpstr>Landscape Today: Challenges</vt:lpstr>
      <vt:lpstr>Opportunities</vt:lpstr>
      <vt:lpstr>Questions Please!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Rios-Bishop</dc:creator>
  <cp:lastModifiedBy>Valentine, Lisa</cp:lastModifiedBy>
  <cp:revision>80</cp:revision>
  <cp:lastPrinted>2019-04-12T14:56:25Z</cp:lastPrinted>
  <dcterms:created xsi:type="dcterms:W3CDTF">2019-03-12T19:35:17Z</dcterms:created>
  <dcterms:modified xsi:type="dcterms:W3CDTF">2019-04-12T18:42:00Z</dcterms:modified>
</cp:coreProperties>
</file>